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58" r:id="rId6"/>
    <p:sldId id="261" r:id="rId7"/>
    <p:sldId id="259" r:id="rId8"/>
    <p:sldId id="26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2025015" y="2044700"/>
            <a:ext cx="7192010" cy="671830"/>
          </a:xfrm>
          <a:prstGeom prst="rect">
            <a:avLst/>
          </a:prstGeom>
          <a:noFill/>
        </p:spPr>
        <p:txBody>
          <a:bodyPr wrap="square" rtlCol="0">
            <a:noAutofit/>
          </a:bodyPr>
          <a:p>
            <a:pPr algn="ctr"/>
            <a:r>
              <a:rPr lang="en-US" altLang="en-US" sz="3800">
                <a:solidFill>
                  <a:srgbClr val="FF0000"/>
                </a:solidFill>
                <a:latin typeface="Arial Narrow" panose="020B0606020202030204" charset="0"/>
                <a:cs typeface="Arial Narrow" panose="020B0606020202030204" charset="0"/>
              </a:rPr>
              <a:t>Domestic and gender-based violence</a:t>
            </a:r>
            <a:endParaRPr lang="en-US" altLang="en-US" sz="3800">
              <a:solidFill>
                <a:srgbClr val="FF0000"/>
              </a:solidFill>
              <a:latin typeface="Arial Narrow" panose="020B0606020202030204" charset="0"/>
              <a:cs typeface="Arial Narrow" panose="020B0606020202030204" charset="0"/>
            </a:endParaRPr>
          </a:p>
        </p:txBody>
      </p:sp>
      <p:pic>
        <p:nvPicPr>
          <p:cNvPr id="10" name="Picture 9"/>
          <p:cNvPicPr>
            <a:picLocks noChangeAspect="1"/>
          </p:cNvPicPr>
          <p:nvPr/>
        </p:nvPicPr>
        <p:blipFill>
          <a:blip r:embed="rId2"/>
          <a:stretch>
            <a:fillRect/>
          </a:stretch>
        </p:blipFill>
        <p:spPr>
          <a:xfrm>
            <a:off x="4468495" y="3314700"/>
            <a:ext cx="3463290" cy="2166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a:bodyPr>
          <a:p>
            <a:r>
              <a:rPr lang="en-US" altLang="en-US" sz="1700" b="1">
                <a:latin typeface="Arial Narrow" panose="020B0606020202030204" charset="0"/>
                <a:cs typeface="Arial Narrow" panose="020B0606020202030204" charset="0"/>
              </a:rPr>
              <a:t>What is domestic violence?</a:t>
            </a:r>
            <a:endParaRPr lang="en-US" altLang="en-US" sz="1700" b="1">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Domestic violence is a set of behaviors that involve the use of force, intimidation, and manipulation in order to establish control from one person over another within a family or partnership relationship, and or shared household.</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Domestic violence consists of several factors.</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Psychological factors History of abuse, mental illness, addictions.</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Economic factors: Financial dependence, unemployment, poverty.</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Cultural factors: Traditional attitudes that justify violent behavior.</a:t>
            </a:r>
            <a:endParaRPr lang="en-US" altLang="en-US" sz="1700">
              <a:latin typeface="Arial Narrow" panose="020B0606020202030204" charset="0"/>
              <a:cs typeface="Arial Narrow" panose="020B0606020202030204" charset="0"/>
            </a:endParaRPr>
          </a:p>
        </p:txBody>
      </p:sp>
      <p:sp>
        <p:nvSpPr>
          <p:cNvPr id="10" name="Content Placeholder 9"/>
          <p:cNvSpPr>
            <a:spLocks noGrp="1"/>
          </p:cNvSpPr>
          <p:nvPr>
            <p:ph sz="half" idx="2"/>
          </p:nvPr>
        </p:nvSpPr>
        <p:spPr/>
        <p:txBody>
          <a:bodyPr>
            <a:noAutofit/>
          </a:bodyPr>
          <a:p>
            <a:r>
              <a:rPr lang="en-US" altLang="en-US" sz="1700" b="1">
                <a:latin typeface="Arial Narrow" panose="020B0606020202030204" charset="0"/>
                <a:cs typeface="Arial Narrow" panose="020B0606020202030204" charset="0"/>
              </a:rPr>
              <a:t>What is gender-based violence?</a:t>
            </a:r>
            <a:endParaRPr lang="en-US" altLang="en-US" sz="1700" b="1">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Gender-based violence is violence that occurs due to inequality between men and women. It is often committed against women, but can also occur against men or members of the LGBTQ+ community.</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It includes domestic violence, sexual violence, persecution, psychological violence, etc.</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Difference between domestic and gender-based violence:</a:t>
            </a:r>
            <a:endParaRPr lang="en-US" altLang="en-US" sz="1700">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Domestic violence occurs within family relationships (partner violence, violence against children or parents), while gender-based violence is violence that is committed on the basis of gender differences and stereotypes.</a:t>
            </a:r>
            <a:endParaRPr lang="en-US" altLang="en-US" sz="1700">
              <a:latin typeface="Arial Narrow" panose="020B0606020202030204" charset="0"/>
              <a:cs typeface="Arial Narrow" panose="020B0606020202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62275" y="460375"/>
            <a:ext cx="5528310" cy="944880"/>
          </a:xfrm>
        </p:spPr>
        <p:txBody>
          <a:bodyPr/>
          <a:p>
            <a:pPr algn="ctr"/>
            <a:r>
              <a:rPr lang="en-US" altLang="en-US" sz="2500" b="1">
                <a:latin typeface="Arial Narrow" panose="020B0606020202030204" charset="0"/>
                <a:cs typeface="Arial Narrow" panose="020B0606020202030204" charset="0"/>
              </a:rPr>
              <a:t>Forms and causes of violence</a:t>
            </a:r>
            <a:endParaRPr lang="en-US" altLang="en-US" sz="2500" b="1">
              <a:latin typeface="Arial Narrow" panose="020B0606020202030204" charset="0"/>
              <a:cs typeface="Arial Narrow" panose="020B0606020202030204" charset="0"/>
            </a:endParaRPr>
          </a:p>
        </p:txBody>
      </p:sp>
      <p:sp>
        <p:nvSpPr>
          <p:cNvPr id="5" name="Text Placeholder 4"/>
          <p:cNvSpPr>
            <a:spLocks noGrp="1"/>
          </p:cNvSpPr>
          <p:nvPr>
            <p:ph type="body" idx="1"/>
          </p:nvPr>
        </p:nvSpPr>
        <p:spPr>
          <a:xfrm>
            <a:off x="702945" y="1606550"/>
            <a:ext cx="5061585" cy="1534160"/>
          </a:xfrm>
        </p:spPr>
        <p:txBody>
          <a:bodyPr>
            <a:noAutofit/>
          </a:bodyPr>
          <a:p>
            <a:pPr algn="l"/>
            <a:r>
              <a:rPr lang="en-US" altLang="en-US" sz="1700">
                <a:latin typeface="Arial Narrow" panose="020B0606020202030204" charset="0"/>
                <a:cs typeface="Arial Narrow" panose="020B0606020202030204" charset="0"/>
              </a:rPr>
              <a:t>Physical violence</a:t>
            </a:r>
            <a:endParaRPr lang="en-US" altLang="en-US" sz="1700">
              <a:latin typeface="Arial Narrow" panose="020B0606020202030204" charset="0"/>
              <a:cs typeface="Arial Narrow" panose="020B0606020202030204" charset="0"/>
            </a:endParaRPr>
          </a:p>
          <a:p>
            <a:pPr marL="285750" indent="-285750" algn="l">
              <a:buFont typeface="Arial" panose="020B0604020202020204" pitchFamily="34" charset="0"/>
              <a:buChar char="•"/>
            </a:pPr>
            <a:r>
              <a:rPr lang="en-US" altLang="en-US" sz="1700" b="0">
                <a:latin typeface="Arial Narrow" panose="020B0606020202030204" charset="0"/>
                <a:cs typeface="Arial Narrow" panose="020B0606020202030204" charset="0"/>
              </a:rPr>
              <a:t>Hitting, slapping, hitting, and other forms of violence that leave visible consequences. It can also include child abuse, such as hitting, fighting, and other physical attacks.</a:t>
            </a:r>
            <a:endParaRPr lang="en-US" altLang="en-US" sz="1700" b="0">
              <a:latin typeface="Arial Narrow" panose="020B0606020202030204" charset="0"/>
              <a:cs typeface="Arial Narrow" panose="020B0606020202030204" charset="0"/>
            </a:endParaRPr>
          </a:p>
          <a:p>
            <a:pPr algn="l"/>
            <a:endParaRPr lang="en-US" altLang="en-US" sz="1700" b="0">
              <a:latin typeface="Arial Narrow" panose="020B0606020202030204" charset="0"/>
              <a:cs typeface="Arial Narrow" panose="020B0606020202030204" charset="0"/>
            </a:endParaRPr>
          </a:p>
        </p:txBody>
      </p:sp>
      <p:sp>
        <p:nvSpPr>
          <p:cNvPr id="6" name="Content Placeholder 5"/>
          <p:cNvSpPr>
            <a:spLocks noGrp="1"/>
          </p:cNvSpPr>
          <p:nvPr>
            <p:ph sz="half" idx="2"/>
          </p:nvPr>
        </p:nvSpPr>
        <p:spPr>
          <a:xfrm>
            <a:off x="553720" y="3517900"/>
            <a:ext cx="4839335" cy="1658620"/>
          </a:xfrm>
        </p:spPr>
        <p:txBody>
          <a:bodyPr/>
          <a:p>
            <a:pPr marL="0" indent="0">
              <a:buNone/>
            </a:pPr>
            <a:r>
              <a:rPr lang="en-US" altLang="en-US" sz="1700" b="1">
                <a:latin typeface="Arial Narrow" panose="020B0606020202030204" charset="0"/>
                <a:cs typeface="Arial Narrow" panose="020B0606020202030204" charset="0"/>
              </a:rPr>
              <a:t>Emotional and psychological violence</a:t>
            </a:r>
            <a:endParaRPr lang="en-US" altLang="en-US" sz="1700" b="1">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Manifested in the form of insults, verbal attacks, belittling, isolation from other people, manipulation, control and psychological torture</a:t>
            </a:r>
            <a:endParaRPr lang="en-US" altLang="en-US" sz="1700">
              <a:latin typeface="Arial Narrow" panose="020B0606020202030204" charset="0"/>
              <a:cs typeface="Arial Narrow" panose="020B0606020202030204" charset="0"/>
            </a:endParaRPr>
          </a:p>
        </p:txBody>
      </p:sp>
      <p:sp>
        <p:nvSpPr>
          <p:cNvPr id="7" name="Text Placeholder 6"/>
          <p:cNvSpPr>
            <a:spLocks noGrp="1"/>
          </p:cNvSpPr>
          <p:nvPr>
            <p:ph type="body" sz="quarter" idx="3"/>
          </p:nvPr>
        </p:nvSpPr>
        <p:spPr>
          <a:xfrm>
            <a:off x="6680835" y="1606550"/>
            <a:ext cx="5005705" cy="1534160"/>
          </a:xfrm>
        </p:spPr>
        <p:txBody>
          <a:bodyPr>
            <a:noAutofit/>
          </a:bodyPr>
          <a:p>
            <a:r>
              <a:rPr lang="en-US" altLang="en-US" sz="1700">
                <a:latin typeface="Arial Narrow" panose="020B0606020202030204" charset="0"/>
                <a:cs typeface="Arial Narrow" panose="020B0606020202030204" charset="0"/>
              </a:rPr>
              <a:t>Economic violence</a:t>
            </a:r>
            <a:endParaRPr lang="en-US" altLang="en-US" sz="1700">
              <a:latin typeface="Arial Narrow" panose="020B0606020202030204" charset="0"/>
              <a:cs typeface="Arial Narrow" panose="020B0606020202030204" charset="0"/>
            </a:endParaRPr>
          </a:p>
          <a:p>
            <a:pPr marL="285750" indent="-285750">
              <a:buFont typeface="Arial" panose="020B0604020202020204" pitchFamily="34" charset="0"/>
              <a:buChar char="•"/>
            </a:pPr>
            <a:r>
              <a:rPr lang="en-US" altLang="en-US" sz="1700" b="0">
                <a:latin typeface="Arial Narrow" panose="020B0606020202030204" charset="0"/>
                <a:cs typeface="Arial Narrow" panose="020B0606020202030204" charset="0"/>
              </a:rPr>
              <a:t>Withholding wages, prohibiting spending money on personal needs. Withholding financial resources, preventing the victim from working or having their own income, which creates dependency and keeps the victim in a subordinate position.</a:t>
            </a:r>
            <a:endParaRPr lang="en-US" altLang="en-US" sz="1700" b="0">
              <a:latin typeface="Arial Narrow" panose="020B0606020202030204" charset="0"/>
              <a:cs typeface="Arial Narrow" panose="020B0606020202030204" charset="0"/>
            </a:endParaRPr>
          </a:p>
        </p:txBody>
      </p:sp>
      <p:sp>
        <p:nvSpPr>
          <p:cNvPr id="8" name="Content Placeholder 7"/>
          <p:cNvSpPr>
            <a:spLocks noGrp="1"/>
          </p:cNvSpPr>
          <p:nvPr>
            <p:ph sz="quarter" idx="4"/>
          </p:nvPr>
        </p:nvSpPr>
        <p:spPr>
          <a:xfrm>
            <a:off x="6680835" y="3517900"/>
            <a:ext cx="4674870" cy="1542415"/>
          </a:xfrm>
        </p:spPr>
        <p:txBody>
          <a:bodyPr>
            <a:normAutofit/>
          </a:bodyPr>
          <a:p>
            <a:pPr marL="0" indent="0">
              <a:buNone/>
            </a:pPr>
            <a:r>
              <a:rPr lang="en-US" altLang="en-US" sz="1700" b="1">
                <a:latin typeface="Arial Narrow" panose="020B0606020202030204" charset="0"/>
                <a:cs typeface="Arial Narrow" panose="020B0606020202030204" charset="0"/>
              </a:rPr>
              <a:t>Sexual violence</a:t>
            </a:r>
            <a:endParaRPr lang="en-US" altLang="en-US" sz="1700" b="1">
              <a:latin typeface="Arial Narrow" panose="020B0606020202030204" charset="0"/>
              <a:cs typeface="Arial Narrow" panose="020B0606020202030204" charset="0"/>
            </a:endParaRPr>
          </a:p>
          <a:p>
            <a:r>
              <a:rPr lang="en-US" altLang="en-US" sz="1700">
                <a:latin typeface="Arial Narrow" panose="020B0606020202030204" charset="0"/>
                <a:cs typeface="Arial Narrow" panose="020B0606020202030204" charset="0"/>
              </a:rPr>
              <a:t>Forcing intimate relationships. Includes forced sexual behavior, rape, or sexual abuse. Gender-based stereotypes, such as the assumption that men have a right to women, often fuel this violence.</a:t>
            </a:r>
            <a:endParaRPr lang="en-US" altLang="en-US" sz="1700">
              <a:latin typeface="Arial Narrow" panose="020B0606020202030204" charset="0"/>
              <a:cs typeface="Arial Narrow" panose="020B0606020202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78815" y="1201420"/>
            <a:ext cx="2846705" cy="2098040"/>
          </a:xfrm>
        </p:spPr>
        <p:txBody>
          <a:bodyPr>
            <a:normAutofit fontScale="70000"/>
          </a:bodyPr>
          <a:p>
            <a:r>
              <a:rPr lang="en-US" altLang="en-US" sz="2285">
                <a:latin typeface="Arial Narrow" panose="020B0606020202030204" charset="0"/>
                <a:cs typeface="Arial Narrow" panose="020B0606020202030204" charset="0"/>
              </a:rPr>
              <a:t>Economic violence</a:t>
            </a:r>
            <a:endParaRPr lang="en-US" altLang="en-US" sz="2285">
              <a:latin typeface="Arial Narrow" panose="020B0606020202030204" charset="0"/>
              <a:cs typeface="Arial Narrow" panose="020B0606020202030204" charset="0"/>
            </a:endParaRPr>
          </a:p>
          <a:p>
            <a:r>
              <a:rPr lang="en-US" altLang="en-US" sz="2285" b="0">
                <a:latin typeface="Arial Narrow" panose="020B0606020202030204" charset="0"/>
                <a:cs typeface="Arial Narrow" panose="020B0606020202030204" charset="0"/>
              </a:rPr>
              <a:t>Withholding wages, prohibiting spending money on personal needs. Withholding financial resources, preventing the victim from working or having their own income, which creates dependency and keeps the victim in a subordinate position.</a:t>
            </a:r>
            <a:endParaRPr lang="en-US" altLang="en-US" sz="2285" b="0">
              <a:latin typeface="Arial Narrow" panose="020B0606020202030204" charset="0"/>
              <a:cs typeface="Arial Narrow" panose="020B0606020202030204" charset="0"/>
            </a:endParaRPr>
          </a:p>
        </p:txBody>
      </p:sp>
      <p:sp>
        <p:nvSpPr>
          <p:cNvPr id="6" name="Content Placeholder 5"/>
          <p:cNvSpPr>
            <a:spLocks noGrp="1"/>
          </p:cNvSpPr>
          <p:nvPr>
            <p:ph sz="half" idx="2"/>
          </p:nvPr>
        </p:nvSpPr>
        <p:spPr>
          <a:xfrm>
            <a:off x="678815" y="3897630"/>
            <a:ext cx="3341370" cy="1963420"/>
          </a:xfrm>
        </p:spPr>
        <p:txBody>
          <a:bodyPr>
            <a:normAutofit lnSpcReduction="20000"/>
          </a:bodyPr>
          <a:p>
            <a:pPr marL="0" indent="0">
              <a:buNone/>
            </a:pPr>
            <a:r>
              <a:rPr lang="en-US" altLang="en-US" sz="1600" b="1">
                <a:latin typeface="Arial Narrow" panose="020B0606020202030204" charset="0"/>
                <a:cs typeface="Arial Narrow" panose="020B0606020202030204" charset="0"/>
              </a:rPr>
              <a:t>Neglect</a:t>
            </a:r>
            <a:endParaRPr lang="en-US" altLang="en-US" sz="1600" b="1">
              <a:latin typeface="Arial Narrow" panose="020B0606020202030204" charset="0"/>
              <a:cs typeface="Arial Narrow" panose="020B0606020202030204" charset="0"/>
            </a:endParaRPr>
          </a:p>
          <a:p>
            <a:pPr marL="0" indent="0">
              <a:buNone/>
            </a:pPr>
            <a:r>
              <a:rPr lang="en-US" altLang="en-US" sz="1600">
                <a:latin typeface="Arial Narrow" panose="020B0606020202030204" charset="0"/>
                <a:cs typeface="Arial Narrow" panose="020B0606020202030204" charset="0"/>
              </a:rPr>
              <a:t>(especially of children and the elderly) neglect, disregard for care. Includes neglect of the basic needs of family members, such as children or the elderly, who may be exposed to unsanitary conditions, starvation, or lack of care.</a:t>
            </a:r>
            <a:endParaRPr lang="en-US" altLang="en-US" sz="1600">
              <a:latin typeface="Arial Narrow" panose="020B0606020202030204" charset="0"/>
              <a:cs typeface="Arial Narrow" panose="020B0606020202030204" charset="0"/>
            </a:endParaRPr>
          </a:p>
        </p:txBody>
      </p:sp>
      <p:sp>
        <p:nvSpPr>
          <p:cNvPr id="7" name="Text Placeholder 6"/>
          <p:cNvSpPr>
            <a:spLocks noGrp="1"/>
          </p:cNvSpPr>
          <p:nvPr>
            <p:ph type="body" sz="quarter" idx="3"/>
          </p:nvPr>
        </p:nvSpPr>
        <p:spPr>
          <a:xfrm>
            <a:off x="7284085" y="1201420"/>
            <a:ext cx="3710305" cy="2696210"/>
          </a:xfrm>
        </p:spPr>
        <p:txBody>
          <a:bodyPr>
            <a:noAutofit/>
          </a:bodyPr>
          <a:p>
            <a:r>
              <a:rPr lang="en-US" altLang="en-US" sz="1600">
                <a:latin typeface="Arial Narrow" panose="020B0606020202030204" charset="0"/>
                <a:cs typeface="Arial Narrow" panose="020B0606020202030204" charset="0"/>
              </a:rPr>
              <a:t>Stalking</a:t>
            </a:r>
            <a:endParaRPr lang="en-US" altLang="en-US" sz="1600">
              <a:latin typeface="Arial Narrow" panose="020B0606020202030204" charset="0"/>
              <a:cs typeface="Arial Narrow" panose="020B0606020202030204" charset="0"/>
            </a:endParaRPr>
          </a:p>
          <a:p>
            <a:r>
              <a:rPr lang="en-US" altLang="en-US" sz="1600" b="0">
                <a:latin typeface="Arial Narrow" panose="020B0606020202030204" charset="0"/>
                <a:cs typeface="Arial Narrow" panose="020B0606020202030204" charset="0"/>
              </a:rPr>
              <a:t>This involves attempting to be close to the victim causing serious damage to the person’s way of life, which indirectly, directly or virtually causes distress, fear or injury to the person targeted by the attack. This can be done in particular by attempting to establish contact in any way possible, abusing the victim’s personal data to order goods or services, or by forcing a third party to contact the victim in order to threaten them or someone close to them.</a:t>
            </a:r>
            <a:endParaRPr lang="en-US" altLang="en-US" sz="1600" b="0">
              <a:latin typeface="Arial Narrow" panose="020B0606020202030204" charset="0"/>
              <a:cs typeface="Arial Narrow" panose="020B0606020202030204" charset="0"/>
            </a:endParaRPr>
          </a:p>
        </p:txBody>
      </p:sp>
      <p:sp>
        <p:nvSpPr>
          <p:cNvPr id="8" name="Content Placeholder 7"/>
          <p:cNvSpPr>
            <a:spLocks noGrp="1"/>
          </p:cNvSpPr>
          <p:nvPr>
            <p:ph sz="quarter" idx="4"/>
          </p:nvPr>
        </p:nvSpPr>
        <p:spPr>
          <a:xfrm>
            <a:off x="7284085" y="4288790"/>
            <a:ext cx="3842385" cy="1887855"/>
          </a:xfrm>
        </p:spPr>
        <p:txBody>
          <a:bodyPr>
            <a:normAutofit fontScale="60000"/>
          </a:bodyPr>
          <a:p>
            <a:pPr marL="0" indent="0">
              <a:buNone/>
            </a:pPr>
            <a:r>
              <a:rPr lang="en-US" altLang="en-US" sz="2665" b="1">
                <a:latin typeface="Arial Narrow" panose="020B0606020202030204" charset="0"/>
                <a:cs typeface="Arial Narrow" panose="020B0606020202030204" charset="0"/>
              </a:rPr>
              <a:t>Online violence</a:t>
            </a:r>
            <a:endParaRPr lang="en-US" altLang="en-US" sz="2665" b="1">
              <a:latin typeface="Arial Narrow" panose="020B0606020202030204" charset="0"/>
              <a:cs typeface="Arial Narrow" panose="020B0606020202030204" charset="0"/>
            </a:endParaRPr>
          </a:p>
          <a:p>
            <a:pPr marL="0" indent="0">
              <a:buNone/>
            </a:pPr>
            <a:r>
              <a:rPr lang="en-US" altLang="en-US" sz="2665">
                <a:latin typeface="Arial Narrow" panose="020B0606020202030204" charset="0"/>
                <a:cs typeface="Arial Narrow" panose="020B0606020202030204" charset="0"/>
              </a:rPr>
              <a:t>Spreading lies or posting embarrassing photos of someone on social media, sending hurtful or threatening messages via messaging platforms, assuming someone else's identity and sending malicious messages to others in their name.</a:t>
            </a:r>
            <a:endParaRPr lang="en-US" altLang="en-US" sz="2665">
              <a:latin typeface="Arial Narrow" panose="020B0606020202030204" charset="0"/>
              <a:cs typeface="Arial Narrow" panose="020B0606020202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8610" y="457835"/>
            <a:ext cx="4378960" cy="2711450"/>
          </a:xfrm>
        </p:spPr>
        <p:txBody>
          <a:bodyPr>
            <a:normAutofit fontScale="90000"/>
          </a:bodyPr>
          <a:p>
            <a:pPr algn="l"/>
            <a:br>
              <a:rPr lang="en-US" altLang="en-US" sz="1780" b="1">
                <a:latin typeface="Arial Narrow" panose="020B0606020202030204" charset="0"/>
                <a:cs typeface="Arial Narrow" panose="020B0606020202030204" charset="0"/>
              </a:rPr>
            </a:br>
            <a:r>
              <a:rPr lang="en-US" altLang="en-US" sz="1780" b="1">
                <a:latin typeface="Arial Narrow" panose="020B0606020202030204" charset="0"/>
                <a:cs typeface="Arial Narrow" panose="020B0606020202030204" charset="0"/>
              </a:rPr>
              <a:t>Gender stereotypes and discrimination:</a:t>
            </a:r>
            <a:br>
              <a:rPr lang="en-US" altLang="en-US" sz="1780">
                <a:latin typeface="Arial Narrow" panose="020B0606020202030204" charset="0"/>
                <a:cs typeface="Arial Narrow" panose="020B0606020202030204" charset="0"/>
              </a:rPr>
            </a:br>
            <a:r>
              <a:rPr lang="en-US" altLang="en-US" sz="1780">
                <a:latin typeface="Arial Narrow" panose="020B0606020202030204" charset="0"/>
                <a:cs typeface="Arial Narrow" panose="020B0606020202030204" charset="0"/>
              </a:rPr>
              <a:t>Stereotypes about gender roles in society can lead to inequality and violence. These stereotypes often limit women and girls, creating feelings of worthlessness or dependency.</a:t>
            </a:r>
            <a:br>
              <a:rPr lang="en-US" altLang="en-US" sz="1780">
                <a:latin typeface="Arial Narrow" panose="020B0606020202030204" charset="0"/>
                <a:cs typeface="Arial Narrow" panose="020B0606020202030204" charset="0"/>
              </a:rPr>
            </a:br>
            <a:br>
              <a:rPr lang="en-US" altLang="en-US" sz="1780">
                <a:latin typeface="Arial Narrow" panose="020B0606020202030204" charset="0"/>
                <a:cs typeface="Arial Narrow" panose="020B0606020202030204" charset="0"/>
              </a:rPr>
            </a:br>
            <a:r>
              <a:rPr lang="en-US" altLang="en-US" sz="1780" b="1">
                <a:latin typeface="Arial Narrow" panose="020B0606020202030204" charset="0"/>
                <a:cs typeface="Arial Narrow" panose="020B0606020202030204" charset="0"/>
              </a:rPr>
              <a:t>Unregulated social status: </a:t>
            </a:r>
            <a:br>
              <a:rPr lang="en-US" altLang="en-US" sz="1780">
                <a:latin typeface="Arial Narrow" panose="020B0606020202030204" charset="0"/>
                <a:cs typeface="Arial Narrow" panose="020B0606020202030204" charset="0"/>
              </a:rPr>
            </a:br>
            <a:r>
              <a:rPr lang="en-US" altLang="en-US" sz="1780">
                <a:latin typeface="Arial Narrow" panose="020B0606020202030204" charset="0"/>
                <a:cs typeface="Arial Narrow" panose="020B0606020202030204" charset="0"/>
              </a:rPr>
              <a:t>Women, children and some social groups are more exposed to violence, especially in countries or regions with weak social protection or high levels of economic inequality.</a:t>
            </a:r>
            <a:endParaRPr lang="en-US" altLang="en-US" sz="1780">
              <a:latin typeface="Arial Narrow" panose="020B0606020202030204" charset="0"/>
              <a:cs typeface="Arial Narrow" panose="020B0606020202030204" charset="0"/>
            </a:endParaRPr>
          </a:p>
        </p:txBody>
      </p:sp>
      <p:pic>
        <p:nvPicPr>
          <p:cNvPr id="7" name="Content Placeholder 7"/>
          <p:cNvPicPr>
            <a:picLocks noGrp="1" noChangeAspect="1"/>
          </p:cNvPicPr>
          <p:nvPr>
            <p:ph type="pic" idx="1"/>
          </p:nvPr>
        </p:nvPicPr>
        <p:blipFill>
          <a:blip r:embed="rId2"/>
          <a:stretch>
            <a:fillRect/>
          </a:stretch>
        </p:blipFill>
        <p:spPr>
          <a:xfrm>
            <a:off x="6851015" y="1256030"/>
            <a:ext cx="3358515" cy="4099560"/>
          </a:xfrm>
          <a:prstGeom prst="rect">
            <a:avLst/>
          </a:prstGeom>
        </p:spPr>
      </p:pic>
      <p:sp>
        <p:nvSpPr>
          <p:cNvPr id="6" name="Text Placeholder 5"/>
          <p:cNvSpPr>
            <a:spLocks noGrp="1"/>
          </p:cNvSpPr>
          <p:nvPr>
            <p:ph type="body" sz="half" idx="2"/>
          </p:nvPr>
        </p:nvSpPr>
        <p:spPr>
          <a:xfrm>
            <a:off x="374650" y="3302000"/>
            <a:ext cx="4473575" cy="2623185"/>
          </a:xfrm>
        </p:spPr>
        <p:txBody>
          <a:bodyPr>
            <a:normAutofit lnSpcReduction="20000"/>
          </a:bodyPr>
          <a:p>
            <a:r>
              <a:rPr lang="en-US" altLang="en-US" b="1">
                <a:latin typeface="Arial Narrow" panose="020B0606020202030204" charset="0"/>
                <a:cs typeface="Arial Narrow" panose="020B0606020202030204" charset="0"/>
              </a:rPr>
              <a:t>Psychological and emotional factors: </a:t>
            </a:r>
            <a:endParaRPr lang="en-US" altLang="en-US" b="1">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People who are exposed to violence or abuse in childhood sometimes develop violent attitudes and habits. Psychological disorders and addictions (for example, to alcohol) can also be factors.</a:t>
            </a:r>
            <a:endParaRPr lang="en-US" altLang="en-US">
              <a:latin typeface="Arial Narrow" panose="020B0606020202030204" charset="0"/>
              <a:cs typeface="Arial Narrow" panose="020B0606020202030204" charset="0"/>
            </a:endParaRPr>
          </a:p>
          <a:p>
            <a:endParaRPr lang="en-US" altLang="en-US">
              <a:latin typeface="Arial Narrow" panose="020B0606020202030204" charset="0"/>
              <a:cs typeface="Arial Narrow" panose="020B0606020202030204" charset="0"/>
            </a:endParaRPr>
          </a:p>
          <a:p>
            <a:r>
              <a:rPr lang="en-US" altLang="en-US" b="1">
                <a:latin typeface="Arial Narrow" panose="020B0606020202030204" charset="0"/>
                <a:cs typeface="Arial Narrow" panose="020B0606020202030204" charset="0"/>
              </a:rPr>
              <a:t>Historical and cultural factors:</a:t>
            </a:r>
            <a:endParaRPr lang="en-US" altLang="en-US" b="1">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Some cultures and societies have deep roots of gender inequality, which is reflected in various forms of violence. Violence can be normalized and accepted as part of tradition.</a:t>
            </a:r>
            <a:endParaRPr lang="en-US" altLang="en-US">
              <a:latin typeface="Arial Narrow" panose="020B0606020202030204" charset="0"/>
              <a:cs typeface="Arial Narrow" panose="020B0606020202030204" charset="0"/>
            </a:endParaRPr>
          </a:p>
        </p:txBody>
      </p:sp>
      <p:sp>
        <p:nvSpPr>
          <p:cNvPr id="8" name="Text Box 7"/>
          <p:cNvSpPr txBox="1"/>
          <p:nvPr/>
        </p:nvSpPr>
        <p:spPr>
          <a:xfrm>
            <a:off x="5173345" y="457835"/>
            <a:ext cx="3330575" cy="588645"/>
          </a:xfrm>
          <a:prstGeom prst="rect">
            <a:avLst/>
          </a:prstGeom>
          <a:noFill/>
        </p:spPr>
        <p:txBody>
          <a:bodyPr wrap="square" rtlCol="0">
            <a:noAutofit/>
          </a:bodyPr>
          <a:p>
            <a:r>
              <a:rPr lang="en-US" altLang="en-US" b="1">
                <a:latin typeface="Arial Narrow" panose="020B0606020202030204" charset="0"/>
                <a:cs typeface="Arial Narrow" panose="020B0606020202030204" charset="0"/>
                <a:sym typeface="+mn-ea"/>
              </a:rPr>
              <a:t>Causes of violence</a:t>
            </a:r>
            <a:br>
              <a:rPr lang="en-US" altLang="en-US" b="1">
                <a:latin typeface="Arial Narrow" panose="020B0606020202030204" charset="0"/>
                <a:cs typeface="Arial Narrow" panose="020B0606020202030204" charset="0"/>
                <a:sym typeface="+mn-ea"/>
              </a:rPr>
            </a:b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pPr algn="ctr"/>
            <a:r>
              <a:rPr lang="en-US" altLang="en-US" sz="2000" b="1">
                <a:latin typeface="Arial Narrow" panose="020B0606020202030204" charset="0"/>
                <a:cs typeface="Arial Narrow" panose="020B0606020202030204" charset="0"/>
              </a:rPr>
              <a:t>Consequences of violence</a:t>
            </a:r>
            <a:endParaRPr lang="en-US" altLang="en-US" sz="2000" b="1">
              <a:latin typeface="Arial Narrow" panose="020B0606020202030204" charset="0"/>
              <a:cs typeface="Arial Narrow" panose="020B0606020202030204" charset="0"/>
            </a:endParaRPr>
          </a:p>
        </p:txBody>
      </p:sp>
      <p:sp>
        <p:nvSpPr>
          <p:cNvPr id="5" name="Content Placeholder 4"/>
          <p:cNvSpPr>
            <a:spLocks noGrp="1"/>
          </p:cNvSpPr>
          <p:nvPr>
            <p:ph idx="1"/>
          </p:nvPr>
        </p:nvSpPr>
        <p:spPr>
          <a:xfrm>
            <a:off x="1018540" y="1825625"/>
            <a:ext cx="9338310" cy="3937635"/>
          </a:xfrm>
        </p:spPr>
        <p:txBody>
          <a:bodyPr>
            <a:noAutofit/>
          </a:bodyPr>
          <a:p>
            <a:r>
              <a:rPr lang="en-US" altLang="en-US" sz="2000">
                <a:latin typeface="Arial Narrow" panose="020B0606020202030204" charset="0"/>
                <a:cs typeface="Arial Narrow" panose="020B0606020202030204" charset="0"/>
              </a:rPr>
              <a:t>Physical consequences: Injuries such as broken bones, bruises, burns, and other serious physical injuries. There may be long-term health problems, such as damaged organs or chronic pain.</a:t>
            </a:r>
            <a:endParaRPr lang="en-US" altLang="en-US" sz="2000">
              <a:latin typeface="Arial Narrow" panose="020B0606020202030204" charset="0"/>
              <a:cs typeface="Arial Narrow" panose="020B0606020202030204" charset="0"/>
            </a:endParaRPr>
          </a:p>
          <a:p>
            <a:endParaRPr lang="en-US" altLang="en-US" sz="2000">
              <a:latin typeface="Arial Narrow" panose="020B0606020202030204" charset="0"/>
              <a:cs typeface="Arial Narrow" panose="020B0606020202030204" charset="0"/>
            </a:endParaRPr>
          </a:p>
          <a:p>
            <a:r>
              <a:rPr lang="en-US" altLang="en-US" sz="2000">
                <a:latin typeface="Arial Narrow" panose="020B0606020202030204" charset="0"/>
                <a:cs typeface="Arial Narrow" panose="020B0606020202030204" charset="0"/>
              </a:rPr>
              <a:t>Psychological consequences: Post-traumatic stress, depression, anxiety, impaired self-esteem and permanent psychological wounds that often last a lifetime.</a:t>
            </a:r>
            <a:endParaRPr lang="en-US" altLang="en-US" sz="2000">
              <a:latin typeface="Arial Narrow" panose="020B0606020202030204" charset="0"/>
              <a:cs typeface="Arial Narrow" panose="020B0606020202030204" charset="0"/>
            </a:endParaRPr>
          </a:p>
          <a:p>
            <a:endParaRPr lang="en-US" altLang="en-US" sz="2000">
              <a:latin typeface="Arial Narrow" panose="020B0606020202030204" charset="0"/>
              <a:cs typeface="Arial Narrow" panose="020B0606020202030204" charset="0"/>
            </a:endParaRPr>
          </a:p>
          <a:p>
            <a:r>
              <a:rPr lang="en-US" altLang="en-US" sz="2000">
                <a:latin typeface="Arial Narrow" panose="020B0606020202030204" charset="0"/>
                <a:cs typeface="Arial Narrow" panose="020B0606020202030204" charset="0"/>
              </a:rPr>
              <a:t>Social consequences: Problems in relationships and social interactions, such as isolation and distrust. Victims may feel lonely and unsupported.</a:t>
            </a:r>
            <a:endParaRPr lang="en-US" altLang="en-US" sz="2000">
              <a:latin typeface="Arial Narrow" panose="020B0606020202030204" charset="0"/>
              <a:cs typeface="Arial Narrow" panose="020B0606020202030204" charset="0"/>
            </a:endParaRPr>
          </a:p>
          <a:p>
            <a:endParaRPr lang="en-US" altLang="en-US" sz="2000">
              <a:latin typeface="Arial Narrow" panose="020B0606020202030204" charset="0"/>
              <a:cs typeface="Arial Narrow" panose="020B0606020202030204" charset="0"/>
            </a:endParaRPr>
          </a:p>
          <a:p>
            <a:r>
              <a:rPr lang="en-US" altLang="en-US" sz="2000">
                <a:latin typeface="Arial Narrow" panose="020B0606020202030204" charset="0"/>
                <a:cs typeface="Arial Narrow" panose="020B0606020202030204" charset="0"/>
              </a:rPr>
              <a:t>Economic costs: Violence has a large cost to society, including the costs of health care, legal services, policing and lost productivity.</a:t>
            </a:r>
            <a:endParaRPr lang="en-US" altLang="en-US" sz="2000">
              <a:latin typeface="Arial Narrow" panose="020B0606020202030204" charset="0"/>
              <a:cs typeface="Arial Narrow" panose="020B0606020202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How to react?</a:t>
            </a:r>
            <a:endParaRPr lang="en-US" altLang="en-US"/>
          </a:p>
        </p:txBody>
      </p:sp>
      <p:sp>
        <p:nvSpPr>
          <p:cNvPr id="4" name="Content Placeholder 3"/>
          <p:cNvSpPr>
            <a:spLocks noGrp="1"/>
          </p:cNvSpPr>
          <p:nvPr>
            <p:ph idx="1"/>
          </p:nvPr>
        </p:nvSpPr>
        <p:spPr>
          <a:xfrm>
            <a:off x="8513445" y="1288415"/>
            <a:ext cx="3425825" cy="4879975"/>
          </a:xfrm>
        </p:spPr>
        <p:txBody>
          <a:bodyPr/>
          <a:p>
            <a:endParaRPr lang="en-US"/>
          </a:p>
        </p:txBody>
      </p:sp>
      <p:sp>
        <p:nvSpPr>
          <p:cNvPr id="5" name="Text Placeholder 4"/>
          <p:cNvSpPr>
            <a:spLocks noGrp="1"/>
          </p:cNvSpPr>
          <p:nvPr>
            <p:ph type="body" sz="half" idx="2"/>
          </p:nvPr>
        </p:nvSpPr>
        <p:spPr>
          <a:xfrm>
            <a:off x="309245" y="2057400"/>
            <a:ext cx="5937250" cy="3632200"/>
          </a:xfrm>
        </p:spPr>
        <p:txBody>
          <a:bodyPr>
            <a:normAutofit/>
          </a:bodyPr>
          <a:p>
            <a:r>
              <a:rPr lang="en-US" altLang="en-US">
                <a:latin typeface="Arial Narrow" panose="020B0606020202030204" charset="0"/>
                <a:cs typeface="Arial Narrow" panose="020B0606020202030204" charset="0"/>
              </a:rPr>
              <a:t>Recognizing the signs of violence: Recognizing the physical and psychological signs of violence is key to timely intervention.</a:t>
            </a:r>
            <a:endParaRPr lang="en-US" altLang="en-US">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Victim support: Support through legal services, psychological support and evacuation of victims to safe adapted spaces.</a:t>
            </a:r>
            <a:endParaRPr lang="en-US" altLang="en-US">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Vulnerable populations: Special support for children, the elderly, migrants, LGBTQ+ people, who are vulnerable to greater forms of violence.</a:t>
            </a:r>
            <a:endParaRPr lang="en-US" altLang="en-US">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Conclusion:</a:t>
            </a:r>
            <a:endParaRPr lang="en-US" altLang="en-US">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Domestic violence and gender-based violence is a serious problem that requires a coordinated and integrated approach from all segments of society.</a:t>
            </a:r>
            <a:endParaRPr lang="en-US" altLang="en-US">
              <a:latin typeface="Arial Narrow" panose="020B0606020202030204" charset="0"/>
              <a:cs typeface="Arial Narrow" panose="020B0606020202030204" charset="0"/>
            </a:endParaRPr>
          </a:p>
          <a:p>
            <a:r>
              <a:rPr lang="en-US" altLang="en-US">
                <a:latin typeface="Arial Narrow" panose="020B0606020202030204" charset="0"/>
                <a:cs typeface="Arial Narrow" panose="020B0606020202030204" charset="0"/>
              </a:rPr>
              <a:t>It is necessary to create a culture of tolerance, respect and equality, where violence will not be tolerated.</a:t>
            </a:r>
            <a:endParaRPr lang="en-US" altLang="en-US">
              <a:latin typeface="Arial Narrow" panose="020B0606020202030204" charset="0"/>
              <a:cs typeface="Arial Narrow" panose="020B0606020202030204" charset="0"/>
            </a:endParaRPr>
          </a:p>
        </p:txBody>
      </p:sp>
      <p:pic>
        <p:nvPicPr>
          <p:cNvPr id="10" name="Picture 9"/>
          <p:cNvPicPr>
            <a:picLocks noChangeAspect="1"/>
          </p:cNvPicPr>
          <p:nvPr/>
        </p:nvPicPr>
        <p:blipFill>
          <a:blip r:embed="rId2"/>
          <a:stretch>
            <a:fillRect/>
          </a:stretch>
        </p:blipFill>
        <p:spPr>
          <a:xfrm>
            <a:off x="8612505" y="1289050"/>
            <a:ext cx="3229610" cy="1772920"/>
          </a:xfrm>
          <a:prstGeom prst="rect">
            <a:avLst/>
          </a:prstGeom>
        </p:spPr>
      </p:pic>
      <p:pic>
        <p:nvPicPr>
          <p:cNvPr id="12" name="Picture 11"/>
          <p:cNvPicPr>
            <a:picLocks noChangeAspect="1"/>
          </p:cNvPicPr>
          <p:nvPr/>
        </p:nvPicPr>
        <p:blipFill>
          <a:blip r:embed="rId3"/>
          <a:stretch>
            <a:fillRect/>
          </a:stretch>
        </p:blipFill>
        <p:spPr>
          <a:xfrm>
            <a:off x="8612505" y="3168650"/>
            <a:ext cx="3326130" cy="1536700"/>
          </a:xfrm>
          <a:prstGeom prst="rect">
            <a:avLst/>
          </a:prstGeom>
        </p:spPr>
      </p:pic>
      <p:pic>
        <p:nvPicPr>
          <p:cNvPr id="14" name="Picture 13"/>
          <p:cNvPicPr>
            <a:picLocks noChangeAspect="1"/>
          </p:cNvPicPr>
          <p:nvPr/>
        </p:nvPicPr>
        <p:blipFill>
          <a:blip r:embed="rId4"/>
          <a:stretch>
            <a:fillRect/>
          </a:stretch>
        </p:blipFill>
        <p:spPr>
          <a:xfrm>
            <a:off x="8687435" y="4739640"/>
            <a:ext cx="3154680" cy="1365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Text Placeholder 3"/>
          <p:cNvSpPr>
            <a:spLocks noGrp="1"/>
          </p:cNvSpPr>
          <p:nvPr>
            <p:ph type="body" sz="half" idx="2"/>
          </p:nvPr>
        </p:nvSpPr>
        <p:spPr/>
        <p:txBody>
          <a:bodyPr/>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5354</Words>
  <Application>WPS Presentation</Application>
  <PresentationFormat>Widescreen</PresentationFormat>
  <Paragraphs>71</Paragraphs>
  <Slides>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8</vt:i4>
      </vt:variant>
    </vt:vector>
  </HeadingPairs>
  <TitlesOfParts>
    <vt:vector size="25" baseType="lpstr">
      <vt:lpstr>Arial</vt:lpstr>
      <vt:lpstr>SimSun</vt:lpstr>
      <vt:lpstr>Wingdings</vt:lpstr>
      <vt:lpstr>Microsoft YaHei</vt:lpstr>
      <vt:lpstr>Arial Unicode MS</vt:lpstr>
      <vt:lpstr>Aptos Display</vt:lpstr>
      <vt:lpstr>Segoe Print</vt:lpstr>
      <vt:lpstr>Aptos</vt:lpstr>
      <vt:lpstr>Calibri</vt:lpstr>
      <vt:lpstr>Arial Black</vt:lpstr>
      <vt:lpstr>Arial Narrow</vt:lpstr>
      <vt:lpstr>Segoe UI Light</vt:lpstr>
      <vt:lpstr>Segoe UI</vt:lpstr>
      <vt:lpstr>Agency FB</vt:lpstr>
      <vt:lpstr>Algerian</vt:lpstr>
      <vt:lpstr>Bodoni MT Condensed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Fujitsu-PC</cp:lastModifiedBy>
  <cp:revision>30</cp:revision>
  <dcterms:created xsi:type="dcterms:W3CDTF">2024-06-24T22:17:00Z</dcterms:created>
  <dcterms:modified xsi:type="dcterms:W3CDTF">2025-02-04T11:23:03Z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E6FE21959A3F40D49BEBFDBD36FC62DC_13</vt:lpwstr>
  </property>
  <property fmtid="{D5CDD505-2E9C-101B-9397-08002B2CF9AE}" pid="3" name="KSOProductBuildVer">
    <vt:lpwstr>1033-12.2.0.19805</vt:lpwstr>
  </property>
</Properties>
</file>