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71" r:id="rId7"/>
    <p:sldId id="264" r:id="rId8"/>
    <p:sldId id="272" r:id="rId9"/>
    <p:sldId id="269" r:id="rId10"/>
    <p:sldId id="265" r:id="rId11"/>
    <p:sldId id="266" r:id="rId12"/>
    <p:sldId id="273" r:id="rId13"/>
    <p:sldId id="267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6327"/>
  </p:normalViewPr>
  <p:slideViewPr>
    <p:cSldViewPr snapToGrid="0">
      <p:cViewPr>
        <p:scale>
          <a:sx n="95" d="100"/>
          <a:sy n="95" d="100"/>
        </p:scale>
        <p:origin x="-12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image" Target="../media/image8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69EC7C-3651-4C97-A79E-F5328EEFD6BE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581C9C-BC84-4DF9-9070-92B277D11603}">
      <dgm:prSet custT="1"/>
      <dgm:spPr>
        <a:ln>
          <a:solidFill>
            <a:schemeClr val="bg1"/>
          </a:solidFill>
        </a:ln>
      </dgm:spPr>
      <dgm:t>
        <a:bodyPr/>
        <a:lstStyle/>
        <a:p>
          <a:pPr rtl="0"/>
          <a:r>
            <a:rPr lang="ru-RU" sz="1600" b="1" noProof="0" dirty="0">
              <a:latin typeface="Arial Narrow" pitchFamily="34" charset="0"/>
              <a:cs typeface="Calibri" panose="020F0502020204030204" pitchFamily="34" charset="0"/>
            </a:rPr>
            <a:t>Полот е биолошки, физиолошки и анатомски. Родени сме со ПОЛ</a:t>
          </a:r>
          <a:endParaRPr lang="en-US" sz="1400" b="1" noProof="0" dirty="0">
            <a:latin typeface="Arial Narrow" pitchFamily="34" charset="0"/>
            <a:cs typeface="Calibri" panose="020F0502020204030204" pitchFamily="34" charset="0"/>
          </a:endParaRPr>
        </a:p>
      </dgm:t>
    </dgm:pt>
    <dgm:pt modelId="{D478F971-3BF5-4BBF-B605-CB62F895F3A1}" type="parTrans" cxnId="{79F59806-632E-468D-A9F3-C75F2BFB8CB1}">
      <dgm:prSet/>
      <dgm:spPr/>
      <dgm:t>
        <a:bodyPr/>
        <a:lstStyle/>
        <a:p>
          <a:endParaRPr lang="en-US" sz="1400"/>
        </a:p>
      </dgm:t>
    </dgm:pt>
    <dgm:pt modelId="{40D5F2A9-ECEA-4959-BF8A-261560D9A472}" type="sibTrans" cxnId="{79F59806-632E-468D-A9F3-C75F2BFB8CB1}">
      <dgm:prSet/>
      <dgm:spPr/>
      <dgm:t>
        <a:bodyPr/>
        <a:lstStyle/>
        <a:p>
          <a:endParaRPr lang="en-US" sz="1400"/>
        </a:p>
      </dgm:t>
    </dgm:pt>
    <dgm:pt modelId="{090605F3-3DD5-4820-AF5A-D4B6C3275462}">
      <dgm:prSet custT="1"/>
      <dgm:spPr>
        <a:ln>
          <a:solidFill>
            <a:schemeClr val="bg1"/>
          </a:solidFill>
        </a:ln>
      </dgm:spPr>
      <dgm:t>
        <a:bodyPr/>
        <a:lstStyle/>
        <a:p>
          <a:pPr rtl="0"/>
          <a:r>
            <a:rPr lang="ru-RU" sz="1600" b="1" dirty="0">
              <a:latin typeface="Arial Narrow" pitchFamily="34" charset="0"/>
              <a:cs typeface="Calibri" panose="020F0502020204030204" pitchFamily="34" charset="0"/>
            </a:rPr>
            <a:t>ПОЛОТ е непроменлив (во отсуство на медицинска интервенција)</a:t>
          </a:r>
          <a:endParaRPr lang="en-US" sz="1600" b="1" dirty="0">
            <a:latin typeface="Arial Narrow" pitchFamily="34" charset="0"/>
            <a:cs typeface="Calibri" panose="020F0502020204030204" pitchFamily="34" charset="0"/>
          </a:endParaRPr>
        </a:p>
      </dgm:t>
    </dgm:pt>
    <dgm:pt modelId="{6EDB448D-2625-4AEC-BC7A-347B5479DCD7}" type="parTrans" cxnId="{9F98FFA9-782F-471A-A872-BC4045106EE6}">
      <dgm:prSet/>
      <dgm:spPr/>
      <dgm:t>
        <a:bodyPr/>
        <a:lstStyle/>
        <a:p>
          <a:endParaRPr lang="en-US" sz="1400"/>
        </a:p>
      </dgm:t>
    </dgm:pt>
    <dgm:pt modelId="{B510260E-5360-40CF-9FF5-5997D5FFFFE7}" type="sibTrans" cxnId="{9F98FFA9-782F-471A-A872-BC4045106EE6}">
      <dgm:prSet/>
      <dgm:spPr/>
      <dgm:t>
        <a:bodyPr/>
        <a:lstStyle/>
        <a:p>
          <a:endParaRPr lang="en-US" sz="1400"/>
        </a:p>
      </dgm:t>
    </dgm:pt>
    <dgm:pt modelId="{9FFC1D6F-4C2D-4EA2-83AA-6D21EA609042}">
      <dgm:prSet custT="1"/>
      <dgm:spPr>
        <a:ln>
          <a:solidFill>
            <a:schemeClr val="bg1"/>
          </a:solidFill>
        </a:ln>
      </dgm:spPr>
      <dgm:t>
        <a:bodyPr/>
        <a:lstStyle/>
        <a:p>
          <a:pPr rtl="0"/>
          <a:r>
            <a:rPr lang="mk-MK" sz="1600" b="1" noProof="0" dirty="0">
              <a:latin typeface="Arial Narrow" pitchFamily="34" charset="0"/>
              <a:cs typeface="Calibri" panose="020F0502020204030204" pitchFamily="34" charset="0"/>
            </a:rPr>
            <a:t>Примери: машко, женско, </a:t>
          </a:r>
          <a:endParaRPr lang="mk-MK" sz="1600" b="1" noProof="0" dirty="0" smtClean="0">
            <a:latin typeface="Arial Narrow" pitchFamily="34" charset="0"/>
            <a:cs typeface="Calibri" panose="020F0502020204030204" pitchFamily="34" charset="0"/>
          </a:endParaRPr>
        </a:p>
        <a:p>
          <a:pPr rtl="0"/>
          <a:r>
            <a:rPr lang="mk-MK" sz="1600" b="1" noProof="0" dirty="0" smtClean="0">
              <a:latin typeface="Arial Narrow" pitchFamily="34" charset="0"/>
              <a:cs typeface="Calibri" panose="020F0502020204030204" pitchFamily="34" charset="0"/>
            </a:rPr>
            <a:t>интерсекс</a:t>
          </a:r>
          <a:endParaRPr lang="en-US" sz="1600" b="1" noProof="0" dirty="0">
            <a:latin typeface="Arial Narrow" pitchFamily="34" charset="0"/>
            <a:cs typeface="Calibri" panose="020F0502020204030204" pitchFamily="34" charset="0"/>
          </a:endParaRPr>
        </a:p>
      </dgm:t>
    </dgm:pt>
    <dgm:pt modelId="{8EABE2BC-E28A-44EE-A801-C70AE814CBF3}" type="parTrans" cxnId="{5EEF3D57-5C4C-4C0E-8661-9B2362D72E47}">
      <dgm:prSet/>
      <dgm:spPr/>
      <dgm:t>
        <a:bodyPr/>
        <a:lstStyle/>
        <a:p>
          <a:endParaRPr lang="en-US" sz="1400"/>
        </a:p>
      </dgm:t>
    </dgm:pt>
    <dgm:pt modelId="{0418EDA3-AD0F-406C-B807-DE64B40051E2}" type="sibTrans" cxnId="{5EEF3D57-5C4C-4C0E-8661-9B2362D72E47}">
      <dgm:prSet/>
      <dgm:spPr/>
      <dgm:t>
        <a:bodyPr/>
        <a:lstStyle/>
        <a:p>
          <a:endParaRPr lang="en-US" sz="1400"/>
        </a:p>
      </dgm:t>
    </dgm:pt>
    <dgm:pt modelId="{5B3AF4A3-E44F-455F-BD80-83FDDE8BC922}" type="pres">
      <dgm:prSet presAssocID="{3069EC7C-3651-4C97-A79E-F5328EEFD6B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D24EE0-6325-472D-8432-A3E7560A7E8A}" type="pres">
      <dgm:prSet presAssocID="{1E581C9C-BC84-4DF9-9070-92B277D11603}" presName="composite" presStyleCnt="0"/>
      <dgm:spPr/>
    </dgm:pt>
    <dgm:pt modelId="{93E4C5EA-1E1C-4A80-81C3-8A947D11DAE4}" type="pres">
      <dgm:prSet presAssocID="{1E581C9C-BC84-4DF9-9070-92B277D11603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solidFill>
            <a:schemeClr val="bg1"/>
          </a:solidFill>
        </a:ln>
      </dgm:spPr>
    </dgm:pt>
    <dgm:pt modelId="{037D54DE-981D-4B76-A228-42A72C5DC8D7}" type="pres">
      <dgm:prSet presAssocID="{1E581C9C-BC84-4DF9-9070-92B277D11603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CF895-B9AD-4280-9B2A-BBA20F78F307}" type="pres">
      <dgm:prSet presAssocID="{40D5F2A9-ECEA-4959-BF8A-261560D9A472}" presName="spacing" presStyleCnt="0"/>
      <dgm:spPr/>
    </dgm:pt>
    <dgm:pt modelId="{A31AF514-7587-4312-A929-CE0768C13E76}" type="pres">
      <dgm:prSet presAssocID="{090605F3-3DD5-4820-AF5A-D4B6C3275462}" presName="composite" presStyleCnt="0"/>
      <dgm:spPr/>
    </dgm:pt>
    <dgm:pt modelId="{B12BB13B-0EBD-4A61-BC48-67F5276404F4}" type="pres">
      <dgm:prSet presAssocID="{090605F3-3DD5-4820-AF5A-D4B6C3275462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en-US"/>
        </a:p>
      </dgm:t>
    </dgm:pt>
    <dgm:pt modelId="{A66838D1-B1FC-456A-B5A7-B6D202C60A85}" type="pres">
      <dgm:prSet presAssocID="{090605F3-3DD5-4820-AF5A-D4B6C3275462}" presName="txShp" presStyleLbl="node1" presStyleIdx="1" presStyleCnt="3" custLinFactNeighborY="-1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A581D-FE66-4FCF-B4A8-0BB948E76F87}" type="pres">
      <dgm:prSet presAssocID="{B510260E-5360-40CF-9FF5-5997D5FFFFE7}" presName="spacing" presStyleCnt="0"/>
      <dgm:spPr/>
    </dgm:pt>
    <dgm:pt modelId="{38B81AE2-9EDA-4F43-B78D-6A4A80719096}" type="pres">
      <dgm:prSet presAssocID="{9FFC1D6F-4C2D-4EA2-83AA-6D21EA609042}" presName="composite" presStyleCnt="0"/>
      <dgm:spPr/>
    </dgm:pt>
    <dgm:pt modelId="{FBABAD9D-90AB-48D2-AA62-9464AF3E18E5}" type="pres">
      <dgm:prSet presAssocID="{9FFC1D6F-4C2D-4EA2-83AA-6D21EA609042}" presName="imgShp" presStyleLbl="fgImgPlace1" presStyleIdx="2" presStyleCnt="3" custLinFactNeighborY="-360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solidFill>
            <a:schemeClr val="bg1"/>
          </a:solidFill>
        </a:ln>
      </dgm:spPr>
    </dgm:pt>
    <dgm:pt modelId="{0DFCA58B-721B-4EF6-8586-9BC20BD8598D}" type="pres">
      <dgm:prSet presAssocID="{9FFC1D6F-4C2D-4EA2-83AA-6D21EA609042}" presName="txShp" presStyleLbl="node1" presStyleIdx="2" presStyleCnt="3" custLinFactNeighborY="-3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98FFA9-782F-471A-A872-BC4045106EE6}" srcId="{3069EC7C-3651-4C97-A79E-F5328EEFD6BE}" destId="{090605F3-3DD5-4820-AF5A-D4B6C3275462}" srcOrd="1" destOrd="0" parTransId="{6EDB448D-2625-4AEC-BC7A-347B5479DCD7}" sibTransId="{B510260E-5360-40CF-9FF5-5997D5FFFFE7}"/>
    <dgm:cxn modelId="{CAA65870-1694-4AAD-9EDC-322A6A6E2F4B}" type="presOf" srcId="{3069EC7C-3651-4C97-A79E-F5328EEFD6BE}" destId="{5B3AF4A3-E44F-455F-BD80-83FDDE8BC922}" srcOrd="0" destOrd="0" presId="urn:microsoft.com/office/officeart/2005/8/layout/vList3#1"/>
    <dgm:cxn modelId="{79F59806-632E-468D-A9F3-C75F2BFB8CB1}" srcId="{3069EC7C-3651-4C97-A79E-F5328EEFD6BE}" destId="{1E581C9C-BC84-4DF9-9070-92B277D11603}" srcOrd="0" destOrd="0" parTransId="{D478F971-3BF5-4BBF-B605-CB62F895F3A1}" sibTransId="{40D5F2A9-ECEA-4959-BF8A-261560D9A472}"/>
    <dgm:cxn modelId="{FBF034CF-673F-4738-99B4-C34ECBE4751B}" type="presOf" srcId="{090605F3-3DD5-4820-AF5A-D4B6C3275462}" destId="{A66838D1-B1FC-456A-B5A7-B6D202C60A85}" srcOrd="0" destOrd="0" presId="urn:microsoft.com/office/officeart/2005/8/layout/vList3#1"/>
    <dgm:cxn modelId="{D492BC14-AB97-47C0-A3FE-2170FD368807}" type="presOf" srcId="{1E581C9C-BC84-4DF9-9070-92B277D11603}" destId="{037D54DE-981D-4B76-A228-42A72C5DC8D7}" srcOrd="0" destOrd="0" presId="urn:microsoft.com/office/officeart/2005/8/layout/vList3#1"/>
    <dgm:cxn modelId="{5EEF3D57-5C4C-4C0E-8661-9B2362D72E47}" srcId="{3069EC7C-3651-4C97-A79E-F5328EEFD6BE}" destId="{9FFC1D6F-4C2D-4EA2-83AA-6D21EA609042}" srcOrd="2" destOrd="0" parTransId="{8EABE2BC-E28A-44EE-A801-C70AE814CBF3}" sibTransId="{0418EDA3-AD0F-406C-B807-DE64B40051E2}"/>
    <dgm:cxn modelId="{5306E6B1-18E0-476C-9B31-E872B27E7C6E}" type="presOf" srcId="{9FFC1D6F-4C2D-4EA2-83AA-6D21EA609042}" destId="{0DFCA58B-721B-4EF6-8586-9BC20BD8598D}" srcOrd="0" destOrd="0" presId="urn:microsoft.com/office/officeart/2005/8/layout/vList3#1"/>
    <dgm:cxn modelId="{661737E4-7FF8-45D6-BFF7-DBD656F7D444}" type="presParOf" srcId="{5B3AF4A3-E44F-455F-BD80-83FDDE8BC922}" destId="{F0D24EE0-6325-472D-8432-A3E7560A7E8A}" srcOrd="0" destOrd="0" presId="urn:microsoft.com/office/officeart/2005/8/layout/vList3#1"/>
    <dgm:cxn modelId="{0445C856-756B-4720-9AC8-7D0D2C81C110}" type="presParOf" srcId="{F0D24EE0-6325-472D-8432-A3E7560A7E8A}" destId="{93E4C5EA-1E1C-4A80-81C3-8A947D11DAE4}" srcOrd="0" destOrd="0" presId="urn:microsoft.com/office/officeart/2005/8/layout/vList3#1"/>
    <dgm:cxn modelId="{41812763-A76C-416F-8A4E-8D2B47EFF309}" type="presParOf" srcId="{F0D24EE0-6325-472D-8432-A3E7560A7E8A}" destId="{037D54DE-981D-4B76-A228-42A72C5DC8D7}" srcOrd="1" destOrd="0" presId="urn:microsoft.com/office/officeart/2005/8/layout/vList3#1"/>
    <dgm:cxn modelId="{47C97211-4B5A-45FC-886E-13866662BF21}" type="presParOf" srcId="{5B3AF4A3-E44F-455F-BD80-83FDDE8BC922}" destId="{154CF895-B9AD-4280-9B2A-BBA20F78F307}" srcOrd="1" destOrd="0" presId="urn:microsoft.com/office/officeart/2005/8/layout/vList3#1"/>
    <dgm:cxn modelId="{83809F62-9D0A-4FBA-AAED-BB4E63236205}" type="presParOf" srcId="{5B3AF4A3-E44F-455F-BD80-83FDDE8BC922}" destId="{A31AF514-7587-4312-A929-CE0768C13E76}" srcOrd="2" destOrd="0" presId="urn:microsoft.com/office/officeart/2005/8/layout/vList3#1"/>
    <dgm:cxn modelId="{B511AF03-FDBE-4B03-9CBE-66CFFEDC02BC}" type="presParOf" srcId="{A31AF514-7587-4312-A929-CE0768C13E76}" destId="{B12BB13B-0EBD-4A61-BC48-67F5276404F4}" srcOrd="0" destOrd="0" presId="urn:microsoft.com/office/officeart/2005/8/layout/vList3#1"/>
    <dgm:cxn modelId="{DECC6A1D-E9FB-4C0A-9986-68468DC7BFCD}" type="presParOf" srcId="{A31AF514-7587-4312-A929-CE0768C13E76}" destId="{A66838D1-B1FC-456A-B5A7-B6D202C60A85}" srcOrd="1" destOrd="0" presId="urn:microsoft.com/office/officeart/2005/8/layout/vList3#1"/>
    <dgm:cxn modelId="{E979DB86-B604-4A12-AA60-CA7717F7369D}" type="presParOf" srcId="{5B3AF4A3-E44F-455F-BD80-83FDDE8BC922}" destId="{105A581D-FE66-4FCF-B4A8-0BB948E76F87}" srcOrd="3" destOrd="0" presId="urn:microsoft.com/office/officeart/2005/8/layout/vList3#1"/>
    <dgm:cxn modelId="{D5A667F5-F723-4D74-8613-C14B50F4B67C}" type="presParOf" srcId="{5B3AF4A3-E44F-455F-BD80-83FDDE8BC922}" destId="{38B81AE2-9EDA-4F43-B78D-6A4A80719096}" srcOrd="4" destOrd="0" presId="urn:microsoft.com/office/officeart/2005/8/layout/vList3#1"/>
    <dgm:cxn modelId="{1585CC46-0ADE-4597-9A34-A4474425A564}" type="presParOf" srcId="{38B81AE2-9EDA-4F43-B78D-6A4A80719096}" destId="{FBABAD9D-90AB-48D2-AA62-9464AF3E18E5}" srcOrd="0" destOrd="0" presId="urn:microsoft.com/office/officeart/2005/8/layout/vList3#1"/>
    <dgm:cxn modelId="{F04AE6B0-205D-4117-AD42-88CA43D32EB6}" type="presParOf" srcId="{38B81AE2-9EDA-4F43-B78D-6A4A80719096}" destId="{0DFCA58B-721B-4EF6-8586-9BC20BD8598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69EC7C-3651-4C97-A79E-F5328EEFD6BE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581C9C-BC84-4DF9-9070-92B277D11603}">
      <dgm:prSet custT="1"/>
      <dgm:spPr>
        <a:ln>
          <a:solidFill>
            <a:schemeClr val="bg1"/>
          </a:solidFill>
        </a:ln>
      </dgm:spPr>
      <dgm:t>
        <a:bodyPr/>
        <a:lstStyle/>
        <a:p>
          <a:pPr rtl="0"/>
          <a:r>
            <a:rPr lang="ru-RU" sz="1600" b="1" noProof="0" dirty="0">
              <a:latin typeface="Arial Narrow" pitchFamily="34" charset="0"/>
              <a:cs typeface="Calibri" panose="020F0502020204030204" pitchFamily="34" charset="0"/>
            </a:rPr>
            <a:t>Родот е општествен конструкт. Учиме РОД</a:t>
          </a:r>
          <a:endParaRPr lang="en-US" sz="1600" b="1" noProof="0" dirty="0">
            <a:latin typeface="Arial Narrow" pitchFamily="34" charset="0"/>
            <a:cs typeface="Calibri" panose="020F0502020204030204" pitchFamily="34" charset="0"/>
          </a:endParaRPr>
        </a:p>
      </dgm:t>
    </dgm:pt>
    <dgm:pt modelId="{D478F971-3BF5-4BBF-B605-CB62F895F3A1}" type="parTrans" cxnId="{79F59806-632E-468D-A9F3-C75F2BFB8CB1}">
      <dgm:prSet/>
      <dgm:spPr/>
      <dgm:t>
        <a:bodyPr/>
        <a:lstStyle/>
        <a:p>
          <a:endParaRPr lang="en-US" sz="1400"/>
        </a:p>
      </dgm:t>
    </dgm:pt>
    <dgm:pt modelId="{40D5F2A9-ECEA-4959-BF8A-261560D9A472}" type="sibTrans" cxnId="{79F59806-632E-468D-A9F3-C75F2BFB8CB1}">
      <dgm:prSet/>
      <dgm:spPr/>
      <dgm:t>
        <a:bodyPr/>
        <a:lstStyle/>
        <a:p>
          <a:endParaRPr lang="en-US" sz="1400"/>
        </a:p>
      </dgm:t>
    </dgm:pt>
    <dgm:pt modelId="{090605F3-3DD5-4820-AF5A-D4B6C3275462}">
      <dgm:prSet custT="1"/>
      <dgm:spPr>
        <a:ln>
          <a:solidFill>
            <a:schemeClr val="bg1"/>
          </a:solidFill>
        </a:ln>
      </dgm:spPr>
      <dgm:t>
        <a:bodyPr/>
        <a:lstStyle/>
        <a:p>
          <a:pPr rtl="0"/>
          <a:r>
            <a:rPr lang="ru-RU" sz="1600" b="1" noProof="0" dirty="0">
              <a:latin typeface="Arial Narrow" pitchFamily="34" charset="0"/>
              <a:cs typeface="Calibri" panose="020F0502020204030204" pitchFamily="34" charset="0"/>
            </a:rPr>
            <a:t>РОДОТ е променлив и динамичен – и варира во и помеѓу културите и контекстите</a:t>
          </a:r>
          <a:endParaRPr lang="en-US" sz="1600" b="1" noProof="0" dirty="0">
            <a:latin typeface="Arial Narrow" pitchFamily="34" charset="0"/>
            <a:cs typeface="Calibri" panose="020F0502020204030204" pitchFamily="34" charset="0"/>
          </a:endParaRPr>
        </a:p>
      </dgm:t>
    </dgm:pt>
    <dgm:pt modelId="{6EDB448D-2625-4AEC-BC7A-347B5479DCD7}" type="parTrans" cxnId="{9F98FFA9-782F-471A-A872-BC4045106EE6}">
      <dgm:prSet/>
      <dgm:spPr/>
      <dgm:t>
        <a:bodyPr/>
        <a:lstStyle/>
        <a:p>
          <a:endParaRPr lang="en-US" sz="1400"/>
        </a:p>
      </dgm:t>
    </dgm:pt>
    <dgm:pt modelId="{B510260E-5360-40CF-9FF5-5997D5FFFFE7}" type="sibTrans" cxnId="{9F98FFA9-782F-471A-A872-BC4045106EE6}">
      <dgm:prSet/>
      <dgm:spPr/>
      <dgm:t>
        <a:bodyPr/>
        <a:lstStyle/>
        <a:p>
          <a:endParaRPr lang="en-US" sz="1400"/>
        </a:p>
      </dgm:t>
    </dgm:pt>
    <dgm:pt modelId="{9FFC1D6F-4C2D-4EA2-83AA-6D21EA609042}">
      <dgm:prSet custT="1"/>
      <dgm:spPr>
        <a:ln>
          <a:solidFill>
            <a:schemeClr val="bg1"/>
          </a:solidFill>
        </a:ln>
      </dgm:spPr>
      <dgm:t>
        <a:bodyPr/>
        <a:lstStyle/>
        <a:p>
          <a:pPr rtl="0"/>
          <a:r>
            <a:rPr lang="ru-RU" sz="1600" b="1" dirty="0">
              <a:latin typeface="Arial Narrow" pitchFamily="34" charset="0"/>
              <a:cs typeface="Calibri" panose="020F0502020204030204" pitchFamily="34" charset="0"/>
            </a:rPr>
            <a:t>Примери: маж, жена, трансрод</a:t>
          </a:r>
          <a:endParaRPr lang="en-US" sz="1600" b="1" dirty="0">
            <a:latin typeface="Arial Narrow" pitchFamily="34" charset="0"/>
            <a:cs typeface="Calibri" panose="020F0502020204030204" pitchFamily="34" charset="0"/>
          </a:endParaRPr>
        </a:p>
      </dgm:t>
    </dgm:pt>
    <dgm:pt modelId="{8EABE2BC-E28A-44EE-A801-C70AE814CBF3}" type="parTrans" cxnId="{5EEF3D57-5C4C-4C0E-8661-9B2362D72E47}">
      <dgm:prSet/>
      <dgm:spPr/>
      <dgm:t>
        <a:bodyPr/>
        <a:lstStyle/>
        <a:p>
          <a:endParaRPr lang="en-US" sz="1400"/>
        </a:p>
      </dgm:t>
    </dgm:pt>
    <dgm:pt modelId="{0418EDA3-AD0F-406C-B807-DE64B40051E2}" type="sibTrans" cxnId="{5EEF3D57-5C4C-4C0E-8661-9B2362D72E47}">
      <dgm:prSet/>
      <dgm:spPr/>
      <dgm:t>
        <a:bodyPr/>
        <a:lstStyle/>
        <a:p>
          <a:endParaRPr lang="en-US" sz="1400"/>
        </a:p>
      </dgm:t>
    </dgm:pt>
    <dgm:pt modelId="{5B3AF4A3-E44F-455F-BD80-83FDDE8BC922}" type="pres">
      <dgm:prSet presAssocID="{3069EC7C-3651-4C97-A79E-F5328EEFD6B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D24EE0-6325-472D-8432-A3E7560A7E8A}" type="pres">
      <dgm:prSet presAssocID="{1E581C9C-BC84-4DF9-9070-92B277D11603}" presName="composite" presStyleCnt="0"/>
      <dgm:spPr/>
    </dgm:pt>
    <dgm:pt modelId="{93E4C5EA-1E1C-4A80-81C3-8A947D11DAE4}" type="pres">
      <dgm:prSet presAssocID="{1E581C9C-BC84-4DF9-9070-92B277D11603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solidFill>
            <a:schemeClr val="bg1"/>
          </a:solidFill>
        </a:ln>
      </dgm:spPr>
    </dgm:pt>
    <dgm:pt modelId="{037D54DE-981D-4B76-A228-42A72C5DC8D7}" type="pres">
      <dgm:prSet presAssocID="{1E581C9C-BC84-4DF9-9070-92B277D11603}" presName="txShp" presStyleLbl="node1" presStyleIdx="0" presStyleCnt="3" custLinFactNeighborX="-1734" custLinFactNeighborY="-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4CF895-B9AD-4280-9B2A-BBA20F78F307}" type="pres">
      <dgm:prSet presAssocID="{40D5F2A9-ECEA-4959-BF8A-261560D9A472}" presName="spacing" presStyleCnt="0"/>
      <dgm:spPr/>
    </dgm:pt>
    <dgm:pt modelId="{A31AF514-7587-4312-A929-CE0768C13E76}" type="pres">
      <dgm:prSet presAssocID="{090605F3-3DD5-4820-AF5A-D4B6C3275462}" presName="composite" presStyleCnt="0"/>
      <dgm:spPr/>
    </dgm:pt>
    <dgm:pt modelId="{B12BB13B-0EBD-4A61-BC48-67F5276404F4}" type="pres">
      <dgm:prSet presAssocID="{090605F3-3DD5-4820-AF5A-D4B6C3275462}" presName="imgShp" presStyleLbl="fgImgPlace1" presStyleIdx="1" presStyleCnt="3" custLinFactNeighborY="-6039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1"/>
          </a:solidFill>
        </a:ln>
      </dgm:spPr>
    </dgm:pt>
    <dgm:pt modelId="{A66838D1-B1FC-456A-B5A7-B6D202C60A85}" type="pres">
      <dgm:prSet presAssocID="{090605F3-3DD5-4820-AF5A-D4B6C3275462}" presName="txShp" presStyleLbl="node1" presStyleIdx="1" presStyleCnt="3" custLinFactNeighborY="-6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A581D-FE66-4FCF-B4A8-0BB948E76F87}" type="pres">
      <dgm:prSet presAssocID="{B510260E-5360-40CF-9FF5-5997D5FFFFE7}" presName="spacing" presStyleCnt="0"/>
      <dgm:spPr/>
    </dgm:pt>
    <dgm:pt modelId="{38B81AE2-9EDA-4F43-B78D-6A4A80719096}" type="pres">
      <dgm:prSet presAssocID="{9FFC1D6F-4C2D-4EA2-83AA-6D21EA609042}" presName="composite" presStyleCnt="0"/>
      <dgm:spPr/>
    </dgm:pt>
    <dgm:pt modelId="{FBABAD9D-90AB-48D2-AA62-9464AF3E18E5}" type="pres">
      <dgm:prSet presAssocID="{9FFC1D6F-4C2D-4EA2-83AA-6D21EA609042}" presName="imgShp" presStyleLbl="fgImgPlace1" presStyleIdx="2" presStyleCnt="3" custLinFactNeighborY="-12014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bg1"/>
          </a:solidFill>
        </a:ln>
      </dgm:spPr>
    </dgm:pt>
    <dgm:pt modelId="{0DFCA58B-721B-4EF6-8586-9BC20BD8598D}" type="pres">
      <dgm:prSet presAssocID="{9FFC1D6F-4C2D-4EA2-83AA-6D21EA609042}" presName="txShp" presStyleLbl="node1" presStyleIdx="2" presStyleCnt="3" custLinFactNeighborY="-12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FC4512-80B2-4B73-974D-1C60EBF9A7E6}" type="presOf" srcId="{090605F3-3DD5-4820-AF5A-D4B6C3275462}" destId="{A66838D1-B1FC-456A-B5A7-B6D202C60A85}" srcOrd="0" destOrd="0" presId="urn:microsoft.com/office/officeart/2005/8/layout/vList3#1"/>
    <dgm:cxn modelId="{79F59806-632E-468D-A9F3-C75F2BFB8CB1}" srcId="{3069EC7C-3651-4C97-A79E-F5328EEFD6BE}" destId="{1E581C9C-BC84-4DF9-9070-92B277D11603}" srcOrd="0" destOrd="0" parTransId="{D478F971-3BF5-4BBF-B605-CB62F895F3A1}" sibTransId="{40D5F2A9-ECEA-4959-BF8A-261560D9A472}"/>
    <dgm:cxn modelId="{0E35700D-AA77-4605-97FB-6A84E63EE9FC}" type="presOf" srcId="{1E581C9C-BC84-4DF9-9070-92B277D11603}" destId="{037D54DE-981D-4B76-A228-42A72C5DC8D7}" srcOrd="0" destOrd="0" presId="urn:microsoft.com/office/officeart/2005/8/layout/vList3#1"/>
    <dgm:cxn modelId="{9F98FFA9-782F-471A-A872-BC4045106EE6}" srcId="{3069EC7C-3651-4C97-A79E-F5328EEFD6BE}" destId="{090605F3-3DD5-4820-AF5A-D4B6C3275462}" srcOrd="1" destOrd="0" parTransId="{6EDB448D-2625-4AEC-BC7A-347B5479DCD7}" sibTransId="{B510260E-5360-40CF-9FF5-5997D5FFFFE7}"/>
    <dgm:cxn modelId="{4152BED8-5CBF-4C37-A280-249A2BF99F73}" type="presOf" srcId="{3069EC7C-3651-4C97-A79E-F5328EEFD6BE}" destId="{5B3AF4A3-E44F-455F-BD80-83FDDE8BC922}" srcOrd="0" destOrd="0" presId="urn:microsoft.com/office/officeart/2005/8/layout/vList3#1"/>
    <dgm:cxn modelId="{A70CA467-91F2-44DD-B2FC-C9E290F3E000}" type="presOf" srcId="{9FFC1D6F-4C2D-4EA2-83AA-6D21EA609042}" destId="{0DFCA58B-721B-4EF6-8586-9BC20BD8598D}" srcOrd="0" destOrd="0" presId="urn:microsoft.com/office/officeart/2005/8/layout/vList3#1"/>
    <dgm:cxn modelId="{5EEF3D57-5C4C-4C0E-8661-9B2362D72E47}" srcId="{3069EC7C-3651-4C97-A79E-F5328EEFD6BE}" destId="{9FFC1D6F-4C2D-4EA2-83AA-6D21EA609042}" srcOrd="2" destOrd="0" parTransId="{8EABE2BC-E28A-44EE-A801-C70AE814CBF3}" sibTransId="{0418EDA3-AD0F-406C-B807-DE64B40051E2}"/>
    <dgm:cxn modelId="{7A5C3415-DC8E-4E84-87BA-EA4DD99D70C2}" type="presParOf" srcId="{5B3AF4A3-E44F-455F-BD80-83FDDE8BC922}" destId="{F0D24EE0-6325-472D-8432-A3E7560A7E8A}" srcOrd="0" destOrd="0" presId="urn:microsoft.com/office/officeart/2005/8/layout/vList3#1"/>
    <dgm:cxn modelId="{DC2C9BC8-D626-4FE0-9A38-A94E13F640AB}" type="presParOf" srcId="{F0D24EE0-6325-472D-8432-A3E7560A7E8A}" destId="{93E4C5EA-1E1C-4A80-81C3-8A947D11DAE4}" srcOrd="0" destOrd="0" presId="urn:microsoft.com/office/officeart/2005/8/layout/vList3#1"/>
    <dgm:cxn modelId="{E1EFC5C9-1C86-4555-A97A-9613DD6695ED}" type="presParOf" srcId="{F0D24EE0-6325-472D-8432-A3E7560A7E8A}" destId="{037D54DE-981D-4B76-A228-42A72C5DC8D7}" srcOrd="1" destOrd="0" presId="urn:microsoft.com/office/officeart/2005/8/layout/vList3#1"/>
    <dgm:cxn modelId="{7E321554-1700-4E77-8CDE-270F24E135BE}" type="presParOf" srcId="{5B3AF4A3-E44F-455F-BD80-83FDDE8BC922}" destId="{154CF895-B9AD-4280-9B2A-BBA20F78F307}" srcOrd="1" destOrd="0" presId="urn:microsoft.com/office/officeart/2005/8/layout/vList3#1"/>
    <dgm:cxn modelId="{6F44623C-EA18-47F5-8819-B09198E7102E}" type="presParOf" srcId="{5B3AF4A3-E44F-455F-BD80-83FDDE8BC922}" destId="{A31AF514-7587-4312-A929-CE0768C13E76}" srcOrd="2" destOrd="0" presId="urn:microsoft.com/office/officeart/2005/8/layout/vList3#1"/>
    <dgm:cxn modelId="{CA94DB05-2680-4F59-A429-CA6756FA7C6A}" type="presParOf" srcId="{A31AF514-7587-4312-A929-CE0768C13E76}" destId="{B12BB13B-0EBD-4A61-BC48-67F5276404F4}" srcOrd="0" destOrd="0" presId="urn:microsoft.com/office/officeart/2005/8/layout/vList3#1"/>
    <dgm:cxn modelId="{1542B17F-CBFE-4610-ADDD-575A6232ADD0}" type="presParOf" srcId="{A31AF514-7587-4312-A929-CE0768C13E76}" destId="{A66838D1-B1FC-456A-B5A7-B6D202C60A85}" srcOrd="1" destOrd="0" presId="urn:microsoft.com/office/officeart/2005/8/layout/vList3#1"/>
    <dgm:cxn modelId="{75F42934-76F9-4AC0-B9C1-530DA99F6421}" type="presParOf" srcId="{5B3AF4A3-E44F-455F-BD80-83FDDE8BC922}" destId="{105A581D-FE66-4FCF-B4A8-0BB948E76F87}" srcOrd="3" destOrd="0" presId="urn:microsoft.com/office/officeart/2005/8/layout/vList3#1"/>
    <dgm:cxn modelId="{C856F705-AC68-457A-93B8-F75F7899C22E}" type="presParOf" srcId="{5B3AF4A3-E44F-455F-BD80-83FDDE8BC922}" destId="{38B81AE2-9EDA-4F43-B78D-6A4A80719096}" srcOrd="4" destOrd="0" presId="urn:microsoft.com/office/officeart/2005/8/layout/vList3#1"/>
    <dgm:cxn modelId="{072EFC57-434B-4420-9FA1-5843CABC4479}" type="presParOf" srcId="{38B81AE2-9EDA-4F43-B78D-6A4A80719096}" destId="{FBABAD9D-90AB-48D2-AA62-9464AF3E18E5}" srcOrd="0" destOrd="0" presId="urn:microsoft.com/office/officeart/2005/8/layout/vList3#1"/>
    <dgm:cxn modelId="{0D9AFCA0-CB77-4982-838C-F1AB5A3BCB00}" type="presParOf" srcId="{38B81AE2-9EDA-4F43-B78D-6A4A80719096}" destId="{0DFCA58B-721B-4EF6-8586-9BC20BD8598D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D54DE-981D-4B76-A228-42A72C5DC8D7}">
      <dsp:nvSpPr>
        <dsp:cNvPr id="0" name=""/>
        <dsp:cNvSpPr/>
      </dsp:nvSpPr>
      <dsp:spPr>
        <a:xfrm rot="10800000">
          <a:off x="1092251" y="1738"/>
          <a:ext cx="3040380" cy="13057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806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>
              <a:latin typeface="Arial Narrow" pitchFamily="34" charset="0"/>
              <a:cs typeface="Calibri" panose="020F0502020204030204" pitchFamily="34" charset="0"/>
            </a:rPr>
            <a:t>Полот е биолошки, физиолошки и анатомски. Родени сме со ПОЛ</a:t>
          </a:r>
          <a:endParaRPr lang="en-US" sz="1400" b="1" kern="1200" noProof="0" dirty="0">
            <a:latin typeface="Arial Narrow" pitchFamily="34" charset="0"/>
            <a:cs typeface="Calibri" panose="020F0502020204030204" pitchFamily="34" charset="0"/>
          </a:endParaRPr>
        </a:p>
      </dsp:txBody>
      <dsp:txXfrm rot="10800000">
        <a:off x="1418692" y="1738"/>
        <a:ext cx="2713939" cy="1305765"/>
      </dsp:txXfrm>
    </dsp:sp>
    <dsp:sp modelId="{93E4C5EA-1E1C-4A80-81C3-8A947D11DAE4}">
      <dsp:nvSpPr>
        <dsp:cNvPr id="0" name=""/>
        <dsp:cNvSpPr/>
      </dsp:nvSpPr>
      <dsp:spPr>
        <a:xfrm>
          <a:off x="439368" y="1738"/>
          <a:ext cx="1305765" cy="130576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838D1-B1FC-456A-B5A7-B6D202C60A85}">
      <dsp:nvSpPr>
        <dsp:cNvPr id="0" name=""/>
        <dsp:cNvSpPr/>
      </dsp:nvSpPr>
      <dsp:spPr>
        <a:xfrm rot="10800000">
          <a:off x="1092251" y="1673141"/>
          <a:ext cx="3040380" cy="13057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806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 Narrow" pitchFamily="34" charset="0"/>
              <a:cs typeface="Calibri" panose="020F0502020204030204" pitchFamily="34" charset="0"/>
            </a:rPr>
            <a:t>ПОЛОТ е непроменлив (во отсуство на медицинска интервенција)</a:t>
          </a:r>
          <a:endParaRPr lang="en-US" sz="1600" b="1" kern="1200" dirty="0">
            <a:latin typeface="Arial Narrow" pitchFamily="34" charset="0"/>
            <a:cs typeface="Calibri" panose="020F0502020204030204" pitchFamily="34" charset="0"/>
          </a:endParaRPr>
        </a:p>
      </dsp:txBody>
      <dsp:txXfrm rot="10800000">
        <a:off x="1418692" y="1673141"/>
        <a:ext cx="2713939" cy="1305765"/>
      </dsp:txXfrm>
    </dsp:sp>
    <dsp:sp modelId="{B12BB13B-0EBD-4A61-BC48-67F5276404F4}">
      <dsp:nvSpPr>
        <dsp:cNvPr id="0" name=""/>
        <dsp:cNvSpPr/>
      </dsp:nvSpPr>
      <dsp:spPr>
        <a:xfrm>
          <a:off x="439368" y="1697285"/>
          <a:ext cx="1305765" cy="130576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CA58B-721B-4EF6-8586-9BC20BD8598D}">
      <dsp:nvSpPr>
        <dsp:cNvPr id="0" name=""/>
        <dsp:cNvSpPr/>
      </dsp:nvSpPr>
      <dsp:spPr>
        <a:xfrm rot="10800000">
          <a:off x="1092251" y="3345798"/>
          <a:ext cx="3040380" cy="130576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5806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b="1" kern="1200" noProof="0" dirty="0">
              <a:latin typeface="Arial Narrow" pitchFamily="34" charset="0"/>
              <a:cs typeface="Calibri" panose="020F0502020204030204" pitchFamily="34" charset="0"/>
            </a:rPr>
            <a:t>Примери: машко, женско, </a:t>
          </a:r>
          <a:endParaRPr lang="mk-MK" sz="1600" b="1" kern="1200" noProof="0" dirty="0" smtClean="0">
            <a:latin typeface="Arial Narrow" pitchFamily="34" charset="0"/>
            <a:cs typeface="Calibri" panose="020F0502020204030204" pitchFamily="34" charset="0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k-MK" sz="1600" b="1" kern="1200" noProof="0" dirty="0" smtClean="0">
              <a:latin typeface="Arial Narrow" pitchFamily="34" charset="0"/>
              <a:cs typeface="Calibri" panose="020F0502020204030204" pitchFamily="34" charset="0"/>
            </a:rPr>
            <a:t>интерсекс</a:t>
          </a:r>
          <a:endParaRPr lang="en-US" sz="1600" b="1" kern="1200" noProof="0" dirty="0">
            <a:latin typeface="Arial Narrow" pitchFamily="34" charset="0"/>
            <a:cs typeface="Calibri" panose="020F0502020204030204" pitchFamily="34" charset="0"/>
          </a:endParaRPr>
        </a:p>
      </dsp:txBody>
      <dsp:txXfrm rot="10800000">
        <a:off x="1418692" y="3345798"/>
        <a:ext cx="2713939" cy="1305765"/>
      </dsp:txXfrm>
    </dsp:sp>
    <dsp:sp modelId="{FBABAD9D-90AB-48D2-AA62-9464AF3E18E5}">
      <dsp:nvSpPr>
        <dsp:cNvPr id="0" name=""/>
        <dsp:cNvSpPr/>
      </dsp:nvSpPr>
      <dsp:spPr>
        <a:xfrm>
          <a:off x="439368" y="3345798"/>
          <a:ext cx="1305765" cy="130576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7D54DE-981D-4B76-A228-42A72C5DC8D7}">
      <dsp:nvSpPr>
        <dsp:cNvPr id="0" name=""/>
        <dsp:cNvSpPr/>
      </dsp:nvSpPr>
      <dsp:spPr>
        <a:xfrm rot="10800000">
          <a:off x="1080330" y="0"/>
          <a:ext cx="3315961" cy="12104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76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>
              <a:latin typeface="Arial Narrow" pitchFamily="34" charset="0"/>
              <a:cs typeface="Calibri" panose="020F0502020204030204" pitchFamily="34" charset="0"/>
            </a:rPr>
            <a:t>Родот е општествен конструкт. Учиме РОД</a:t>
          </a:r>
          <a:endParaRPr lang="en-US" sz="1600" b="1" kern="1200" noProof="0" dirty="0">
            <a:latin typeface="Arial Narrow" pitchFamily="34" charset="0"/>
            <a:cs typeface="Calibri" panose="020F0502020204030204" pitchFamily="34" charset="0"/>
          </a:endParaRPr>
        </a:p>
      </dsp:txBody>
      <dsp:txXfrm rot="10800000">
        <a:off x="1382935" y="0"/>
        <a:ext cx="3013356" cy="1210421"/>
      </dsp:txXfrm>
    </dsp:sp>
    <dsp:sp modelId="{93E4C5EA-1E1C-4A80-81C3-8A947D11DAE4}">
      <dsp:nvSpPr>
        <dsp:cNvPr id="0" name=""/>
        <dsp:cNvSpPr/>
      </dsp:nvSpPr>
      <dsp:spPr>
        <a:xfrm>
          <a:off x="532618" y="94"/>
          <a:ext cx="1210421" cy="121042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838D1-B1FC-456A-B5A7-B6D202C60A85}">
      <dsp:nvSpPr>
        <dsp:cNvPr id="0" name=""/>
        <dsp:cNvSpPr/>
      </dsp:nvSpPr>
      <dsp:spPr>
        <a:xfrm rot="10800000">
          <a:off x="1137828" y="1498738"/>
          <a:ext cx="3315961" cy="12104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76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noProof="0" dirty="0">
              <a:latin typeface="Arial Narrow" pitchFamily="34" charset="0"/>
              <a:cs typeface="Calibri" panose="020F0502020204030204" pitchFamily="34" charset="0"/>
            </a:rPr>
            <a:t>РОДОТ е променлив и динамичен – и варира во и помеѓу културите и контекстите</a:t>
          </a:r>
          <a:endParaRPr lang="en-US" sz="1600" b="1" kern="1200" noProof="0" dirty="0">
            <a:latin typeface="Arial Narrow" pitchFamily="34" charset="0"/>
            <a:cs typeface="Calibri" panose="020F0502020204030204" pitchFamily="34" charset="0"/>
          </a:endParaRPr>
        </a:p>
      </dsp:txBody>
      <dsp:txXfrm rot="10800000">
        <a:off x="1440433" y="1498738"/>
        <a:ext cx="3013356" cy="1210421"/>
      </dsp:txXfrm>
    </dsp:sp>
    <dsp:sp modelId="{B12BB13B-0EBD-4A61-BC48-67F5276404F4}">
      <dsp:nvSpPr>
        <dsp:cNvPr id="0" name=""/>
        <dsp:cNvSpPr/>
      </dsp:nvSpPr>
      <dsp:spPr>
        <a:xfrm>
          <a:off x="532618" y="1498738"/>
          <a:ext cx="1210421" cy="121042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CA58B-721B-4EF6-8586-9BC20BD8598D}">
      <dsp:nvSpPr>
        <dsp:cNvPr id="0" name=""/>
        <dsp:cNvSpPr/>
      </dsp:nvSpPr>
      <dsp:spPr>
        <a:xfrm rot="10800000">
          <a:off x="1137828" y="2998157"/>
          <a:ext cx="3315961" cy="12104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76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latin typeface="Arial Narrow" pitchFamily="34" charset="0"/>
              <a:cs typeface="Calibri" panose="020F0502020204030204" pitchFamily="34" charset="0"/>
            </a:rPr>
            <a:t>Примери: маж, жена, трансрод</a:t>
          </a:r>
          <a:endParaRPr lang="en-US" sz="1600" b="1" kern="1200" dirty="0">
            <a:latin typeface="Arial Narrow" pitchFamily="34" charset="0"/>
            <a:cs typeface="Calibri" panose="020F0502020204030204" pitchFamily="34" charset="0"/>
          </a:endParaRPr>
        </a:p>
      </dsp:txBody>
      <dsp:txXfrm rot="10800000">
        <a:off x="1440433" y="2998157"/>
        <a:ext cx="3013356" cy="1210421"/>
      </dsp:txXfrm>
    </dsp:sp>
    <dsp:sp modelId="{FBABAD9D-90AB-48D2-AA62-9464AF3E18E5}">
      <dsp:nvSpPr>
        <dsp:cNvPr id="0" name=""/>
        <dsp:cNvSpPr/>
      </dsp:nvSpPr>
      <dsp:spPr>
        <a:xfrm>
          <a:off x="532618" y="2998157"/>
          <a:ext cx="1210421" cy="121042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0457"/>
            <a:ext cx="9144000" cy="2029506"/>
          </a:xfrm>
        </p:spPr>
        <p:txBody>
          <a:bodyPr anchor="b"/>
          <a:lstStyle>
            <a:lvl1pPr algn="ctr">
              <a:defRPr sz="6000" b="1" spc="3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41056"/>
            <a:ext cx="10515600" cy="71410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Čučo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ner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extBox 1"/>
          <p:cNvSpPr txBox="1"/>
          <p:nvPr userDrawn="1"/>
        </p:nvSpPr>
        <p:spPr>
          <a:xfrm>
            <a:off x="539646" y="1004341"/>
            <a:ext cx="2353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33500" y="2219325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24400" y="2219325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115300" y="2219325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333500" y="3840761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724400" y="3840761"/>
            <a:ext cx="2743200" cy="12096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15300" y="3840761"/>
            <a:ext cx="2743200" cy="12096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809625" y="1567543"/>
            <a:ext cx="10267950" cy="402363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29682"/>
            <a:ext cx="3932237" cy="9797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29682"/>
            <a:ext cx="6172200" cy="42313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67000"/>
            <a:ext cx="3932237" cy="3201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ksti &amp;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629681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629681"/>
            <a:ext cx="6172200" cy="42313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808514"/>
            <a:ext cx="3932237" cy="30604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kni slika &amp;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687580" y="1510532"/>
            <a:ext cx="7615004" cy="38369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Document 10"/>
          <p:cNvSpPr/>
          <p:nvPr userDrawn="1"/>
        </p:nvSpPr>
        <p:spPr>
          <a:xfrm rot="16200000" flipH="1">
            <a:off x="-1329244" y="2360478"/>
            <a:ext cx="5685065" cy="342953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838 w 22438"/>
              <a:gd name="connsiteY0-2" fmla="*/ 0 h 17322"/>
              <a:gd name="connsiteX1-3" fmla="*/ 22438 w 22438"/>
              <a:gd name="connsiteY1-4" fmla="*/ 0 h 17322"/>
              <a:gd name="connsiteX2-5" fmla="*/ 22438 w 22438"/>
              <a:gd name="connsiteY2-6" fmla="*/ 17322 h 17322"/>
              <a:gd name="connsiteX3-7" fmla="*/ 0 w 22438"/>
              <a:gd name="connsiteY3-8" fmla="*/ 10364 h 17322"/>
              <a:gd name="connsiteX4-9" fmla="*/ 838 w 22438"/>
              <a:gd name="connsiteY4-10" fmla="*/ 0 h 17322"/>
              <a:gd name="connsiteX0-11" fmla="*/ 838 w 22438"/>
              <a:gd name="connsiteY0-12" fmla="*/ 0 h 17456"/>
              <a:gd name="connsiteX1-13" fmla="*/ 22438 w 22438"/>
              <a:gd name="connsiteY1-14" fmla="*/ 0 h 17456"/>
              <a:gd name="connsiteX2-15" fmla="*/ 22438 w 22438"/>
              <a:gd name="connsiteY2-16" fmla="*/ 17322 h 17456"/>
              <a:gd name="connsiteX3-17" fmla="*/ 0 w 22438"/>
              <a:gd name="connsiteY3-18" fmla="*/ 10364 h 17456"/>
              <a:gd name="connsiteX4-19" fmla="*/ 838 w 22438"/>
              <a:gd name="connsiteY4-20" fmla="*/ 0 h 17456"/>
              <a:gd name="connsiteX0-21" fmla="*/ 153 w 22438"/>
              <a:gd name="connsiteY0-22" fmla="*/ 0 h 17456"/>
              <a:gd name="connsiteX1-23" fmla="*/ 22438 w 22438"/>
              <a:gd name="connsiteY1-24" fmla="*/ 0 h 17456"/>
              <a:gd name="connsiteX2-25" fmla="*/ 22438 w 22438"/>
              <a:gd name="connsiteY2-26" fmla="*/ 17322 h 17456"/>
              <a:gd name="connsiteX3-27" fmla="*/ 0 w 22438"/>
              <a:gd name="connsiteY3-28" fmla="*/ 10364 h 17456"/>
              <a:gd name="connsiteX4-29" fmla="*/ 153 w 22438"/>
              <a:gd name="connsiteY4-30" fmla="*/ 0 h 17456"/>
              <a:gd name="connsiteX0-31" fmla="*/ 264 w 22549"/>
              <a:gd name="connsiteY0-32" fmla="*/ 0 h 17456"/>
              <a:gd name="connsiteX1-33" fmla="*/ 22549 w 22549"/>
              <a:gd name="connsiteY1-34" fmla="*/ 0 h 17456"/>
              <a:gd name="connsiteX2-35" fmla="*/ 22549 w 22549"/>
              <a:gd name="connsiteY2-36" fmla="*/ 17322 h 17456"/>
              <a:gd name="connsiteX3-37" fmla="*/ 111 w 22549"/>
              <a:gd name="connsiteY3-38" fmla="*/ 10364 h 17456"/>
              <a:gd name="connsiteX4-39" fmla="*/ 264 w 22549"/>
              <a:gd name="connsiteY4-40" fmla="*/ 0 h 17456"/>
              <a:gd name="connsiteX0-41" fmla="*/ 26 w 22311"/>
              <a:gd name="connsiteY0-42" fmla="*/ 0 h 18327"/>
              <a:gd name="connsiteX1-43" fmla="*/ 22311 w 22311"/>
              <a:gd name="connsiteY1-44" fmla="*/ 0 h 18327"/>
              <a:gd name="connsiteX2-45" fmla="*/ 22311 w 22311"/>
              <a:gd name="connsiteY2-46" fmla="*/ 17322 h 18327"/>
              <a:gd name="connsiteX3-47" fmla="*/ 2072 w 22311"/>
              <a:gd name="connsiteY3-48" fmla="*/ 12840 h 18327"/>
              <a:gd name="connsiteX4-49" fmla="*/ 26 w 22311"/>
              <a:gd name="connsiteY4-50" fmla="*/ 0 h 18327"/>
              <a:gd name="connsiteX0-51" fmla="*/ 118 w 22403"/>
              <a:gd name="connsiteY0-52" fmla="*/ 0 h 18327"/>
              <a:gd name="connsiteX1-53" fmla="*/ 22403 w 22403"/>
              <a:gd name="connsiteY1-54" fmla="*/ 0 h 18327"/>
              <a:gd name="connsiteX2-55" fmla="*/ 22403 w 22403"/>
              <a:gd name="connsiteY2-56" fmla="*/ 17322 h 18327"/>
              <a:gd name="connsiteX3-57" fmla="*/ 2164 w 22403"/>
              <a:gd name="connsiteY3-58" fmla="*/ 12840 h 18327"/>
              <a:gd name="connsiteX4-59" fmla="*/ 118 w 22403"/>
              <a:gd name="connsiteY4-60" fmla="*/ 0 h 18327"/>
              <a:gd name="connsiteX0-61" fmla="*/ 118 w 22403"/>
              <a:gd name="connsiteY0-62" fmla="*/ 0 h 17322"/>
              <a:gd name="connsiteX1-63" fmla="*/ 22403 w 22403"/>
              <a:gd name="connsiteY1-64" fmla="*/ 0 h 17322"/>
              <a:gd name="connsiteX2-65" fmla="*/ 22403 w 22403"/>
              <a:gd name="connsiteY2-66" fmla="*/ 17322 h 17322"/>
              <a:gd name="connsiteX3-67" fmla="*/ 2164 w 22403"/>
              <a:gd name="connsiteY3-68" fmla="*/ 12840 h 17322"/>
              <a:gd name="connsiteX4-69" fmla="*/ 118 w 22403"/>
              <a:gd name="connsiteY4-70" fmla="*/ 0 h 17322"/>
              <a:gd name="connsiteX0-71" fmla="*/ 564 w 22849"/>
              <a:gd name="connsiteY0-72" fmla="*/ 0 h 25468"/>
              <a:gd name="connsiteX1-73" fmla="*/ 22849 w 22849"/>
              <a:gd name="connsiteY1-74" fmla="*/ 0 h 25468"/>
              <a:gd name="connsiteX2-75" fmla="*/ 22849 w 22849"/>
              <a:gd name="connsiteY2-76" fmla="*/ 17322 h 25468"/>
              <a:gd name="connsiteX3-77" fmla="*/ 1362 w 22849"/>
              <a:gd name="connsiteY3-78" fmla="*/ 25468 h 25468"/>
              <a:gd name="connsiteX4-79" fmla="*/ 564 w 22849"/>
              <a:gd name="connsiteY4-80" fmla="*/ 0 h 25468"/>
              <a:gd name="connsiteX0-81" fmla="*/ 564 w 22849"/>
              <a:gd name="connsiteY0-82" fmla="*/ 0 h 27240"/>
              <a:gd name="connsiteX1-83" fmla="*/ 22849 w 22849"/>
              <a:gd name="connsiteY1-84" fmla="*/ 0 h 27240"/>
              <a:gd name="connsiteX2-85" fmla="*/ 22849 w 22849"/>
              <a:gd name="connsiteY2-86" fmla="*/ 17322 h 27240"/>
              <a:gd name="connsiteX3-87" fmla="*/ 1362 w 22849"/>
              <a:gd name="connsiteY3-88" fmla="*/ 25468 h 27240"/>
              <a:gd name="connsiteX4-89" fmla="*/ 564 w 22849"/>
              <a:gd name="connsiteY4-90" fmla="*/ 0 h 27240"/>
              <a:gd name="connsiteX0-91" fmla="*/ 564 w 23027"/>
              <a:gd name="connsiteY0-92" fmla="*/ 0 h 27229"/>
              <a:gd name="connsiteX1-93" fmla="*/ 22849 w 23027"/>
              <a:gd name="connsiteY1-94" fmla="*/ 0 h 27229"/>
              <a:gd name="connsiteX2-95" fmla="*/ 23027 w 23027"/>
              <a:gd name="connsiteY2-96" fmla="*/ 17198 h 27229"/>
              <a:gd name="connsiteX3-97" fmla="*/ 1362 w 23027"/>
              <a:gd name="connsiteY3-98" fmla="*/ 25468 h 27229"/>
              <a:gd name="connsiteX4-99" fmla="*/ 564 w 23027"/>
              <a:gd name="connsiteY4-100" fmla="*/ 0 h 27229"/>
              <a:gd name="connsiteX0-101" fmla="*/ 564 w 23027"/>
              <a:gd name="connsiteY0-102" fmla="*/ 0 h 26511"/>
              <a:gd name="connsiteX1-103" fmla="*/ 22849 w 23027"/>
              <a:gd name="connsiteY1-104" fmla="*/ 0 h 26511"/>
              <a:gd name="connsiteX2-105" fmla="*/ 23027 w 23027"/>
              <a:gd name="connsiteY2-106" fmla="*/ 17198 h 26511"/>
              <a:gd name="connsiteX3-107" fmla="*/ 1362 w 23027"/>
              <a:gd name="connsiteY3-108" fmla="*/ 25468 h 26511"/>
              <a:gd name="connsiteX4-109" fmla="*/ 564 w 23027"/>
              <a:gd name="connsiteY4-110" fmla="*/ 0 h 26511"/>
              <a:gd name="connsiteX0-111" fmla="*/ 564 w 23027"/>
              <a:gd name="connsiteY0-112" fmla="*/ 0 h 26417"/>
              <a:gd name="connsiteX1-113" fmla="*/ 22849 w 23027"/>
              <a:gd name="connsiteY1-114" fmla="*/ 0 h 26417"/>
              <a:gd name="connsiteX2-115" fmla="*/ 23027 w 23027"/>
              <a:gd name="connsiteY2-116" fmla="*/ 17198 h 26417"/>
              <a:gd name="connsiteX3-117" fmla="*/ 1362 w 23027"/>
              <a:gd name="connsiteY3-118" fmla="*/ 25468 h 26417"/>
              <a:gd name="connsiteX4-119" fmla="*/ 564 w 23027"/>
              <a:gd name="connsiteY4-120" fmla="*/ 0 h 26417"/>
              <a:gd name="connsiteX0-121" fmla="*/ 11 w 22474"/>
              <a:gd name="connsiteY0-122" fmla="*/ 0 h 26417"/>
              <a:gd name="connsiteX1-123" fmla="*/ 22296 w 22474"/>
              <a:gd name="connsiteY1-124" fmla="*/ 0 h 26417"/>
              <a:gd name="connsiteX2-125" fmla="*/ 22474 w 22474"/>
              <a:gd name="connsiteY2-126" fmla="*/ 17198 h 26417"/>
              <a:gd name="connsiteX3-127" fmla="*/ 809 w 22474"/>
              <a:gd name="connsiteY3-128" fmla="*/ 25468 h 26417"/>
              <a:gd name="connsiteX4-129" fmla="*/ 11 w 22474"/>
              <a:gd name="connsiteY4-130" fmla="*/ 0 h 26417"/>
              <a:gd name="connsiteX0-131" fmla="*/ 16 w 22479"/>
              <a:gd name="connsiteY0-132" fmla="*/ 0 h 26417"/>
              <a:gd name="connsiteX1-133" fmla="*/ 22301 w 22479"/>
              <a:gd name="connsiteY1-134" fmla="*/ 0 h 26417"/>
              <a:gd name="connsiteX2-135" fmla="*/ 22479 w 22479"/>
              <a:gd name="connsiteY2-136" fmla="*/ 17198 h 26417"/>
              <a:gd name="connsiteX3-137" fmla="*/ 814 w 22479"/>
              <a:gd name="connsiteY3-138" fmla="*/ 25468 h 26417"/>
              <a:gd name="connsiteX4-139" fmla="*/ 16 w 22479"/>
              <a:gd name="connsiteY4-140" fmla="*/ 0 h 26417"/>
              <a:gd name="connsiteX0-141" fmla="*/ 16 w 22538"/>
              <a:gd name="connsiteY0-142" fmla="*/ 2715 h 28802"/>
              <a:gd name="connsiteX1-143" fmla="*/ 22301 w 22538"/>
              <a:gd name="connsiteY1-144" fmla="*/ 2715 h 28802"/>
              <a:gd name="connsiteX2-145" fmla="*/ 22538 w 22538"/>
              <a:gd name="connsiteY2-146" fmla="*/ 2705 h 28802"/>
              <a:gd name="connsiteX3-147" fmla="*/ 814 w 22538"/>
              <a:gd name="connsiteY3-148" fmla="*/ 28183 h 28802"/>
              <a:gd name="connsiteX4-149" fmla="*/ 16 w 22538"/>
              <a:gd name="connsiteY4-150" fmla="*/ 2715 h 28802"/>
              <a:gd name="connsiteX0-151" fmla="*/ 16 w 22538"/>
              <a:gd name="connsiteY0-152" fmla="*/ 1664 h 28324"/>
              <a:gd name="connsiteX1-153" fmla="*/ 22301 w 22538"/>
              <a:gd name="connsiteY1-154" fmla="*/ 1664 h 28324"/>
              <a:gd name="connsiteX2-155" fmla="*/ 22538 w 22538"/>
              <a:gd name="connsiteY2-156" fmla="*/ 1654 h 28324"/>
              <a:gd name="connsiteX3-157" fmla="*/ 814 w 22538"/>
              <a:gd name="connsiteY3-158" fmla="*/ 27132 h 28324"/>
              <a:gd name="connsiteX4-159" fmla="*/ 16 w 22538"/>
              <a:gd name="connsiteY4-160" fmla="*/ 1664 h 283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8" h="28324">
                <a:moveTo>
                  <a:pt x="16" y="1664"/>
                </a:moveTo>
                <a:lnTo>
                  <a:pt x="22301" y="1664"/>
                </a:lnTo>
                <a:cubicBezTo>
                  <a:pt x="22360" y="7397"/>
                  <a:pt x="22479" y="-4079"/>
                  <a:pt x="22538" y="1654"/>
                </a:cubicBezTo>
                <a:cubicBezTo>
                  <a:pt x="14293" y="12425"/>
                  <a:pt x="24300" y="33558"/>
                  <a:pt x="814" y="27132"/>
                </a:cubicBezTo>
                <a:cubicBezTo>
                  <a:pt x="3054" y="12287"/>
                  <a:pt x="-263" y="5119"/>
                  <a:pt x="16" y="166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39750" y="2068513"/>
            <a:ext cx="1828800" cy="1828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39750" y="4092575"/>
            <a:ext cx="1828800" cy="85407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Name of t</a:t>
            </a:r>
            <a:r>
              <a:rPr lang="en-GB" dirty="0"/>
              <a:t>he</a:t>
            </a:r>
            <a:r>
              <a:rPr lang="en-US" dirty="0"/>
              <a:t> author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j tekst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4530" y="1837848"/>
            <a:ext cx="4577096" cy="3836935"/>
          </a:xfrm>
          <a:solidFill>
            <a:schemeClr val="accent1">
              <a:alpha val="3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691184" y="1510532"/>
            <a:ext cx="4577096" cy="3836935"/>
          </a:xfrm>
          <a:solidFill>
            <a:schemeClr val="accent2">
              <a:alpha val="3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&amp; Teksti &amp; Graf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318" y="1420497"/>
            <a:ext cx="8790482" cy="836249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63318" y="2264229"/>
            <a:ext cx="8365032" cy="349199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Document 10"/>
          <p:cNvSpPr/>
          <p:nvPr userDrawn="1"/>
        </p:nvSpPr>
        <p:spPr>
          <a:xfrm rot="16200000" flipH="1">
            <a:off x="-1776810" y="2983798"/>
            <a:ext cx="5651013" cy="209739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838 w 22438"/>
              <a:gd name="connsiteY0-2" fmla="*/ 0 h 17322"/>
              <a:gd name="connsiteX1-3" fmla="*/ 22438 w 22438"/>
              <a:gd name="connsiteY1-4" fmla="*/ 0 h 17322"/>
              <a:gd name="connsiteX2-5" fmla="*/ 22438 w 22438"/>
              <a:gd name="connsiteY2-6" fmla="*/ 17322 h 17322"/>
              <a:gd name="connsiteX3-7" fmla="*/ 0 w 22438"/>
              <a:gd name="connsiteY3-8" fmla="*/ 10364 h 17322"/>
              <a:gd name="connsiteX4-9" fmla="*/ 838 w 22438"/>
              <a:gd name="connsiteY4-10" fmla="*/ 0 h 17322"/>
              <a:gd name="connsiteX0-11" fmla="*/ 838 w 22438"/>
              <a:gd name="connsiteY0-12" fmla="*/ 0 h 17456"/>
              <a:gd name="connsiteX1-13" fmla="*/ 22438 w 22438"/>
              <a:gd name="connsiteY1-14" fmla="*/ 0 h 17456"/>
              <a:gd name="connsiteX2-15" fmla="*/ 22438 w 22438"/>
              <a:gd name="connsiteY2-16" fmla="*/ 17322 h 17456"/>
              <a:gd name="connsiteX3-17" fmla="*/ 0 w 22438"/>
              <a:gd name="connsiteY3-18" fmla="*/ 10364 h 17456"/>
              <a:gd name="connsiteX4-19" fmla="*/ 838 w 22438"/>
              <a:gd name="connsiteY4-20" fmla="*/ 0 h 17456"/>
              <a:gd name="connsiteX0-21" fmla="*/ 153 w 22438"/>
              <a:gd name="connsiteY0-22" fmla="*/ 0 h 17456"/>
              <a:gd name="connsiteX1-23" fmla="*/ 22438 w 22438"/>
              <a:gd name="connsiteY1-24" fmla="*/ 0 h 17456"/>
              <a:gd name="connsiteX2-25" fmla="*/ 22438 w 22438"/>
              <a:gd name="connsiteY2-26" fmla="*/ 17322 h 17456"/>
              <a:gd name="connsiteX3-27" fmla="*/ 0 w 22438"/>
              <a:gd name="connsiteY3-28" fmla="*/ 10364 h 17456"/>
              <a:gd name="connsiteX4-29" fmla="*/ 153 w 22438"/>
              <a:gd name="connsiteY4-30" fmla="*/ 0 h 17456"/>
              <a:gd name="connsiteX0-31" fmla="*/ 264 w 22549"/>
              <a:gd name="connsiteY0-32" fmla="*/ 0 h 17456"/>
              <a:gd name="connsiteX1-33" fmla="*/ 22549 w 22549"/>
              <a:gd name="connsiteY1-34" fmla="*/ 0 h 17456"/>
              <a:gd name="connsiteX2-35" fmla="*/ 22549 w 22549"/>
              <a:gd name="connsiteY2-36" fmla="*/ 17322 h 17456"/>
              <a:gd name="connsiteX3-37" fmla="*/ 111 w 22549"/>
              <a:gd name="connsiteY3-38" fmla="*/ 10364 h 17456"/>
              <a:gd name="connsiteX4-39" fmla="*/ 264 w 22549"/>
              <a:gd name="connsiteY4-40" fmla="*/ 0 h 17456"/>
              <a:gd name="connsiteX0-41" fmla="*/ 26 w 22311"/>
              <a:gd name="connsiteY0-42" fmla="*/ 0 h 18327"/>
              <a:gd name="connsiteX1-43" fmla="*/ 22311 w 22311"/>
              <a:gd name="connsiteY1-44" fmla="*/ 0 h 18327"/>
              <a:gd name="connsiteX2-45" fmla="*/ 22311 w 22311"/>
              <a:gd name="connsiteY2-46" fmla="*/ 17322 h 18327"/>
              <a:gd name="connsiteX3-47" fmla="*/ 2072 w 22311"/>
              <a:gd name="connsiteY3-48" fmla="*/ 12840 h 18327"/>
              <a:gd name="connsiteX4-49" fmla="*/ 26 w 22311"/>
              <a:gd name="connsiteY4-50" fmla="*/ 0 h 18327"/>
              <a:gd name="connsiteX0-51" fmla="*/ 118 w 22403"/>
              <a:gd name="connsiteY0-52" fmla="*/ 0 h 18327"/>
              <a:gd name="connsiteX1-53" fmla="*/ 22403 w 22403"/>
              <a:gd name="connsiteY1-54" fmla="*/ 0 h 18327"/>
              <a:gd name="connsiteX2-55" fmla="*/ 22403 w 22403"/>
              <a:gd name="connsiteY2-56" fmla="*/ 17322 h 18327"/>
              <a:gd name="connsiteX3-57" fmla="*/ 2164 w 22403"/>
              <a:gd name="connsiteY3-58" fmla="*/ 12840 h 18327"/>
              <a:gd name="connsiteX4-59" fmla="*/ 118 w 22403"/>
              <a:gd name="connsiteY4-60" fmla="*/ 0 h 18327"/>
              <a:gd name="connsiteX0-61" fmla="*/ 118 w 22403"/>
              <a:gd name="connsiteY0-62" fmla="*/ 0 h 17322"/>
              <a:gd name="connsiteX1-63" fmla="*/ 22403 w 22403"/>
              <a:gd name="connsiteY1-64" fmla="*/ 0 h 17322"/>
              <a:gd name="connsiteX2-65" fmla="*/ 22403 w 22403"/>
              <a:gd name="connsiteY2-66" fmla="*/ 17322 h 17322"/>
              <a:gd name="connsiteX3-67" fmla="*/ 2164 w 22403"/>
              <a:gd name="connsiteY3-68" fmla="*/ 12840 h 17322"/>
              <a:gd name="connsiteX4-69" fmla="*/ 118 w 22403"/>
              <a:gd name="connsiteY4-70" fmla="*/ 0 h 17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403" h="17322">
                <a:moveTo>
                  <a:pt x="118" y="0"/>
                </a:moveTo>
                <a:lnTo>
                  <a:pt x="22403" y="0"/>
                </a:lnTo>
                <a:lnTo>
                  <a:pt x="22403" y="17322"/>
                </a:lnTo>
                <a:cubicBezTo>
                  <a:pt x="11603" y="17322"/>
                  <a:pt x="10496" y="12457"/>
                  <a:pt x="2164" y="12840"/>
                </a:cubicBezTo>
                <a:cubicBezTo>
                  <a:pt x="-112" y="7651"/>
                  <a:pt x="-161" y="3455"/>
                  <a:pt x="118" y="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5450" y="1690688"/>
            <a:ext cx="1105499" cy="1814512"/>
          </a:xfrm>
        </p:spPr>
        <p:txBody>
          <a:bodyPr>
            <a:normAutofit/>
          </a:bodyPr>
          <a:lstStyle>
            <a:lvl1pPr marL="0" indent="0">
              <a:buNone/>
              <a:defRPr sz="80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&amp; Teksti &amp; Grafi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3318" y="1362462"/>
            <a:ext cx="8790482" cy="836249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63318" y="2362200"/>
            <a:ext cx="8790482" cy="3394022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Document 10"/>
          <p:cNvSpPr/>
          <p:nvPr userDrawn="1"/>
        </p:nvSpPr>
        <p:spPr>
          <a:xfrm rot="16200000" flipH="1">
            <a:off x="-1776810" y="2983798"/>
            <a:ext cx="5651013" cy="209739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838 w 22438"/>
              <a:gd name="connsiteY0-2" fmla="*/ 0 h 17322"/>
              <a:gd name="connsiteX1-3" fmla="*/ 22438 w 22438"/>
              <a:gd name="connsiteY1-4" fmla="*/ 0 h 17322"/>
              <a:gd name="connsiteX2-5" fmla="*/ 22438 w 22438"/>
              <a:gd name="connsiteY2-6" fmla="*/ 17322 h 17322"/>
              <a:gd name="connsiteX3-7" fmla="*/ 0 w 22438"/>
              <a:gd name="connsiteY3-8" fmla="*/ 10364 h 17322"/>
              <a:gd name="connsiteX4-9" fmla="*/ 838 w 22438"/>
              <a:gd name="connsiteY4-10" fmla="*/ 0 h 17322"/>
              <a:gd name="connsiteX0-11" fmla="*/ 838 w 22438"/>
              <a:gd name="connsiteY0-12" fmla="*/ 0 h 17456"/>
              <a:gd name="connsiteX1-13" fmla="*/ 22438 w 22438"/>
              <a:gd name="connsiteY1-14" fmla="*/ 0 h 17456"/>
              <a:gd name="connsiteX2-15" fmla="*/ 22438 w 22438"/>
              <a:gd name="connsiteY2-16" fmla="*/ 17322 h 17456"/>
              <a:gd name="connsiteX3-17" fmla="*/ 0 w 22438"/>
              <a:gd name="connsiteY3-18" fmla="*/ 10364 h 17456"/>
              <a:gd name="connsiteX4-19" fmla="*/ 838 w 22438"/>
              <a:gd name="connsiteY4-20" fmla="*/ 0 h 17456"/>
              <a:gd name="connsiteX0-21" fmla="*/ 153 w 22438"/>
              <a:gd name="connsiteY0-22" fmla="*/ 0 h 17456"/>
              <a:gd name="connsiteX1-23" fmla="*/ 22438 w 22438"/>
              <a:gd name="connsiteY1-24" fmla="*/ 0 h 17456"/>
              <a:gd name="connsiteX2-25" fmla="*/ 22438 w 22438"/>
              <a:gd name="connsiteY2-26" fmla="*/ 17322 h 17456"/>
              <a:gd name="connsiteX3-27" fmla="*/ 0 w 22438"/>
              <a:gd name="connsiteY3-28" fmla="*/ 10364 h 17456"/>
              <a:gd name="connsiteX4-29" fmla="*/ 153 w 22438"/>
              <a:gd name="connsiteY4-30" fmla="*/ 0 h 17456"/>
              <a:gd name="connsiteX0-31" fmla="*/ 264 w 22549"/>
              <a:gd name="connsiteY0-32" fmla="*/ 0 h 17456"/>
              <a:gd name="connsiteX1-33" fmla="*/ 22549 w 22549"/>
              <a:gd name="connsiteY1-34" fmla="*/ 0 h 17456"/>
              <a:gd name="connsiteX2-35" fmla="*/ 22549 w 22549"/>
              <a:gd name="connsiteY2-36" fmla="*/ 17322 h 17456"/>
              <a:gd name="connsiteX3-37" fmla="*/ 111 w 22549"/>
              <a:gd name="connsiteY3-38" fmla="*/ 10364 h 17456"/>
              <a:gd name="connsiteX4-39" fmla="*/ 264 w 22549"/>
              <a:gd name="connsiteY4-40" fmla="*/ 0 h 17456"/>
              <a:gd name="connsiteX0-41" fmla="*/ 26 w 22311"/>
              <a:gd name="connsiteY0-42" fmla="*/ 0 h 18327"/>
              <a:gd name="connsiteX1-43" fmla="*/ 22311 w 22311"/>
              <a:gd name="connsiteY1-44" fmla="*/ 0 h 18327"/>
              <a:gd name="connsiteX2-45" fmla="*/ 22311 w 22311"/>
              <a:gd name="connsiteY2-46" fmla="*/ 17322 h 18327"/>
              <a:gd name="connsiteX3-47" fmla="*/ 2072 w 22311"/>
              <a:gd name="connsiteY3-48" fmla="*/ 12840 h 18327"/>
              <a:gd name="connsiteX4-49" fmla="*/ 26 w 22311"/>
              <a:gd name="connsiteY4-50" fmla="*/ 0 h 18327"/>
              <a:gd name="connsiteX0-51" fmla="*/ 118 w 22403"/>
              <a:gd name="connsiteY0-52" fmla="*/ 0 h 18327"/>
              <a:gd name="connsiteX1-53" fmla="*/ 22403 w 22403"/>
              <a:gd name="connsiteY1-54" fmla="*/ 0 h 18327"/>
              <a:gd name="connsiteX2-55" fmla="*/ 22403 w 22403"/>
              <a:gd name="connsiteY2-56" fmla="*/ 17322 h 18327"/>
              <a:gd name="connsiteX3-57" fmla="*/ 2164 w 22403"/>
              <a:gd name="connsiteY3-58" fmla="*/ 12840 h 18327"/>
              <a:gd name="connsiteX4-59" fmla="*/ 118 w 22403"/>
              <a:gd name="connsiteY4-60" fmla="*/ 0 h 18327"/>
              <a:gd name="connsiteX0-61" fmla="*/ 118 w 22403"/>
              <a:gd name="connsiteY0-62" fmla="*/ 0 h 17322"/>
              <a:gd name="connsiteX1-63" fmla="*/ 22403 w 22403"/>
              <a:gd name="connsiteY1-64" fmla="*/ 0 h 17322"/>
              <a:gd name="connsiteX2-65" fmla="*/ 22403 w 22403"/>
              <a:gd name="connsiteY2-66" fmla="*/ 17322 h 17322"/>
              <a:gd name="connsiteX3-67" fmla="*/ 2164 w 22403"/>
              <a:gd name="connsiteY3-68" fmla="*/ 12840 h 17322"/>
              <a:gd name="connsiteX4-69" fmla="*/ 118 w 22403"/>
              <a:gd name="connsiteY4-70" fmla="*/ 0 h 173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403" h="17322">
                <a:moveTo>
                  <a:pt x="118" y="0"/>
                </a:moveTo>
                <a:lnTo>
                  <a:pt x="22403" y="0"/>
                </a:lnTo>
                <a:lnTo>
                  <a:pt x="22403" y="17322"/>
                </a:lnTo>
                <a:cubicBezTo>
                  <a:pt x="11603" y="17322"/>
                  <a:pt x="10496" y="12457"/>
                  <a:pt x="2164" y="12840"/>
                </a:cubicBezTo>
                <a:cubicBezTo>
                  <a:pt x="-112" y="7651"/>
                  <a:pt x="-161" y="3455"/>
                  <a:pt x="118" y="0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5450" y="1690688"/>
            <a:ext cx="1105499" cy="1814512"/>
          </a:xfrm>
        </p:spPr>
        <p:txBody>
          <a:bodyPr>
            <a:normAutofit/>
          </a:bodyPr>
          <a:lstStyle>
            <a:lvl1pPr marL="0" indent="0">
              <a:buNone/>
              <a:defRPr sz="8000" b="1" cap="none" spc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&amp;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93371"/>
            <a:ext cx="10515600" cy="732029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8563"/>
            <a:ext cx="10515600" cy="39883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&amp; Naslov &amp;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354" y="1415143"/>
            <a:ext cx="7321446" cy="710257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354" y="2188563"/>
            <a:ext cx="7321446" cy="39883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84709" y="1295400"/>
            <a:ext cx="3522663" cy="495777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&amp;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5143"/>
            <a:ext cx="10515600" cy="710257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8563"/>
            <a:ext cx="10515600" cy="39883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&amp; Naslov &amp;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354" y="1436914"/>
            <a:ext cx="7321446" cy="688486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354" y="2188563"/>
            <a:ext cx="7321446" cy="398839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284709" y="1219200"/>
            <a:ext cx="3522663" cy="503397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slov basi nevi Sek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mparac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436914"/>
            <a:ext cx="10515600" cy="70009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12747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71799"/>
            <a:ext cx="5157787" cy="321786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12747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71799"/>
            <a:ext cx="5183188" cy="321786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aracija &amp;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93371"/>
            <a:ext cx="10515600" cy="689708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3672587"/>
            <a:ext cx="5157787" cy="496834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4272197"/>
            <a:ext cx="5157787" cy="1917466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3655877"/>
            <a:ext cx="5183188" cy="496835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4272196"/>
            <a:ext cx="5183188" cy="1917466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443917" y="2236112"/>
            <a:ext cx="1752600" cy="13303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887494" y="2226339"/>
            <a:ext cx="1752600" cy="13303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paracij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707" y="1426029"/>
            <a:ext cx="10515600" cy="62744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05229"/>
            <a:ext cx="3414358" cy="407173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8143" y="2122714"/>
            <a:ext cx="3414358" cy="407173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4117" y="6329385"/>
            <a:ext cx="6960532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688" y="6332922"/>
            <a:ext cx="1462088" cy="365125"/>
          </a:xfrm>
          <a:prstGeom prst="rect">
            <a:avLst/>
          </a:prstGeom>
        </p:spPr>
        <p:txBody>
          <a:bodyPr/>
          <a:lstStyle/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098086" y="2122714"/>
            <a:ext cx="3243221" cy="407173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1">
            <a:alphaModFix amt="35000"/>
          </a:blip>
          <a:stretch>
            <a:fillRect/>
          </a:stretch>
        </p:blipFill>
        <p:spPr>
          <a:xfrm>
            <a:off x="3816343" y="1570034"/>
            <a:ext cx="4559313" cy="47662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64703"/>
            <a:ext cx="10515600" cy="764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30683"/>
            <a:ext cx="10515600" cy="364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9362" y="6329385"/>
            <a:ext cx="4022791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711" y="6301020"/>
            <a:ext cx="14620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9C9A4-A28D-FD47-90BA-800231D0796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280896" y="183446"/>
            <a:ext cx="1879508" cy="8191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6356186" y="163489"/>
            <a:ext cx="5666282" cy="7647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4842154" y="5840940"/>
            <a:ext cx="3449503" cy="82445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618013" y="894392"/>
            <a:ext cx="6955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Проект:  “Социјално претприемништво за млади Ромки (ROMANSE)”</a:t>
            </a:r>
          </a:p>
          <a:p>
            <a:pPr algn="ctr"/>
            <a:r>
              <a:rPr lang="en-US" sz="1400" dirty="0"/>
              <a:t>Проект </a:t>
            </a:r>
            <a:r>
              <a:rPr lang="en-US" sz="1400" dirty="0" err="1"/>
              <a:t>реф</a:t>
            </a:r>
            <a:r>
              <a:rPr lang="en-US" sz="1400" dirty="0"/>
              <a:t>. </a:t>
            </a:r>
            <a:r>
              <a:rPr lang="en-US" sz="1400" dirty="0" err="1"/>
              <a:t>бр</a:t>
            </a:r>
            <a:r>
              <a:rPr lang="en-US" sz="1400" dirty="0"/>
              <a:t>: ИПА III/2023/178565/64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7768" y="1480457"/>
            <a:ext cx="8470232" cy="1022111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Arial Narrow" pitchFamily="34" charset="0"/>
              </a:rPr>
              <a:t>Сесија 8: </a:t>
            </a:r>
            <a:r>
              <a:rPr lang="ru-RU" sz="3600" dirty="0" smtClean="0">
                <a:latin typeface="Arial Narrow" pitchFamily="34" charset="0"/>
              </a:rPr>
              <a:t>С</a:t>
            </a:r>
            <a:r>
              <a:rPr lang="mk-MK" sz="3600" dirty="0" smtClean="0">
                <a:latin typeface="Arial Narrow" pitchFamily="34" charset="0"/>
              </a:rPr>
              <a:t>весност</a:t>
            </a:r>
            <a:r>
              <a:rPr lang="ru-RU" sz="3600" dirty="0" smtClean="0">
                <a:latin typeface="Arial Narrow" pitchFamily="34" charset="0"/>
              </a:rPr>
              <a:t> </a:t>
            </a:r>
            <a:r>
              <a:rPr lang="ru-RU" sz="3600" dirty="0">
                <a:latin typeface="Arial Narrow" pitchFamily="34" charset="0"/>
              </a:rPr>
              <a:t>и </a:t>
            </a:r>
            <a:r>
              <a:rPr lang="ru-RU" sz="3600" dirty="0" smtClean="0">
                <a:latin typeface="Arial Narrow" pitchFamily="34" charset="0"/>
              </a:rPr>
              <a:t>зајакнување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mk-MK" sz="28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Женски права –човекови права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421" y="1426029"/>
            <a:ext cx="10418886" cy="362666"/>
          </a:xfrm>
        </p:spPr>
        <p:txBody>
          <a:bodyPr>
            <a:noAutofit/>
          </a:bodyPr>
          <a:lstStyle/>
          <a:p>
            <a:r>
              <a:rPr lang="mk-MK" sz="3200" b="1" dirty="0" smtClean="0">
                <a:latin typeface="Arial Narrow" pitchFamily="34" charset="0"/>
              </a:rPr>
              <a:t>Родова еднаквост             		Родова рамноправност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2253" y="2101516"/>
            <a:ext cx="507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mk-MK" dirty="0">
              <a:latin typeface="Georgia" pitchFamily="18" charset="0"/>
            </a:endParaRPr>
          </a:p>
        </p:txBody>
      </p:sp>
      <p:pic>
        <p:nvPicPr>
          <p:cNvPr id="6" name="Picture 2" descr="C:\Users\User\Desktop\Equality-vs-equity-cartoon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57" y="3379313"/>
            <a:ext cx="4984750" cy="261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3136" y="2101516"/>
            <a:ext cx="5526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mk-MK" sz="1600" b="1" dirty="0">
                <a:latin typeface="Arial Narrow" pitchFamily="34" charset="0"/>
              </a:rPr>
              <a:t>Родовата еднаквост </a:t>
            </a:r>
            <a:r>
              <a:rPr lang="mk-MK" sz="1600" dirty="0">
                <a:latin typeface="Arial Narrow" pitchFamily="34" charset="0"/>
              </a:rPr>
              <a:t>подразбира еднакви права и можности за мажите и жените, бара еднакво уживање на општествено вреднуваните добра, можности, ресурси и награди од мажите и жените.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4148" y="2254099"/>
            <a:ext cx="4355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mk-MK" sz="1600" b="1" dirty="0">
                <a:latin typeface="Arial Narrow" pitchFamily="34" charset="0"/>
              </a:rPr>
              <a:t>Родовата рамноправност </a:t>
            </a:r>
            <a:r>
              <a:rPr lang="mk-MK" sz="1600" dirty="0">
                <a:latin typeface="Arial Narrow" pitchFamily="34" charset="0"/>
              </a:rPr>
              <a:t>е процес кој е правичен кон мажите и кон жените. Истата означува правичност во начинот на кој се третираат и мажите и жените. </a:t>
            </a:r>
          </a:p>
          <a:p>
            <a:endParaRPr lang="mk-MK" sz="1600" dirty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mk-MK" sz="1600" dirty="0">
                <a:latin typeface="Arial Narrow" pitchFamily="34" charset="0"/>
              </a:rPr>
              <a:t>Родовата рамноправност служи за израмнување на теренот и зајакнување на жените, (и др.групи). </a:t>
            </a:r>
          </a:p>
          <a:p>
            <a:pPr>
              <a:buFont typeface="Wingdings" pitchFamily="2" charset="2"/>
              <a:buChar char="Ø"/>
            </a:pPr>
            <a:endParaRPr lang="mk-MK" sz="1400" dirty="0">
              <a:latin typeface="Arial Narrow" pitchFamily="34" charset="0"/>
            </a:endParaRPr>
          </a:p>
          <a:p>
            <a:endParaRPr lang="mk-MK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75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421" y="1426029"/>
            <a:ext cx="10418886" cy="362666"/>
          </a:xfrm>
        </p:spPr>
        <p:txBody>
          <a:bodyPr>
            <a:noAutofit/>
          </a:bodyPr>
          <a:lstStyle/>
          <a:p>
            <a:r>
              <a:rPr lang="mk-MK" sz="3200" dirty="0" smtClean="0"/>
              <a:t>		Еднакви можности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192253" y="2101516"/>
            <a:ext cx="507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mk-MK" dirty="0">
              <a:latin typeface="Georgia" pitchFamily="18" charset="0"/>
            </a:endParaRPr>
          </a:p>
        </p:txBody>
      </p:sp>
      <p:pic>
        <p:nvPicPr>
          <p:cNvPr id="9" name="Picture 2" descr="https://www.susans.org/wp-content/uploads/2016/01/Faces-Of-Gen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739" y="3322590"/>
            <a:ext cx="4698522" cy="197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2590800" y="2286183"/>
            <a:ext cx="2799347" cy="10857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Не станува збор за правење на луѓето исти туку ........</a:t>
            </a:r>
            <a:endParaRPr lang="en-US" dirty="0"/>
          </a:p>
        </p:txBody>
      </p:sp>
      <p:sp>
        <p:nvSpPr>
          <p:cNvPr id="10" name="Oval Callout 9"/>
          <p:cNvSpPr/>
          <p:nvPr/>
        </p:nvSpPr>
        <p:spPr>
          <a:xfrm>
            <a:off x="6336632" y="2286182"/>
            <a:ext cx="2799347" cy="10857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мисли дека правата и можностите не зависат од вашиот пол или други социјални фактори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7726" y="5013158"/>
            <a:ext cx="10010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400" b="1" dirty="0">
                <a:latin typeface="Georgia" pitchFamily="18" charset="0"/>
              </a:rPr>
              <a:t>Еднаквите можности на жените и мажите подразбираат еднакви уживања на правата и можностите од страна на сите поединци (жени и мажи). </a:t>
            </a:r>
            <a:r>
              <a:rPr lang="mk-MK" sz="1400" dirty="0">
                <a:latin typeface="Georgia" pitchFamily="18" charset="0"/>
              </a:rPr>
              <a:t>Еднаквите можности и еднаквиот третман спречуваат директна или индиректна дискриминација врз основа на пол, тие значат непостоење на пречки за економ.полит.општеств. учество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179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000" b="1" dirty="0" smtClean="0">
                <a:latin typeface="Arial Narrow" pitchFamily="34" charset="0"/>
                <a:cs typeface="Arial" pitchFamily="34" charset="0"/>
              </a:rPr>
              <a:t>		Вежба бр. 3 Кула на моќта , работа во групи</a:t>
            </a:r>
            <a:endParaRPr lang="en-US" sz="20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mk-MK" sz="1800" b="1" dirty="0" smtClean="0"/>
              <a:t>Цел</a:t>
            </a:r>
          </a:p>
          <a:p>
            <a:r>
              <a:rPr lang="ru-RU" sz="1800" dirty="0" smtClean="0"/>
              <a:t> </a:t>
            </a:r>
            <a:r>
              <a:rPr lang="ru-RU" sz="1800" dirty="0"/>
              <a:t>Да се утврди кој носи најголем дел од финансиските одлуки и управува со ресурсите во </a:t>
            </a:r>
            <a:r>
              <a:rPr lang="ru-RU" sz="1800" dirty="0" smtClean="0"/>
              <a:t>домаќинството. </a:t>
            </a:r>
          </a:p>
          <a:p>
            <a:r>
              <a:rPr lang="ru-RU" sz="1800" dirty="0" smtClean="0"/>
              <a:t>Да </a:t>
            </a:r>
            <a:r>
              <a:rPr lang="ru-RU" sz="1800" dirty="0"/>
              <a:t>се согледа дека нечиј род може негативно да влијае на </a:t>
            </a:r>
            <a:r>
              <a:rPr lang="ru-RU" sz="1800" dirty="0" smtClean="0"/>
              <a:t>пристапот </a:t>
            </a:r>
            <a:r>
              <a:rPr lang="ru-RU" sz="1800" dirty="0"/>
              <a:t>до ресурсите и учеството во одлучувањето. 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8142" y="2122714"/>
            <a:ext cx="5895057" cy="4071734"/>
          </a:xfrm>
        </p:spPr>
        <p:txBody>
          <a:bodyPr>
            <a:normAutofit/>
          </a:bodyPr>
          <a:lstStyle/>
          <a:p>
            <a:r>
              <a:rPr lang="ru-RU" dirty="0" smtClean="0"/>
              <a:t>Прашања</a:t>
            </a:r>
          </a:p>
        </p:txBody>
      </p:sp>
    </p:spTree>
    <p:extLst>
      <p:ext uri="{BB962C8B-B14F-4D97-AF65-F5344CB8AC3E}">
        <p14:creationId xmlns:p14="http://schemas.microsoft.com/office/powerpoint/2010/main" val="37361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8505" y="1415143"/>
            <a:ext cx="8875295" cy="533973"/>
          </a:xfrm>
        </p:spPr>
        <p:txBody>
          <a:bodyPr>
            <a:normAutofit/>
          </a:bodyPr>
          <a:lstStyle/>
          <a:p>
            <a:r>
              <a:rPr lang="mk-MK" sz="3200" dirty="0" smtClean="0"/>
              <a:t>Родово одговорно буџетирање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12" y="2212626"/>
            <a:ext cx="3627751" cy="39883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accent1"/>
                </a:solidFill>
                <a:latin typeface="Arial Narrow" pitchFamily="34" charset="0"/>
              </a:rPr>
              <a:t>Што  е буџет? Што е родово одговорно буџетирање? </a:t>
            </a:r>
          </a:p>
          <a:p>
            <a:pPr>
              <a:buFont typeface="Wingdings" pitchFamily="2" charset="2"/>
              <a:buChar char="Ø"/>
            </a:pPr>
            <a:r>
              <a:rPr lang="mk-MK" sz="1600" b="1" dirty="0">
                <a:latin typeface="Arial Narrow" pitchFamily="34" charset="0"/>
              </a:rPr>
              <a:t>Родово буџетирање </a:t>
            </a:r>
            <a:r>
              <a:rPr lang="mk-MK" sz="1600" dirty="0">
                <a:latin typeface="Arial Narrow" pitchFamily="34" charset="0"/>
              </a:rPr>
              <a:t>е р</a:t>
            </a:r>
            <a:r>
              <a:rPr lang="ru-RU" sz="1600" dirty="0">
                <a:latin typeface="Arial Narrow" pitchFamily="34" charset="0"/>
              </a:rPr>
              <a:t>одово-ориентирана процена на буџетите, инкорпорирајќи ја родовата перспектива на сите нивоа од буџетскиот процес и преструктуирање на приходите и трошоците со цел да се промовира родова еднаквост. (</a:t>
            </a:r>
            <a:r>
              <a:rPr lang="mk-MK" sz="1600" dirty="0">
                <a:latin typeface="Arial Narrow" pitchFamily="34" charset="0"/>
              </a:rPr>
              <a:t>Совет на Европа,2015)</a:t>
            </a:r>
            <a:endParaRPr lang="en-US" sz="1600" dirty="0">
              <a:latin typeface="Arial Narrow" pitchFamily="34" charset="0"/>
            </a:endParaRPr>
          </a:p>
          <a:p>
            <a:r>
              <a:rPr lang="ru-RU" sz="1600" dirty="0">
                <a:latin typeface="Arial Narrow" panose="020B0606020202030204" pitchFamily="34" charset="0"/>
              </a:rPr>
              <a:t>И</a:t>
            </a:r>
            <a:r>
              <a:rPr lang="ru-RU" sz="1600" dirty="0" smtClean="0">
                <a:latin typeface="Arial Narrow" panose="020B0606020202030204" pitchFamily="34" charset="0"/>
              </a:rPr>
              <a:t>новативна </a:t>
            </a:r>
            <a:r>
              <a:rPr lang="ru-RU" sz="1600" dirty="0">
                <a:latin typeface="Arial Narrow" panose="020B0606020202030204" pitchFamily="34" charset="0"/>
              </a:rPr>
              <a:t>алатка за јавна </a:t>
            </a:r>
            <a:r>
              <a:rPr lang="ru-RU" sz="1600" dirty="0" smtClean="0">
                <a:latin typeface="Arial Narrow" panose="020B0606020202030204" pitchFamily="34" charset="0"/>
              </a:rPr>
              <a:t>политика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mk-MK" sz="1600" dirty="0" smtClean="0">
                <a:latin typeface="Arial Narrow" panose="020B0606020202030204" pitchFamily="34" charset="0"/>
              </a:rPr>
              <a:t>која</a:t>
            </a:r>
            <a:r>
              <a:rPr lang="ru-RU" sz="1600" dirty="0" smtClean="0">
                <a:latin typeface="Arial Narrow" panose="020B0606020202030204" pitchFamily="34" charset="0"/>
              </a:rPr>
              <a:t>  </a:t>
            </a:r>
            <a:r>
              <a:rPr lang="ru-RU" sz="1600" dirty="0">
                <a:latin typeface="Arial Narrow" panose="020B0606020202030204" pitchFamily="34" charset="0"/>
              </a:rPr>
              <a:t>се осврнува на родовите предрасуди и </a:t>
            </a:r>
            <a:r>
              <a:rPr lang="ru-RU" sz="1600" dirty="0" smtClean="0">
                <a:latin typeface="Arial Narrow" panose="020B0606020202030204" pitchFamily="34" charset="0"/>
              </a:rPr>
              <a:t>дискриминацијата.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0421" y="2149641"/>
            <a:ext cx="411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dirty="0" smtClean="0">
                <a:latin typeface="Arial Narrow" pitchFamily="34" charset="0"/>
              </a:rPr>
              <a:t>Што не е родово одговорно буџетирање?</a:t>
            </a:r>
          </a:p>
          <a:p>
            <a:endParaRPr lang="mk-MK" b="1" dirty="0" smtClean="0"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accent1"/>
                </a:solidFill>
                <a:latin typeface="Arial Narrow" pitchFamily="34" charset="0"/>
                <a:cs typeface="Tahoma" pitchFamily="34" charset="0"/>
                <a:sym typeface="Tahoma" pitchFamily="34" charset="0"/>
              </a:rPr>
              <a:t>Не </a:t>
            </a:r>
            <a:r>
              <a:rPr lang="ru-RU" b="1" dirty="0" smtClean="0">
                <a:solidFill>
                  <a:schemeClr val="accent1"/>
                </a:solidFill>
                <a:latin typeface="Arial Narrow" pitchFamily="34" charset="0"/>
                <a:cs typeface="Tahoma" pitchFamily="34" charset="0"/>
                <a:sym typeface="Tahoma" pitchFamily="34" charset="0"/>
              </a:rPr>
              <a:t>е посебен </a:t>
            </a:r>
            <a:r>
              <a:rPr lang="ru-RU" b="1" dirty="0">
                <a:solidFill>
                  <a:schemeClr val="accent1"/>
                </a:solidFill>
                <a:latin typeface="Arial Narrow" pitchFamily="34" charset="0"/>
                <a:cs typeface="Tahoma" pitchFamily="34" charset="0"/>
                <a:sym typeface="Tahoma" pitchFamily="34" charset="0"/>
              </a:rPr>
              <a:t>буџет за жените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accent1"/>
                </a:solidFill>
                <a:latin typeface="Arial Narrow" pitchFamily="34" charset="0"/>
                <a:cs typeface="Tahoma" pitchFamily="34" charset="0"/>
                <a:sym typeface="Tahoma" pitchFamily="34" charset="0"/>
              </a:rPr>
              <a:t>Не мора да бара зголемување на износот на пари потрошени за жени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accent1"/>
                </a:solidFill>
                <a:latin typeface="Arial Narrow" pitchFamily="34" charset="0"/>
                <a:cs typeface="Tahoma" pitchFamily="34" charset="0"/>
                <a:sym typeface="Tahoma" pitchFamily="34" charset="0"/>
              </a:rPr>
              <a:t>Не е цел сама по </a:t>
            </a:r>
            <a:r>
              <a:rPr lang="ru-RU" b="1" dirty="0" smtClean="0">
                <a:solidFill>
                  <a:schemeClr val="accent1"/>
                </a:solidFill>
                <a:latin typeface="Arial Narrow" pitchFamily="34" charset="0"/>
                <a:cs typeface="Tahoma" pitchFamily="34" charset="0"/>
                <a:sym typeface="Tahoma" pitchFamily="34" charset="0"/>
              </a:rPr>
              <a:t>себе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>
                <a:solidFill>
                  <a:schemeClr val="accent1"/>
                </a:solidFill>
                <a:latin typeface="Arial Narrow" pitchFamily="34" charset="0"/>
              </a:rPr>
              <a:t>НЕ се однесува на поделба на владините пари на жените и мажите по принцип 50/50.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b="1" dirty="0">
              <a:solidFill>
                <a:schemeClr val="accent1"/>
              </a:solidFill>
              <a:latin typeface="Arial Narrow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mk-MK" b="1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00736" y="2558716"/>
            <a:ext cx="4291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Ø"/>
            </a:pPr>
            <a:r>
              <a:rPr lang="mk-MK" sz="1600" dirty="0" smtClean="0">
                <a:latin typeface="Arial Narrow" panose="020B0606020202030204" pitchFamily="34" charset="0"/>
              </a:rPr>
              <a:t>Се зголемува </a:t>
            </a:r>
            <a:r>
              <a:rPr lang="mk-MK" sz="1600" dirty="0">
                <a:latin typeface="Arial Narrow" panose="020B0606020202030204" pitchFamily="34" charset="0"/>
              </a:rPr>
              <a:t>алоцирањето на ресурси за </a:t>
            </a:r>
            <a:r>
              <a:rPr lang="mk-MK" sz="1600" dirty="0" smtClean="0">
                <a:latin typeface="Arial Narrow" panose="020B0606020202030204" pitchFamily="34" charset="0"/>
              </a:rPr>
              <a:t>жените и се фрла светло на </a:t>
            </a:r>
            <a:r>
              <a:rPr lang="ru-RU" sz="1600" dirty="0">
                <a:latin typeface="Arial Narrow" pitchFamily="34" charset="0"/>
              </a:rPr>
              <a:t>невидливите придонеси на жените во </a:t>
            </a:r>
            <a:r>
              <a:rPr lang="ru-RU" sz="1600" dirty="0" smtClean="0">
                <a:latin typeface="Arial Narrow" pitchFamily="34" charset="0"/>
              </a:rPr>
              <a:t>општеството (</a:t>
            </a:r>
            <a:r>
              <a:rPr lang="ru-RU" sz="1600" dirty="0">
                <a:latin typeface="Arial Narrow" pitchFamily="34" charset="0"/>
              </a:rPr>
              <a:t>економијата за помош и грижа на други лица</a:t>
            </a:r>
            <a:r>
              <a:rPr lang="ru-RU" sz="1600" dirty="0" smtClean="0">
                <a:latin typeface="Arial Narrow" pitchFamily="34" charset="0"/>
              </a:rPr>
              <a:t>);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600" dirty="0" smtClean="0">
                <a:latin typeface="Arial Narrow" pitchFamily="34" charset="0"/>
              </a:rPr>
              <a:t>Намалување на </a:t>
            </a:r>
            <a:r>
              <a:rPr lang="ru-RU" sz="1600" dirty="0">
                <a:latin typeface="Arial Narrow" pitchFamily="34" charset="0"/>
              </a:rPr>
              <a:t>сиромаштијата;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600" dirty="0">
                <a:latin typeface="Arial Narrow" pitchFamily="34" charset="0"/>
              </a:rPr>
              <a:t> Рамноправна распределба на буџетски средства на фер и праведен начин;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600" dirty="0">
                <a:latin typeface="Arial Narrow" pitchFamily="34" charset="0"/>
              </a:rPr>
              <a:t> Зголемување на </a:t>
            </a:r>
            <a:r>
              <a:rPr lang="ru-RU" sz="1600" dirty="0" smtClean="0">
                <a:latin typeface="Arial Narrow" pitchFamily="34" charset="0"/>
              </a:rPr>
              <a:t>транспарентноста, отчетноста  и одговорнот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600" dirty="0">
                <a:latin typeface="Arial Narrow" pitchFamily="34" charset="0"/>
              </a:rPr>
              <a:t>В</a:t>
            </a:r>
            <a:r>
              <a:rPr lang="ru-RU" sz="1600" dirty="0" smtClean="0">
                <a:latin typeface="Arial Narrow" pitchFamily="34" charset="0"/>
              </a:rPr>
              <a:t>ложувањата </a:t>
            </a:r>
            <a:r>
              <a:rPr lang="ru-RU" sz="1600" dirty="0">
                <a:latin typeface="Arial Narrow" pitchFamily="34" charset="0"/>
              </a:rPr>
              <a:t>во човечкиот развој</a:t>
            </a:r>
            <a:r>
              <a:rPr lang="ru-RU" sz="1600" dirty="0" smtClean="0">
                <a:latin typeface="Arial Narrow" pitchFamily="34" charset="0"/>
              </a:rPr>
              <a:t>;</a:t>
            </a:r>
            <a:endParaRPr lang="ru-RU" sz="1600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7832" y="2149641"/>
            <a:ext cx="2943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b="1" dirty="0" smtClean="0">
                <a:solidFill>
                  <a:schemeClr val="accent1"/>
                </a:solidFill>
                <a:latin typeface="Arial Narrow" pitchFamily="34" charset="0"/>
              </a:rPr>
              <a:t>ЗОШТО РОБ? </a:t>
            </a:r>
            <a:endParaRPr lang="en-US" b="1" dirty="0">
              <a:solidFill>
                <a:schemeClr val="accent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6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407" y="1415143"/>
            <a:ext cx="7321446" cy="710257"/>
          </a:xfrm>
        </p:spPr>
        <p:txBody>
          <a:bodyPr>
            <a:normAutofit/>
          </a:bodyPr>
          <a:lstStyle/>
          <a:p>
            <a:r>
              <a:rPr lang="mk-MK" sz="2400" dirty="0" smtClean="0">
                <a:latin typeface="Arial Narrow" pitchFamily="34" charset="0"/>
              </a:rPr>
              <a:t>Вежба бр. 3 Семеен буџет и креирање државен</a:t>
            </a:r>
            <a:r>
              <a:rPr lang="mk-MK" sz="2400" dirty="0">
                <a:latin typeface="Arial Narrow" pitchFamily="34" charset="0"/>
              </a:rPr>
              <a:t> </a:t>
            </a:r>
            <a:r>
              <a:rPr lang="mk-MK" sz="2400" dirty="0" smtClean="0">
                <a:latin typeface="Arial Narrow" pitchFamily="34" charset="0"/>
              </a:rPr>
              <a:t>буџет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17" y="2334126"/>
            <a:ext cx="7321446" cy="3618247"/>
          </a:xfrm>
        </p:spPr>
        <p:txBody>
          <a:bodyPr>
            <a:normAutofit/>
          </a:bodyPr>
          <a:lstStyle/>
          <a:p>
            <a:endParaRPr lang="ru-RU" sz="1600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mk-MK" sz="1600" b="1" dirty="0" smtClean="0">
                <a:latin typeface="Arial Narrow" pitchFamily="34" charset="0"/>
              </a:rPr>
              <a:t> Креирање на домашен буџет и државен буџет </a:t>
            </a:r>
            <a:r>
              <a:rPr lang="mk-MK" sz="1600" b="1" dirty="0">
                <a:latin typeface="Arial Narrow" pitchFamily="34" charset="0"/>
              </a:rPr>
              <a:t>(посебни групи)       </a:t>
            </a:r>
            <a:endParaRPr lang="en-US" sz="1600" b="1" dirty="0">
              <a:latin typeface="Arial Narrow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mk-MK" sz="1600" b="1" dirty="0" smtClean="0">
                <a:latin typeface="Arial Narrow" pitchFamily="34" charset="0"/>
              </a:rPr>
              <a:t>Приоризирање </a:t>
            </a:r>
            <a:r>
              <a:rPr lang="mk-MK" sz="1600" b="1" dirty="0">
                <a:latin typeface="Arial Narrow" pitchFamily="34" charset="0"/>
              </a:rPr>
              <a:t>на расходите на приватните </a:t>
            </a:r>
            <a:r>
              <a:rPr lang="mk-MK" sz="1600" b="1" dirty="0" smtClean="0">
                <a:latin typeface="Arial Narrow" pitchFamily="34" charset="0"/>
              </a:rPr>
              <a:t>домаќинства и приоретизирање </a:t>
            </a:r>
            <a:r>
              <a:rPr lang="mk-MK" sz="1600" b="1" dirty="0">
                <a:latin typeface="Arial Narrow" pitchFamily="34" charset="0"/>
              </a:rPr>
              <a:t>на државни/општински расходи </a:t>
            </a:r>
            <a:endParaRPr lang="mk-MK" sz="1600" b="1" dirty="0" smtClean="0">
              <a:latin typeface="Arial Narrow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mk-MK" sz="1600" b="1" dirty="0">
                <a:latin typeface="Arial Narrow" pitchFamily="34" charset="0"/>
              </a:rPr>
              <a:t>З</a:t>
            </a:r>
            <a:r>
              <a:rPr lang="mk-MK" sz="1600" b="1" dirty="0" smtClean="0">
                <a:latin typeface="Arial Narrow" pitchFamily="34" charset="0"/>
              </a:rPr>
              <a:t>аокружување </a:t>
            </a:r>
            <a:r>
              <a:rPr lang="mk-MK" sz="1600" b="1" dirty="0" smtClean="0">
                <a:latin typeface="Arial Narrow" pitchFamily="34" charset="0"/>
              </a:rPr>
              <a:t>на сесијата -фидбек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mk-MK" sz="1600" b="1" dirty="0">
              <a:latin typeface="Arial Narrow" pitchFamily="34" charset="0"/>
            </a:endParaRPr>
          </a:p>
          <a:p>
            <a:endParaRPr lang="mk-MK" sz="1600" b="1" dirty="0">
              <a:latin typeface="Arial Narrow" pitchFamily="34" charset="0"/>
            </a:endParaRPr>
          </a:p>
          <a:p>
            <a:endParaRPr lang="en-US" sz="16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47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354" y="1423164"/>
            <a:ext cx="7321446" cy="710257"/>
          </a:xfrm>
        </p:spPr>
        <p:txBody>
          <a:bodyPr/>
          <a:lstStyle/>
          <a:p>
            <a:r>
              <a:rPr lang="en-US" dirty="0" smtClean="0"/>
              <a:t>      </a:t>
            </a:r>
            <a:r>
              <a:rPr lang="mk-MK" dirty="0" smtClean="0">
                <a:latin typeface="Arial Narrow" pitchFamily="34" charset="0"/>
              </a:rPr>
              <a:t>Женски права 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2968" y="2188563"/>
            <a:ext cx="6071937" cy="3988399"/>
          </a:xfrm>
        </p:spPr>
        <p:txBody>
          <a:bodyPr>
            <a:normAutofit/>
          </a:bodyPr>
          <a:lstStyle/>
          <a:p>
            <a:pPr algn="r" rtl="1">
              <a:buFontTx/>
              <a:buNone/>
            </a:pPr>
            <a:r>
              <a:rPr lang="en-US" altLang="mk-MK" dirty="0" smtClean="0">
                <a:solidFill>
                  <a:srgbClr val="000000"/>
                </a:solidFill>
              </a:rPr>
              <a:t> </a:t>
            </a:r>
            <a:r>
              <a:rPr lang="mk-MK" altLang="mk-MK" dirty="0" smtClean="0">
                <a:solidFill>
                  <a:srgbClr val="000000"/>
                </a:solidFill>
                <a:latin typeface="Arial Narrow" pitchFamily="34" charset="0"/>
              </a:rPr>
              <a:t>“</a:t>
            </a:r>
            <a:r>
              <a:rPr lang="mk-MK" altLang="mk-MK" b="1" i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Човеково право не е нешто што некој ти го дава; тоа е нешто што никој не може да ти го одземе</a:t>
            </a:r>
            <a:r>
              <a:rPr lang="mk-MK" altLang="mk-MK" b="1" i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.</a:t>
            </a:r>
            <a:endParaRPr lang="mk-MK" altLang="mk-MK" b="1" i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algn="r" rtl="1">
              <a:buFontTx/>
              <a:buNone/>
            </a:pPr>
            <a:r>
              <a:rPr lang="mk-MK" altLang="mk-MK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Елеонора Рузвелт</a:t>
            </a:r>
            <a:endParaRPr lang="en-GB" altLang="mk-MK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algn="ctr">
              <a:buFontTx/>
              <a:buNone/>
            </a:pPr>
            <a:endParaRPr lang="mk-MK" altLang="mk-MK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pPr algn="ctr">
              <a:buFontTx/>
              <a:buNone/>
            </a:pPr>
            <a:r>
              <a:rPr lang="mk-MK" altLang="mk-MK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Човековите </a:t>
            </a:r>
            <a:r>
              <a:rPr lang="mk-MK" altLang="mk-MK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права не се заслужуваат и не се даваат – тие едноставно се поседуваат</a:t>
            </a:r>
            <a:endParaRPr lang="en-US" altLang="mk-MK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  <a:p>
            <a:endParaRPr lang="en-US" dirty="0"/>
          </a:p>
        </p:txBody>
      </p:sp>
      <p:pic>
        <p:nvPicPr>
          <p:cNvPr id="1027" name="Picture 3" descr="C:\Users\User\Desktop\Untitled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r="19551"/>
          <a:stretch>
            <a:fillRect/>
          </a:stretch>
        </p:blipFill>
        <p:spPr bwMode="auto">
          <a:xfrm>
            <a:off x="284164" y="3613484"/>
            <a:ext cx="2539248" cy="277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my-body-my-rights-sexual-reproductive-healt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9621"/>
            <a:ext cx="3579172" cy="20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01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23164"/>
            <a:ext cx="10515600" cy="710257"/>
          </a:xfrm>
        </p:spPr>
        <p:txBody>
          <a:bodyPr>
            <a:normAutofit/>
          </a:bodyPr>
          <a:lstStyle/>
          <a:p>
            <a:r>
              <a:rPr lang="mk-MK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  <a:r>
              <a:rPr lang="mk-MK" sz="31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Женски права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mk-MK" sz="31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и зајакнување на жените</a:t>
            </a:r>
            <a:endParaRPr lang="en-US" sz="3100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2" y="2325520"/>
            <a:ext cx="4482590" cy="3577974"/>
          </a:xfrm>
        </p:spPr>
      </p:pic>
      <p:sp>
        <p:nvSpPr>
          <p:cNvPr id="5" name="Rectangle 4"/>
          <p:cNvSpPr/>
          <p:nvPr/>
        </p:nvSpPr>
        <p:spPr>
          <a:xfrm>
            <a:off x="4981073" y="23839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mk-MK" b="1" i="1" u="sng" dirty="0">
                <a:latin typeface="Arial Narrow" pitchFamily="34" charset="0"/>
              </a:rPr>
              <a:t>Зошто посебно се </a:t>
            </a:r>
            <a:r>
              <a:rPr lang="mk-MK" b="1" i="1" u="sng" dirty="0" smtClean="0">
                <a:latin typeface="Arial Narrow" pitchFamily="34" charset="0"/>
              </a:rPr>
              <a:t>дефинирани</a:t>
            </a:r>
            <a:r>
              <a:rPr lang="en-US" b="1" i="1" u="sng" dirty="0" smtClean="0">
                <a:latin typeface="Arial Narrow" pitchFamily="34" charset="0"/>
              </a:rPr>
              <a:t> </a:t>
            </a:r>
            <a:r>
              <a:rPr lang="mk-MK" b="1" i="1" u="sng" dirty="0" smtClean="0">
                <a:latin typeface="Arial Narrow" pitchFamily="34" charset="0"/>
              </a:rPr>
              <a:t>женските </a:t>
            </a:r>
            <a:r>
              <a:rPr lang="mk-MK" b="1" i="1" u="sng" dirty="0">
                <a:latin typeface="Arial Narrow" pitchFamily="34" charset="0"/>
              </a:rPr>
              <a:t>права? Зошто посебно треба да се </a:t>
            </a:r>
            <a:r>
              <a:rPr lang="mk-MK" b="1" i="1" u="sng" dirty="0" smtClean="0">
                <a:latin typeface="Arial Narrow" pitchFamily="34" charset="0"/>
              </a:rPr>
              <a:t>зборува за </a:t>
            </a:r>
            <a:r>
              <a:rPr lang="mk-MK" b="1" i="1" u="sng" dirty="0">
                <a:latin typeface="Arial Narrow" pitchFamily="34" charset="0"/>
              </a:rPr>
              <a:t>правата на жените?</a:t>
            </a:r>
            <a:endParaRPr lang="mk-MK" sz="1400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3788" y="3296655"/>
            <a:ext cx="605589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altLang="mk-MK" sz="1600" b="1" dirty="0" smtClean="0">
                <a:latin typeface="Arial Narrow" pitchFamily="34" charset="0"/>
              </a:rPr>
              <a:t>Што е Зајакнување на жените?</a:t>
            </a:r>
          </a:p>
          <a:p>
            <a:endParaRPr lang="mk-MK" altLang="mk-MK" sz="1400" b="1" dirty="0" smtClean="0">
              <a:latin typeface="Arial Narrow" pitchFamily="34" charset="0"/>
            </a:endParaRPr>
          </a:p>
          <a:p>
            <a:r>
              <a:rPr lang="mk-MK" altLang="mk-MK" sz="1600" dirty="0" smtClean="0">
                <a:latin typeface="Arial Narrow" pitchFamily="34" charset="0"/>
              </a:rPr>
              <a:t>Способноста </a:t>
            </a:r>
            <a:r>
              <a:rPr lang="mk-MK" altLang="mk-MK" sz="1600" dirty="0">
                <a:latin typeface="Arial Narrow" pitchFamily="34" charset="0"/>
              </a:rPr>
              <a:t>на жената да ја контролира и управува со својата судбина, живот, иднина</a:t>
            </a:r>
          </a:p>
          <a:p>
            <a:r>
              <a:rPr lang="mk-MK" altLang="mk-MK" sz="1600" dirty="0">
                <a:latin typeface="Arial Narrow" pitchFamily="34" charset="0"/>
              </a:rPr>
              <a:t>За тоа се неопхони:</a:t>
            </a:r>
          </a:p>
          <a:p>
            <a:pPr lvl="1">
              <a:buFontTx/>
              <a:buChar char="-"/>
            </a:pPr>
            <a:r>
              <a:rPr lang="mk-MK" altLang="mk-MK" sz="1600" u="sng" dirty="0">
                <a:latin typeface="Arial Narrow" pitchFamily="34" charset="0"/>
              </a:rPr>
              <a:t>Еднакви способности</a:t>
            </a:r>
          </a:p>
          <a:p>
            <a:pPr lvl="1">
              <a:buFontTx/>
              <a:buChar char="-"/>
            </a:pPr>
            <a:r>
              <a:rPr lang="mk-MK" altLang="mk-MK" sz="1600" u="sng" dirty="0">
                <a:latin typeface="Arial Narrow" pitchFamily="34" charset="0"/>
              </a:rPr>
              <a:t>Еднаков пристап до ресурси и можности</a:t>
            </a:r>
          </a:p>
          <a:p>
            <a:pPr lvl="1">
              <a:buFontTx/>
              <a:buChar char="-"/>
            </a:pPr>
            <a:r>
              <a:rPr lang="mk-MK" altLang="mk-MK" sz="1600" u="sng" dirty="0">
                <a:latin typeface="Arial Narrow" pitchFamily="34" charset="0"/>
              </a:rPr>
              <a:t>Можности за лидерство и учество во политичките институции</a:t>
            </a:r>
            <a:r>
              <a:rPr lang="mk-MK" altLang="mk-MK" sz="1600" dirty="0">
                <a:latin typeface="Arial Narrow" pitchFamily="34" charset="0"/>
              </a:rPr>
              <a:t> – можност да се користат правата, способностите, ресурсите и можностите за правење избор и донесување одлуки.</a:t>
            </a:r>
          </a:p>
          <a:p>
            <a:pPr lvl="1">
              <a:buFontTx/>
              <a:buChar char="-"/>
            </a:pPr>
            <a:r>
              <a:rPr lang="mk-MK" altLang="mk-MK" sz="1600" u="sng" dirty="0">
                <a:latin typeface="Arial Narrow" pitchFamily="34" charset="0"/>
              </a:rPr>
              <a:t>Околина/средина во која нема присила и страв</a:t>
            </a:r>
            <a:r>
              <a:rPr lang="mk-MK" altLang="mk-MK" sz="1600" dirty="0">
                <a:latin typeface="Arial Narrow" pitchFamily="34" charset="0"/>
              </a:rPr>
              <a:t> </a:t>
            </a:r>
            <a:endParaRPr lang="en-GB" altLang="mk-MK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421" y="1426029"/>
            <a:ext cx="10418886" cy="362666"/>
          </a:xfrm>
        </p:spPr>
        <p:txBody>
          <a:bodyPr>
            <a:normAutofit fontScale="90000"/>
          </a:bodyPr>
          <a:lstStyle/>
          <a:p>
            <a:r>
              <a:rPr lang="mk-MK" dirty="0" smtClean="0"/>
              <a:t>ПОЛ                                             	РОД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20820095"/>
              </p:ext>
            </p:extLst>
          </p:nvPr>
        </p:nvGraphicFramePr>
        <p:xfrm>
          <a:off x="513347" y="1949116"/>
          <a:ext cx="4572000" cy="4700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324727"/>
              </p:ext>
            </p:extLst>
          </p:nvPr>
        </p:nvGraphicFramePr>
        <p:xfrm>
          <a:off x="6304547" y="1949116"/>
          <a:ext cx="4986409" cy="4354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945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737" y="1575564"/>
            <a:ext cx="8450179" cy="710257"/>
          </a:xfrm>
        </p:spPr>
        <p:txBody>
          <a:bodyPr>
            <a:normAutofit/>
          </a:bodyPr>
          <a:lstStyle/>
          <a:p>
            <a:r>
              <a:rPr lang="mk-MK" sz="3600" dirty="0" smtClean="0">
                <a:latin typeface="Arial Narrow" pitchFamily="34" charset="0"/>
              </a:rPr>
              <a:t>Интерсекционалност и </a:t>
            </a:r>
            <a:r>
              <a:rPr lang="mk-MK" sz="3600" dirty="0">
                <a:latin typeface="Arial Narrow" pitchFamily="34" charset="0"/>
              </a:rPr>
              <a:t>(</a:t>
            </a:r>
            <a:r>
              <a:rPr lang="mk-MK" sz="3600" dirty="0" smtClean="0">
                <a:latin typeface="Arial Narrow" pitchFamily="34" charset="0"/>
              </a:rPr>
              <a:t>не)дискриминација</a:t>
            </a:r>
            <a:endParaRPr lang="en-US" sz="36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1874" y="2493363"/>
            <a:ext cx="5821926" cy="3988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Arial Narrow" pitchFamily="34" charset="0"/>
              </a:rPr>
              <a:t>Кои </a:t>
            </a:r>
            <a:r>
              <a:rPr lang="ru-RU" sz="1600" b="1" dirty="0">
                <a:latin typeface="Arial Narrow" pitchFamily="34" charset="0"/>
              </a:rPr>
              <a:t>видови на социо-демографски фактори </a:t>
            </a:r>
            <a:r>
              <a:rPr lang="ru-RU" sz="1600" b="1" i="1" dirty="0">
                <a:latin typeface="Arial Narrow" pitchFamily="34" charset="0"/>
              </a:rPr>
              <a:t>можат</a:t>
            </a:r>
            <a:r>
              <a:rPr lang="ru-RU" sz="1600" b="1" dirty="0">
                <a:latin typeface="Arial Narrow" pitchFamily="34" charset="0"/>
              </a:rPr>
              <a:t> да ги стават луѓето во ризик од </a:t>
            </a:r>
            <a:r>
              <a:rPr lang="ru-RU" sz="1600" b="1" dirty="0" smtClean="0">
                <a:latin typeface="Arial Narrow" pitchFamily="34" charset="0"/>
              </a:rPr>
              <a:t>несигурност/неправда</a:t>
            </a:r>
            <a:r>
              <a:rPr lang="en-US" sz="1600" b="1" dirty="0" smtClean="0">
                <a:latin typeface="Arial Narrow" pitchFamily="34" charset="0"/>
              </a:rPr>
              <a:t>? </a:t>
            </a:r>
            <a:r>
              <a:rPr lang="mk-MK" sz="1600" b="1" dirty="0" smtClean="0">
                <a:latin typeface="Arial Narrow" pitchFamily="34" charset="0"/>
              </a:rPr>
              <a:t>Зошто</a:t>
            </a:r>
            <a:r>
              <a:rPr lang="en-US" sz="1600" b="1" dirty="0" smtClean="0">
                <a:latin typeface="Arial Narrow" pitchFamily="34" charset="0"/>
              </a:rPr>
              <a:t>?</a:t>
            </a:r>
            <a:endParaRPr lang="mk-MK" sz="1600" b="1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mk-MK" sz="1600" b="1" dirty="0">
              <a:latin typeface="Arial Narrow" pitchFamily="34" charset="0"/>
            </a:endParaRPr>
          </a:p>
          <a:p>
            <a:pPr marL="0" indent="0">
              <a:buNone/>
            </a:pPr>
            <a:endParaRPr lang="mk-MK" sz="1600" b="1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en-US" sz="16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1600" b="1" dirty="0">
                <a:latin typeface="Arial Narrow" pitchFamily="34" charset="0"/>
              </a:rPr>
              <a:t>	</a:t>
            </a:r>
            <a:r>
              <a:rPr lang="en-US" sz="1600" b="1" dirty="0" smtClean="0">
                <a:latin typeface="Arial Narrow" pitchFamily="34" charset="0"/>
              </a:rPr>
              <a:t>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235F474-CE4E-5A48-A80B-1D94ED7F4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6462" r="6636" b="-1"/>
          <a:stretch/>
        </p:blipFill>
        <p:spPr>
          <a:xfrm>
            <a:off x="729985" y="2895600"/>
            <a:ext cx="4801889" cy="3746204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Rectangle 3"/>
          <p:cNvSpPr/>
          <p:nvPr/>
        </p:nvSpPr>
        <p:spPr>
          <a:xfrm>
            <a:off x="5483749" y="332245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Arial Narrow" pitchFamily="34" charset="0"/>
              </a:rPr>
              <a:t>Родот </a:t>
            </a:r>
            <a:r>
              <a:rPr lang="ru-RU" dirty="0">
                <a:latin typeface="Arial Narrow" pitchFamily="34" charset="0"/>
              </a:rPr>
              <a:t>како општествена конструкција се вкрстува со другите општествени </a:t>
            </a:r>
            <a:r>
              <a:rPr lang="ru-RU" dirty="0" smtClean="0">
                <a:latin typeface="Arial Narrow" pitchFamily="34" charset="0"/>
              </a:rPr>
              <a:t>варијабли/карактеристики</a:t>
            </a:r>
            <a:r>
              <a:rPr lang="en-US" dirty="0" smtClean="0">
                <a:latin typeface="Arial Narrow" pitchFamily="34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mk-MK" dirty="0">
                <a:latin typeface="Arial Narrow" pitchFamily="34" charset="0"/>
              </a:rPr>
              <a:t>Овој пристап го разгледува начинот на кој различни општествено и културно конструирани категори се вкрстуваат </a:t>
            </a:r>
            <a:r>
              <a:rPr lang="mk-MK" dirty="0" smtClean="0">
                <a:latin typeface="Arial Narrow" pitchFamily="34" charset="0"/>
              </a:rPr>
              <a:t>и </a:t>
            </a:r>
            <a:r>
              <a:rPr lang="mk-MK" dirty="0">
                <a:latin typeface="Arial Narrow" pitchFamily="34" charset="0"/>
              </a:rPr>
              <a:t>формираат различни форми на нееднаквости </a:t>
            </a:r>
            <a:r>
              <a:rPr lang="mk-MK" dirty="0" smtClean="0">
                <a:latin typeface="Arial Narrow" pitchFamily="34" charset="0"/>
              </a:rPr>
              <a:t>и повеќекратна </a:t>
            </a:r>
            <a:r>
              <a:rPr lang="mk-MK" dirty="0">
                <a:latin typeface="Arial Narrow" pitchFamily="34" charset="0"/>
              </a:rPr>
              <a:t>диксриминација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7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8274" y="2064849"/>
            <a:ext cx="5915526" cy="1592751"/>
          </a:xfrm>
        </p:spPr>
        <p:txBody>
          <a:bodyPr>
            <a:normAutofit/>
          </a:bodyPr>
          <a:lstStyle/>
          <a:p>
            <a:r>
              <a:rPr lang="mk-MK" sz="1800" dirty="0" smtClean="0">
                <a:latin typeface="Arial" pitchFamily="34" charset="0"/>
                <a:cs typeface="Arial" pitchFamily="34" charset="0"/>
              </a:rPr>
              <a:t>  </a:t>
            </a:r>
            <a:br>
              <a:rPr lang="mk-MK" sz="1800" dirty="0" smtClean="0">
                <a:latin typeface="Arial" pitchFamily="34" charset="0"/>
                <a:cs typeface="Arial" pitchFamily="34" charset="0"/>
              </a:rPr>
            </a:br>
            <a:r>
              <a:rPr lang="mk-MK" sz="18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mk-MK" sz="1800" dirty="0" smtClean="0">
                <a:latin typeface="Arial Narrow" pitchFamily="34" charset="0"/>
                <a:cs typeface="Arial" pitchFamily="34" charset="0"/>
              </a:rPr>
              <a:t>Дискусија </a:t>
            </a: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: </a:t>
            </a:r>
            <a:r>
              <a:rPr lang="mk-MK" sz="1800" dirty="0" smtClean="0">
                <a:latin typeface="Arial Narrow" pitchFamily="34" charset="0"/>
                <a:cs typeface="Arial" pitchFamily="34" charset="0"/>
              </a:rPr>
              <a:t>Што гледате на сликата, маж или жена </a:t>
            </a:r>
            <a:r>
              <a:rPr lang="en-US" sz="1800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mk-MK" sz="1800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mk-MK" sz="1800" dirty="0" smtClean="0">
                <a:latin typeface="Arial Narrow" pitchFamily="34" charset="0"/>
                <a:cs typeface="Arial" pitchFamily="34" charset="0"/>
              </a:rPr>
            </a:br>
            <a:r>
              <a:rPr lang="mk-MK" sz="1800" dirty="0">
                <a:latin typeface="Arial Narrow" pitchFamily="34" charset="0"/>
                <a:cs typeface="Arial" pitchFamily="34" charset="0"/>
              </a:rPr>
              <a:t/>
            </a:r>
            <a:br>
              <a:rPr lang="mk-MK" sz="1800" dirty="0">
                <a:latin typeface="Arial Narrow" pitchFamily="34" charset="0"/>
                <a:cs typeface="Arial" pitchFamily="34" charset="0"/>
              </a:rPr>
            </a:br>
            <a:r>
              <a:rPr lang="mk-MK" sz="1800" dirty="0" smtClean="0">
                <a:latin typeface="Arial Narrow" pitchFamily="34" charset="0"/>
                <a:cs typeface="Arial" pitchFamily="34" charset="0"/>
              </a:rPr>
              <a:t>  Вежба 1. Кои од следните изјави се однесуваат на род, а кои   на пол</a:t>
            </a:r>
            <a:endParaRPr lang="en-US" sz="1800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" name="Picture 2" descr="Image result for Sisa Abu Daooh">
            <a:extLst>
              <a:ext uri="{FF2B5EF4-FFF2-40B4-BE49-F238E27FC236}">
                <a16:creationId xmlns="" xmlns:a16="http://schemas.microsoft.com/office/drawing/2014/main" id="{924EF7D1-DED1-D248-B43C-70AE586CC46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5" r="23355"/>
          <a:stretch/>
        </p:blipFill>
        <p:spPr bwMode="auto">
          <a:xfrm>
            <a:off x="284709" y="1467853"/>
            <a:ext cx="4495838" cy="478532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884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421" y="1578429"/>
            <a:ext cx="10418886" cy="362666"/>
          </a:xfrm>
        </p:spPr>
        <p:txBody>
          <a:bodyPr>
            <a:noAutofit/>
          </a:bodyPr>
          <a:lstStyle/>
          <a:p>
            <a:r>
              <a:rPr lang="mk-MK" sz="3200" dirty="0" smtClean="0"/>
              <a:t>Родови стереотипи       Родови предрасуди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05229"/>
            <a:ext cx="3870158" cy="407173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400" b="1" dirty="0">
                <a:latin typeface="Arial Narrow" pitchFamily="34" charset="0"/>
              </a:rPr>
              <a:t>Родови стереотипи </a:t>
            </a:r>
            <a:r>
              <a:rPr lang="ru-RU" sz="1400" dirty="0">
                <a:latin typeface="Arial Narrow" pitchFamily="34" charset="0"/>
              </a:rPr>
              <a:t>се генерализирани гледишта или предубедување </a:t>
            </a:r>
            <a:r>
              <a:rPr lang="ru-RU" sz="1400" dirty="0" smtClean="0">
                <a:latin typeface="Arial Narrow" pitchFamily="34" charset="0"/>
              </a:rPr>
              <a:t>за карактеристиките </a:t>
            </a:r>
            <a:r>
              <a:rPr lang="ru-RU" sz="1400" dirty="0">
                <a:latin typeface="Arial Narrow" pitchFamily="34" charset="0"/>
              </a:rPr>
              <a:t>кои треба да ги поседуваат жените и мажите, како и улогите кои треба да ги </a:t>
            </a:r>
            <a:r>
              <a:rPr lang="ru-RU" sz="1400" dirty="0" smtClean="0">
                <a:latin typeface="Arial Narrow" pitchFamily="34" charset="0"/>
              </a:rPr>
              <a:t>имаат.</a:t>
            </a:r>
            <a:r>
              <a:rPr lang="mk-MK" sz="1400" dirty="0" smtClean="0">
                <a:latin typeface="Arial Narrow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mk-MK" sz="1400" dirty="0" smtClean="0">
                <a:latin typeface="Arial Narrow" pitchFamily="34" charset="0"/>
              </a:rPr>
              <a:t>Тоа </a:t>
            </a:r>
            <a:r>
              <a:rPr lang="mk-MK" sz="1400" dirty="0">
                <a:latin typeface="Arial Narrow" pitchFamily="34" charset="0"/>
              </a:rPr>
              <a:t>се упростени слики за </a:t>
            </a:r>
            <a:r>
              <a:rPr lang="mk-MK" sz="1400" dirty="0" smtClean="0">
                <a:latin typeface="Arial Narrow" pitchFamily="34" charset="0"/>
              </a:rPr>
              <a:t>карактеристиките </a:t>
            </a:r>
            <a:r>
              <a:rPr lang="mk-MK" sz="1400" dirty="0">
                <a:latin typeface="Arial Narrow" pitchFamily="34" charset="0"/>
              </a:rPr>
              <a:t>на СИТЕ</a:t>
            </a:r>
            <a:r>
              <a:rPr lang="mk-MK" sz="1400" i="1" dirty="0">
                <a:latin typeface="Arial Narrow" pitchFamily="34" charset="0"/>
              </a:rPr>
              <a:t> </a:t>
            </a:r>
            <a:r>
              <a:rPr lang="mk-MK" sz="1400" dirty="0">
                <a:latin typeface="Arial Narrow" pitchFamily="34" charset="0"/>
              </a:rPr>
              <a:t>жени или </a:t>
            </a:r>
            <a:r>
              <a:rPr lang="mk-MK" sz="1400" dirty="0" smtClean="0">
                <a:latin typeface="Arial Narrow" pitchFamily="34" charset="0"/>
              </a:rPr>
              <a:t>мажи.</a:t>
            </a:r>
            <a:endParaRPr lang="en-US" sz="1400" dirty="0">
              <a:latin typeface="Arial Narrow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98" y="3435253"/>
            <a:ext cx="2598822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53137" y="2101516"/>
            <a:ext cx="3898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mk-MK" sz="1400" b="1" dirty="0">
                <a:latin typeface="Arial Narrow" pitchFamily="34" charset="0"/>
              </a:rPr>
              <a:t>Емоционално дополнети мислења </a:t>
            </a:r>
            <a:r>
              <a:rPr lang="mk-MK" sz="1400" dirty="0">
                <a:latin typeface="Arial Narrow" pitchFamily="34" charset="0"/>
              </a:rPr>
              <a:t>за социјални групи (најчесто немнозински заедници, жени, др.) претходно стекнати, обично непожелни судови/мислења кон индивидуа или група поради полот, класата, возраста, </a:t>
            </a:r>
            <a:r>
              <a:rPr lang="mk-MK" sz="1400" dirty="0" smtClean="0">
                <a:latin typeface="Arial Narrow" pitchFamily="34" charset="0"/>
              </a:rPr>
              <a:t>религијата, </a:t>
            </a:r>
            <a:r>
              <a:rPr lang="mk-MK" sz="1400" dirty="0">
                <a:latin typeface="Arial Narrow" pitchFamily="34" charset="0"/>
              </a:rPr>
              <a:t>етн.припадност идр. </a:t>
            </a:r>
            <a:endParaRPr lang="en-US" sz="14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endParaRPr lang="mk-MK" sz="1400" dirty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mk-MK" sz="1400" dirty="0">
                <a:latin typeface="Arial Narrow" pitchFamily="34" charset="0"/>
              </a:rPr>
              <a:t>Предрасудите се стекнуваат во процесот на социјализација и тешко се ослободуваме од нив. </a:t>
            </a:r>
          </a:p>
        </p:txBody>
      </p:sp>
      <p:pic>
        <p:nvPicPr>
          <p:cNvPr id="8" name="Picture 2" descr="C:\Users\User\Desktop\родово одговорно буџетирање\8ec2aa591f9b537181bffd600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63" y="2239078"/>
            <a:ext cx="2010665" cy="358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98" y="494972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59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mk-MK" sz="1600" dirty="0" smtClean="0"/>
          </a:p>
          <a:p>
            <a:r>
              <a:rPr lang="mk-MK" sz="1600" dirty="0" smtClean="0"/>
              <a:t>Цел –Зајакнување на чувствителноста за родови прашања и родово базирана дискриминација </a:t>
            </a:r>
          </a:p>
          <a:p>
            <a:r>
              <a:rPr lang="mk-MK" sz="1600" dirty="0" smtClean="0"/>
              <a:t>Лист –се согласувам </a:t>
            </a:r>
          </a:p>
          <a:p>
            <a:r>
              <a:rPr lang="mk-MK" sz="1600" dirty="0" smtClean="0"/>
              <a:t>Лист-не се согласувам</a:t>
            </a:r>
          </a:p>
          <a:p>
            <a:r>
              <a:rPr lang="mk-MK" sz="1600" dirty="0" smtClean="0"/>
              <a:t>Изјави</a:t>
            </a:r>
            <a:endParaRPr lang="en-US" sz="16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		</a:t>
            </a:r>
            <a:r>
              <a:rPr lang="mk-MK" b="1" dirty="0" smtClean="0">
                <a:latin typeface="Arial Narrow" pitchFamily="34" charset="0"/>
              </a:rPr>
              <a:t>Вежба бр. 2 Барометар</a:t>
            </a:r>
            <a:endParaRPr lang="en-US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0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707" y="1426029"/>
            <a:ext cx="10515600" cy="499024"/>
          </a:xfrm>
        </p:spPr>
        <p:txBody>
          <a:bodyPr>
            <a:normAutofit fontScale="90000"/>
          </a:bodyPr>
          <a:lstStyle/>
          <a:p>
            <a:r>
              <a:rPr lang="mk-MK" b="1" dirty="0" smtClean="0">
                <a:latin typeface="Arial Narrow" pitchFamily="34" charset="0"/>
              </a:rPr>
              <a:t>Родови улоги                 Родови потреби 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 w="76200">
            <a:solidFill>
              <a:srgbClr val="00B0F0"/>
            </a:solidFill>
          </a:ln>
        </p:spPr>
        <p:txBody>
          <a:bodyPr>
            <a:normAutofit fontScale="47500" lnSpcReduction="20000"/>
          </a:bodyPr>
          <a:lstStyle/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endParaRPr lang="en-US" altLang="mk-MK" b="1" dirty="0" smtClean="0">
              <a:latin typeface="Georgia" pitchFamily="18" charset="0"/>
            </a:endParaRP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900" b="1" dirty="0">
                <a:latin typeface="Arial Narrow" pitchFamily="34" charset="0"/>
              </a:rPr>
              <a:t>Р</a:t>
            </a:r>
            <a:r>
              <a:rPr lang="ru-RU" sz="2900" b="1" dirty="0" smtClean="0">
                <a:latin typeface="Arial Narrow" pitchFamily="34" charset="0"/>
              </a:rPr>
              <a:t>одовите </a:t>
            </a:r>
            <a:r>
              <a:rPr lang="ru-RU" sz="2900" b="1" dirty="0">
                <a:latin typeface="Arial Narrow" pitchFamily="34" charset="0"/>
              </a:rPr>
              <a:t>улоги </a:t>
            </a:r>
            <a:r>
              <a:rPr lang="ru-RU" sz="2900" dirty="0">
                <a:solidFill>
                  <a:schemeClr val="accent2"/>
                </a:solidFill>
                <a:latin typeface="Arial Narrow" pitchFamily="34" charset="0"/>
              </a:rPr>
              <a:t>се дефинираат како норми или уверувања во даденo општество/заедница или друга посебна група, што условуваат кои активности, задачи и одговорности се перцепирани како машки или женски</a:t>
            </a:r>
            <a:r>
              <a:rPr lang="ru-RU" sz="2900" dirty="0" smtClean="0">
                <a:solidFill>
                  <a:schemeClr val="accent2"/>
                </a:solidFill>
                <a:latin typeface="Arial Narrow" pitchFamily="34" charset="0"/>
              </a:rPr>
              <a:t>.</a:t>
            </a:r>
            <a:endParaRPr lang="mk-MK" altLang="mk-MK" sz="2900" b="1" dirty="0" smtClean="0">
              <a:solidFill>
                <a:schemeClr val="accent2"/>
              </a:solidFill>
              <a:latin typeface="Arial Narrow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r>
              <a:rPr lang="mk-MK" altLang="mk-MK" sz="2900" b="1" dirty="0" smtClean="0">
                <a:latin typeface="Arial Narrow" pitchFamily="34" charset="0"/>
              </a:rPr>
              <a:t>Репродуктивна </a:t>
            </a:r>
            <a:r>
              <a:rPr lang="mk-MK" altLang="mk-MK" sz="2900" b="1" dirty="0">
                <a:latin typeface="Arial Narrow" pitchFamily="34" charset="0"/>
              </a:rPr>
              <a:t>улога </a:t>
            </a:r>
            <a:r>
              <a:rPr lang="mk-MK" altLang="mk-MK" sz="2900" dirty="0">
                <a:solidFill>
                  <a:schemeClr val="accent2"/>
                </a:solidFill>
                <a:latin typeface="Arial Narrow" pitchFamily="34" charset="0"/>
              </a:rPr>
              <a:t>е поврзана  со биолошките функции. Се однесува и н</a:t>
            </a:r>
            <a:r>
              <a:rPr lang="en-US" altLang="mk-MK" sz="2900" dirty="0">
                <a:solidFill>
                  <a:schemeClr val="accent2"/>
                </a:solidFill>
                <a:latin typeface="Arial Narrow" pitchFamily="34" charset="0"/>
              </a:rPr>
              <a:t>a</a:t>
            </a:r>
            <a:r>
              <a:rPr lang="mk-MK" altLang="mk-MK" sz="2900" dirty="0">
                <a:solidFill>
                  <a:schemeClr val="accent2"/>
                </a:solidFill>
                <a:latin typeface="Arial Narrow" pitchFamily="34" charset="0"/>
              </a:rPr>
              <a:t> грижата и одржувањето на домаќинството, грижата</a:t>
            </a:r>
            <a:r>
              <a:rPr lang="en-US" altLang="mk-MK" sz="2900" dirty="0">
                <a:solidFill>
                  <a:schemeClr val="accent2"/>
                </a:solidFill>
                <a:latin typeface="Arial Narrow" pitchFamily="34" charset="0"/>
              </a:rPr>
              <a:t> </a:t>
            </a:r>
            <a:r>
              <a:rPr lang="mk-MK" altLang="mk-MK" sz="2900" dirty="0">
                <a:solidFill>
                  <a:schemeClr val="accent2"/>
                </a:solidFill>
                <a:latin typeface="Arial Narrow" pitchFamily="34" charset="0"/>
              </a:rPr>
              <a:t>за децата и постарите.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endParaRPr lang="mk-MK" altLang="mk-MK" sz="2900" dirty="0">
              <a:solidFill>
                <a:schemeClr val="accent2"/>
              </a:solidFill>
              <a:latin typeface="Arial Narrow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r>
              <a:rPr lang="mk-MK" altLang="mk-MK" sz="2900" b="1" dirty="0">
                <a:latin typeface="Arial Narrow" pitchFamily="34" charset="0"/>
              </a:rPr>
              <a:t>Продуктивна</a:t>
            </a:r>
            <a:r>
              <a:rPr lang="en-US" altLang="mk-MK" sz="2900" b="1" dirty="0">
                <a:latin typeface="Arial Narrow" pitchFamily="34" charset="0"/>
              </a:rPr>
              <a:t> </a:t>
            </a:r>
            <a:r>
              <a:rPr lang="mk-MK" altLang="mk-MK" sz="2900" b="1" dirty="0">
                <a:latin typeface="Arial Narrow" pitchFamily="34" charset="0"/>
              </a:rPr>
              <a:t>улога </a:t>
            </a:r>
            <a:r>
              <a:rPr lang="mk-MK" altLang="mk-MK" sz="2900" dirty="0">
                <a:solidFill>
                  <a:schemeClr val="accent2"/>
                </a:solidFill>
                <a:latin typeface="Arial Narrow" pitchFamily="34" charset="0"/>
              </a:rPr>
              <a:t>ги вклучува сите задачи поврзани со генерирање на приходи и обезбедување економска благосостојба.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endParaRPr lang="mk-MK" altLang="mk-MK" sz="2900" dirty="0">
              <a:solidFill>
                <a:schemeClr val="accent2"/>
              </a:solidFill>
              <a:latin typeface="Arial Narrow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Ø"/>
            </a:pPr>
            <a:r>
              <a:rPr lang="mk-MK" altLang="mk-MK" sz="2900" b="1" dirty="0">
                <a:latin typeface="Arial Narrow" pitchFamily="34" charset="0"/>
              </a:rPr>
              <a:t>Улога во заедницата </a:t>
            </a:r>
            <a:r>
              <a:rPr lang="mk-MK" altLang="mk-MK" sz="2900" dirty="0">
                <a:solidFill>
                  <a:schemeClr val="accent2"/>
                </a:solidFill>
                <a:latin typeface="Arial Narrow" pitchFamily="34" charset="0"/>
              </a:rPr>
              <a:t>(општествена улога)</a:t>
            </a:r>
            <a:r>
              <a:rPr lang="en-US" altLang="mk-MK" sz="2900" dirty="0">
                <a:solidFill>
                  <a:schemeClr val="accent2"/>
                </a:solidFill>
                <a:latin typeface="Arial Narrow" pitchFamily="34" charset="0"/>
              </a:rPr>
              <a:t> </a:t>
            </a:r>
            <a:r>
              <a:rPr lang="mk-MK" altLang="mk-MK" sz="2900" dirty="0">
                <a:solidFill>
                  <a:schemeClr val="accent2"/>
                </a:solidFill>
                <a:latin typeface="Arial Narrow" pitchFamily="34" charset="0"/>
              </a:rPr>
              <a:t>е поврзана со учество во заедницата, општествени настани, вклучување во групи и организации.</a:t>
            </a:r>
            <a:br>
              <a:rPr lang="mk-MK" altLang="mk-MK" sz="2900" dirty="0">
                <a:solidFill>
                  <a:schemeClr val="accent2"/>
                </a:solidFill>
                <a:latin typeface="Arial Narrow" pitchFamily="34" charset="0"/>
              </a:rPr>
            </a:br>
            <a:r>
              <a:rPr lang="mk-MK" altLang="mk-MK" sz="2900" dirty="0">
                <a:solidFill>
                  <a:schemeClr val="accent2"/>
                </a:solidFill>
                <a:latin typeface="Arial Narrow" pitchFamily="34" charset="0"/>
              </a:rPr>
              <a:t/>
            </a:r>
            <a:br>
              <a:rPr lang="mk-MK" altLang="mk-MK" sz="2900" dirty="0">
                <a:solidFill>
                  <a:schemeClr val="accent2"/>
                </a:solidFill>
                <a:latin typeface="Arial Narrow" pitchFamily="34" charset="0"/>
              </a:rPr>
            </a:br>
            <a:endParaRPr lang="ru-RU" sz="2900" dirty="0">
              <a:solidFill>
                <a:schemeClr val="accent2"/>
              </a:solidFill>
              <a:latin typeface="Arial Narrow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4295" y="2090630"/>
            <a:ext cx="3414358" cy="4071734"/>
          </a:xfrm>
          <a:ln w="76200">
            <a:solidFill>
              <a:srgbClr val="0070C0"/>
            </a:solidFill>
          </a:ln>
        </p:spPr>
        <p:txBody>
          <a:bodyPr/>
          <a:lstStyle/>
          <a:p>
            <a:r>
              <a:rPr lang="mk-MK" b="1" dirty="0" smtClean="0"/>
              <a:t>Практични </a:t>
            </a:r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3"/>
          </p:nvPr>
        </p:nvSpPr>
        <p:spPr>
          <a:xfrm>
            <a:off x="8098086" y="2122714"/>
            <a:ext cx="3572546" cy="4071734"/>
          </a:xfrm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mk-MK" b="1" dirty="0" smtClean="0"/>
              <a:t>Стратешки</a:t>
            </a:r>
            <a:endParaRPr lang="en-US" b="1" dirty="0"/>
          </a:p>
          <a:p>
            <a:endParaRPr lang="en-US" sz="1400" b="1" dirty="0" smtClean="0">
              <a:latin typeface="Georgia" panose="02040502050405020303" pitchFamily="18" charset="0"/>
            </a:endParaRPr>
          </a:p>
          <a:p>
            <a:r>
              <a:rPr lang="ru-RU" sz="1400" dirty="0" smtClean="0">
                <a:latin typeface="Georgia" panose="02040502050405020303" pitchFamily="18" charset="0"/>
              </a:rPr>
              <a:t>Се </a:t>
            </a:r>
            <a:r>
              <a:rPr lang="ru-RU" sz="1400" dirty="0">
                <a:latin typeface="Georgia" panose="02040502050405020303" pitchFamily="18" charset="0"/>
              </a:rPr>
              <a:t>поврзани со прашањата на моќ, контрола, донесување одлуки и родова поделба на трудот и вклучуваат  отсуство на семејно насилство, еднакви плати, ревизија на одредени законски рамки итн.</a:t>
            </a:r>
          </a:p>
          <a:p>
            <a:pPr marL="0" indent="0">
              <a:buNone/>
            </a:pPr>
            <a:r>
              <a:rPr lang="ru-RU" sz="1400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2051" name="Picture 3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546" y="2562225"/>
            <a:ext cx="2029327" cy="127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istockphoto-1457433817-612x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065" y="3961482"/>
            <a:ext cx="1659355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npr.brightspotcd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426" y="5204495"/>
            <a:ext cx="2064975" cy="116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8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903</Words>
  <Application>Microsoft Office PowerPoint</Application>
  <PresentationFormat>Custom</PresentationFormat>
  <Paragraphs>96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 2013 - 2022</vt:lpstr>
      <vt:lpstr>Сесија 8: Свесност и зајакнување</vt:lpstr>
      <vt:lpstr>      Женски права </vt:lpstr>
      <vt:lpstr>  Женски права и зајакнување на жените</vt:lpstr>
      <vt:lpstr>ПОЛ                                              РОД </vt:lpstr>
      <vt:lpstr>Интерсекционалност и (не)дискриминација</vt:lpstr>
      <vt:lpstr>        Дискусија : Што гледате на сликата, маж или жена      Вежба 1. Кои од следните изјави се однесуваат на род, а кои   на пол</vt:lpstr>
      <vt:lpstr>Родови стереотипи       Родови предрасуди</vt:lpstr>
      <vt:lpstr>  Вежба бр. 2 Барометар</vt:lpstr>
      <vt:lpstr>Родови улоги                 Родови потреби </vt:lpstr>
      <vt:lpstr>Родова еднаквост               Родова рамноправност</vt:lpstr>
      <vt:lpstr>  Еднакви можности </vt:lpstr>
      <vt:lpstr>  Вежба бр. 3 Кула на моќта , работа во групи</vt:lpstr>
      <vt:lpstr>Родово одговорно буџетирање</vt:lpstr>
      <vt:lpstr>Вежба бр. 3 Семеен буџет и креирање државен буџет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Elvis Hajdar</dc:creator>
  <cp:lastModifiedBy>Daniela A</cp:lastModifiedBy>
  <cp:revision>37</cp:revision>
  <dcterms:created xsi:type="dcterms:W3CDTF">2024-12-19T11:48:00Z</dcterms:created>
  <dcterms:modified xsi:type="dcterms:W3CDTF">2025-01-27T10:26:57Z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8A82890A4C74480DBF60C6BD2560E922_13</vt:lpwstr>
  </property>
  <property fmtid="{D5CDD505-2E9C-101B-9397-08002B2CF9AE}" pid="3" name="KSOProductBuildVer">
    <vt:lpwstr>1033-12.2.0.19307</vt:lpwstr>
  </property>
</Properties>
</file>