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67" r:id="rId7"/>
    <p:sldId id="268" r:id="rId8"/>
    <p:sldId id="269" r:id="rId9"/>
    <p:sldId id="270" r:id="rId10"/>
    <p:sldId id="272" r:id="rId11"/>
    <p:sldId id="274" r:id="rId12"/>
    <p:sldId id="271"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08AC5-1478-9472-F625-C0F3C959F83E}" v="33" dt="2024-11-24T20:12:42.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92" d="100"/>
          <a:sy n="92" d="100"/>
        </p:scale>
        <p:origin x="-1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9EC7C-3651-4C97-A79E-F5328EEFD6BE}"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1E581C9C-BC84-4DF9-9070-92B277D11603}">
      <dgm:prSet custT="1"/>
      <dgm:spPr>
        <a:ln>
          <a:solidFill>
            <a:schemeClr val="bg1"/>
          </a:solidFill>
        </a:ln>
      </dgm:spPr>
      <dgm:t>
        <a:bodyPr/>
        <a:lstStyle/>
        <a:p>
          <a:pPr rtl="0"/>
          <a:r>
            <a:rPr lang="en-US" sz="1600" b="1" noProof="0" dirty="0">
              <a:latin typeface="Calibri" panose="020F0502020204030204" pitchFamily="34" charset="0"/>
              <a:cs typeface="Calibri" panose="020F0502020204030204" pitchFamily="34" charset="0"/>
            </a:rPr>
            <a:t>Sex is biological, physiological and anatomical. We are born with a SEX</a:t>
          </a:r>
          <a:endParaRPr lang="en-US" sz="1400" b="1" noProof="0" dirty="0">
            <a:latin typeface="Calibri" panose="020F0502020204030204" pitchFamily="34" charset="0"/>
            <a:cs typeface="Calibri" panose="020F0502020204030204" pitchFamily="34" charset="0"/>
          </a:endParaRPr>
        </a:p>
      </dgm:t>
    </dgm:pt>
    <dgm:pt modelId="{D478F971-3BF5-4BBF-B605-CB62F895F3A1}" type="parTrans" cxnId="{79F59806-632E-468D-A9F3-C75F2BFB8CB1}">
      <dgm:prSet/>
      <dgm:spPr/>
      <dgm:t>
        <a:bodyPr/>
        <a:lstStyle/>
        <a:p>
          <a:endParaRPr lang="en-US" sz="1400"/>
        </a:p>
      </dgm:t>
    </dgm:pt>
    <dgm:pt modelId="{40D5F2A9-ECEA-4959-BF8A-261560D9A472}" type="sibTrans" cxnId="{79F59806-632E-468D-A9F3-C75F2BFB8CB1}">
      <dgm:prSet/>
      <dgm:spPr/>
      <dgm:t>
        <a:bodyPr/>
        <a:lstStyle/>
        <a:p>
          <a:endParaRPr lang="en-US" sz="1400"/>
        </a:p>
      </dgm:t>
    </dgm:pt>
    <dgm:pt modelId="{090605F3-3DD5-4820-AF5A-D4B6C3275462}">
      <dgm:prSet custT="1"/>
      <dgm:spPr>
        <a:ln>
          <a:solidFill>
            <a:schemeClr val="bg1"/>
          </a:solidFill>
        </a:ln>
      </dgm:spPr>
      <dgm:t>
        <a:bodyPr/>
        <a:lstStyle/>
        <a:p>
          <a:pPr rtl="0"/>
          <a:r>
            <a:rPr lang="en-US" sz="1600" b="1" dirty="0">
              <a:latin typeface="Calibri" panose="020F0502020204030204" pitchFamily="34" charset="0"/>
              <a:cs typeface="Calibri" panose="020F0502020204030204" pitchFamily="34" charset="0"/>
            </a:rPr>
            <a:t>SEX is unchangeable (in the absence of medical intervention)</a:t>
          </a:r>
        </a:p>
      </dgm:t>
    </dgm:pt>
    <dgm:pt modelId="{6EDB448D-2625-4AEC-BC7A-347B5479DCD7}" type="parTrans" cxnId="{9F98FFA9-782F-471A-A872-BC4045106EE6}">
      <dgm:prSet/>
      <dgm:spPr/>
      <dgm:t>
        <a:bodyPr/>
        <a:lstStyle/>
        <a:p>
          <a:endParaRPr lang="en-US" sz="1400"/>
        </a:p>
      </dgm:t>
    </dgm:pt>
    <dgm:pt modelId="{B510260E-5360-40CF-9FF5-5997D5FFFFE7}" type="sibTrans" cxnId="{9F98FFA9-782F-471A-A872-BC4045106EE6}">
      <dgm:prSet/>
      <dgm:spPr/>
      <dgm:t>
        <a:bodyPr/>
        <a:lstStyle/>
        <a:p>
          <a:endParaRPr lang="en-US" sz="1400"/>
        </a:p>
      </dgm:t>
    </dgm:pt>
    <dgm:pt modelId="{9FFC1D6F-4C2D-4EA2-83AA-6D21EA609042}">
      <dgm:prSet custT="1"/>
      <dgm:spPr>
        <a:ln>
          <a:solidFill>
            <a:schemeClr val="bg1"/>
          </a:solidFill>
        </a:ln>
      </dgm:spPr>
      <dgm:t>
        <a:bodyPr/>
        <a:lstStyle/>
        <a:p>
          <a:pPr rtl="0"/>
          <a:r>
            <a:rPr lang="en-US" sz="1600" b="1" noProof="0" dirty="0">
              <a:latin typeface="Calibri" panose="020F0502020204030204" pitchFamily="34" charset="0"/>
              <a:cs typeface="Calibri" panose="020F0502020204030204" pitchFamily="34" charset="0"/>
            </a:rPr>
            <a:t>Examples: male, female, intersex</a:t>
          </a:r>
        </a:p>
      </dgm:t>
    </dgm:pt>
    <dgm:pt modelId="{8EABE2BC-E28A-44EE-A801-C70AE814CBF3}" type="parTrans" cxnId="{5EEF3D57-5C4C-4C0E-8661-9B2362D72E47}">
      <dgm:prSet/>
      <dgm:spPr/>
      <dgm:t>
        <a:bodyPr/>
        <a:lstStyle/>
        <a:p>
          <a:endParaRPr lang="en-US" sz="1400"/>
        </a:p>
      </dgm:t>
    </dgm:pt>
    <dgm:pt modelId="{0418EDA3-AD0F-406C-B807-DE64B40051E2}" type="sibTrans" cxnId="{5EEF3D57-5C4C-4C0E-8661-9B2362D72E47}">
      <dgm:prSet/>
      <dgm:spPr/>
      <dgm:t>
        <a:bodyPr/>
        <a:lstStyle/>
        <a:p>
          <a:endParaRPr lang="en-US" sz="1400"/>
        </a:p>
      </dgm:t>
    </dgm:pt>
    <dgm:pt modelId="{5B3AF4A3-E44F-455F-BD80-83FDDE8BC922}" type="pres">
      <dgm:prSet presAssocID="{3069EC7C-3651-4C97-A79E-F5328EEFD6BE}" presName="linearFlow" presStyleCnt="0">
        <dgm:presLayoutVars>
          <dgm:dir/>
          <dgm:resizeHandles val="exact"/>
        </dgm:presLayoutVars>
      </dgm:prSet>
      <dgm:spPr/>
      <dgm:t>
        <a:bodyPr/>
        <a:lstStyle/>
        <a:p>
          <a:endParaRPr lang="en-US"/>
        </a:p>
      </dgm:t>
    </dgm:pt>
    <dgm:pt modelId="{F0D24EE0-6325-472D-8432-A3E7560A7E8A}" type="pres">
      <dgm:prSet presAssocID="{1E581C9C-BC84-4DF9-9070-92B277D11603}" presName="composite" presStyleCnt="0"/>
      <dgm:spPr/>
    </dgm:pt>
    <dgm:pt modelId="{93E4C5EA-1E1C-4A80-81C3-8A947D11DAE4}" type="pres">
      <dgm:prSet presAssocID="{1E581C9C-BC84-4DF9-9070-92B277D1160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solidFill>
            <a:schemeClr val="bg1"/>
          </a:solidFill>
        </a:ln>
      </dgm:spPr>
    </dgm:pt>
    <dgm:pt modelId="{037D54DE-981D-4B76-A228-42A72C5DC8D7}" type="pres">
      <dgm:prSet presAssocID="{1E581C9C-BC84-4DF9-9070-92B277D11603}" presName="txShp" presStyleLbl="node1" presStyleIdx="0" presStyleCnt="3">
        <dgm:presLayoutVars>
          <dgm:bulletEnabled val="1"/>
        </dgm:presLayoutVars>
      </dgm:prSet>
      <dgm:spPr/>
      <dgm:t>
        <a:bodyPr/>
        <a:lstStyle/>
        <a:p>
          <a:endParaRPr lang="en-US"/>
        </a:p>
      </dgm:t>
    </dgm:pt>
    <dgm:pt modelId="{154CF895-B9AD-4280-9B2A-BBA20F78F307}" type="pres">
      <dgm:prSet presAssocID="{40D5F2A9-ECEA-4959-BF8A-261560D9A472}" presName="spacing" presStyleCnt="0"/>
      <dgm:spPr/>
    </dgm:pt>
    <dgm:pt modelId="{A31AF514-7587-4312-A929-CE0768C13E76}" type="pres">
      <dgm:prSet presAssocID="{090605F3-3DD5-4820-AF5A-D4B6C3275462}" presName="composite" presStyleCnt="0"/>
      <dgm:spPr/>
    </dgm:pt>
    <dgm:pt modelId="{B12BB13B-0EBD-4A61-BC48-67F5276404F4}" type="pres">
      <dgm:prSet presAssocID="{090605F3-3DD5-4820-AF5A-D4B6C3275462}"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a:solidFill>
            <a:schemeClr val="bg1"/>
          </a:solidFill>
        </a:ln>
      </dgm:spPr>
    </dgm:pt>
    <dgm:pt modelId="{A66838D1-B1FC-456A-B5A7-B6D202C60A85}" type="pres">
      <dgm:prSet presAssocID="{090605F3-3DD5-4820-AF5A-D4B6C3275462}" presName="txShp" presStyleLbl="node1" presStyleIdx="1" presStyleCnt="3" custLinFactNeighborY="-1849">
        <dgm:presLayoutVars>
          <dgm:bulletEnabled val="1"/>
        </dgm:presLayoutVars>
      </dgm:prSet>
      <dgm:spPr/>
      <dgm:t>
        <a:bodyPr/>
        <a:lstStyle/>
        <a:p>
          <a:endParaRPr lang="en-US"/>
        </a:p>
      </dgm:t>
    </dgm:pt>
    <dgm:pt modelId="{105A581D-FE66-4FCF-B4A8-0BB948E76F87}" type="pres">
      <dgm:prSet presAssocID="{B510260E-5360-40CF-9FF5-5997D5FFFFE7}" presName="spacing" presStyleCnt="0"/>
      <dgm:spPr/>
    </dgm:pt>
    <dgm:pt modelId="{38B81AE2-9EDA-4F43-B78D-6A4A80719096}" type="pres">
      <dgm:prSet presAssocID="{9FFC1D6F-4C2D-4EA2-83AA-6D21EA609042}" presName="composite" presStyleCnt="0"/>
      <dgm:spPr/>
    </dgm:pt>
    <dgm:pt modelId="{FBABAD9D-90AB-48D2-AA62-9464AF3E18E5}" type="pres">
      <dgm:prSet presAssocID="{9FFC1D6F-4C2D-4EA2-83AA-6D21EA609042}" presName="imgShp" presStyleLbl="fgImgPlace1" presStyleIdx="2" presStyleCnt="3" custLinFactNeighborY="-3602"/>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a:solidFill>
            <a:schemeClr val="bg1"/>
          </a:solidFill>
        </a:ln>
      </dgm:spPr>
    </dgm:pt>
    <dgm:pt modelId="{0DFCA58B-721B-4EF6-8586-9BC20BD8598D}" type="pres">
      <dgm:prSet presAssocID="{9FFC1D6F-4C2D-4EA2-83AA-6D21EA609042}" presName="txShp" presStyleLbl="node1" presStyleIdx="2" presStyleCnt="3" custLinFactNeighborY="-3602">
        <dgm:presLayoutVars>
          <dgm:bulletEnabled val="1"/>
        </dgm:presLayoutVars>
      </dgm:prSet>
      <dgm:spPr/>
      <dgm:t>
        <a:bodyPr/>
        <a:lstStyle/>
        <a:p>
          <a:endParaRPr lang="en-US"/>
        </a:p>
      </dgm:t>
    </dgm:pt>
  </dgm:ptLst>
  <dgm:cxnLst>
    <dgm:cxn modelId="{DDBC2537-65D4-46A6-95A0-7128D6CA22E8}" type="presOf" srcId="{090605F3-3DD5-4820-AF5A-D4B6C3275462}" destId="{A66838D1-B1FC-456A-B5A7-B6D202C60A85}" srcOrd="0" destOrd="0" presId="urn:microsoft.com/office/officeart/2005/8/layout/vList3#1"/>
    <dgm:cxn modelId="{C159E7EE-9E6C-4E55-ACD2-E9A1E9201428}" type="presOf" srcId="{3069EC7C-3651-4C97-A79E-F5328EEFD6BE}" destId="{5B3AF4A3-E44F-455F-BD80-83FDDE8BC922}" srcOrd="0" destOrd="0" presId="urn:microsoft.com/office/officeart/2005/8/layout/vList3#1"/>
    <dgm:cxn modelId="{35B406A0-4133-4C7B-BCB2-B275FD4A20CF}" type="presOf" srcId="{9FFC1D6F-4C2D-4EA2-83AA-6D21EA609042}" destId="{0DFCA58B-721B-4EF6-8586-9BC20BD8598D}" srcOrd="0" destOrd="0" presId="urn:microsoft.com/office/officeart/2005/8/layout/vList3#1"/>
    <dgm:cxn modelId="{5EEF3D57-5C4C-4C0E-8661-9B2362D72E47}" srcId="{3069EC7C-3651-4C97-A79E-F5328EEFD6BE}" destId="{9FFC1D6F-4C2D-4EA2-83AA-6D21EA609042}" srcOrd="2" destOrd="0" parTransId="{8EABE2BC-E28A-44EE-A801-C70AE814CBF3}" sibTransId="{0418EDA3-AD0F-406C-B807-DE64B40051E2}"/>
    <dgm:cxn modelId="{9F98FFA9-782F-471A-A872-BC4045106EE6}" srcId="{3069EC7C-3651-4C97-A79E-F5328EEFD6BE}" destId="{090605F3-3DD5-4820-AF5A-D4B6C3275462}" srcOrd="1" destOrd="0" parTransId="{6EDB448D-2625-4AEC-BC7A-347B5479DCD7}" sibTransId="{B510260E-5360-40CF-9FF5-5997D5FFFFE7}"/>
    <dgm:cxn modelId="{79F59806-632E-468D-A9F3-C75F2BFB8CB1}" srcId="{3069EC7C-3651-4C97-A79E-F5328EEFD6BE}" destId="{1E581C9C-BC84-4DF9-9070-92B277D11603}" srcOrd="0" destOrd="0" parTransId="{D478F971-3BF5-4BBF-B605-CB62F895F3A1}" sibTransId="{40D5F2A9-ECEA-4959-BF8A-261560D9A472}"/>
    <dgm:cxn modelId="{73B83604-4616-4633-9367-31C75DAFFCFE}" type="presOf" srcId="{1E581C9C-BC84-4DF9-9070-92B277D11603}" destId="{037D54DE-981D-4B76-A228-42A72C5DC8D7}" srcOrd="0" destOrd="0" presId="urn:microsoft.com/office/officeart/2005/8/layout/vList3#1"/>
    <dgm:cxn modelId="{82F43807-4EA3-44DC-88F2-80C6448AB8ED}" type="presParOf" srcId="{5B3AF4A3-E44F-455F-BD80-83FDDE8BC922}" destId="{F0D24EE0-6325-472D-8432-A3E7560A7E8A}" srcOrd="0" destOrd="0" presId="urn:microsoft.com/office/officeart/2005/8/layout/vList3#1"/>
    <dgm:cxn modelId="{B92EB95C-01E6-4C42-A376-46C6ACC3F873}" type="presParOf" srcId="{F0D24EE0-6325-472D-8432-A3E7560A7E8A}" destId="{93E4C5EA-1E1C-4A80-81C3-8A947D11DAE4}" srcOrd="0" destOrd="0" presId="urn:microsoft.com/office/officeart/2005/8/layout/vList3#1"/>
    <dgm:cxn modelId="{3F8330F2-C9F9-4DA8-B781-A2D635AC54DF}" type="presParOf" srcId="{F0D24EE0-6325-472D-8432-A3E7560A7E8A}" destId="{037D54DE-981D-4B76-A228-42A72C5DC8D7}" srcOrd="1" destOrd="0" presId="urn:microsoft.com/office/officeart/2005/8/layout/vList3#1"/>
    <dgm:cxn modelId="{C09C18BE-8639-46C4-ACF8-985CF6ACC071}" type="presParOf" srcId="{5B3AF4A3-E44F-455F-BD80-83FDDE8BC922}" destId="{154CF895-B9AD-4280-9B2A-BBA20F78F307}" srcOrd="1" destOrd="0" presId="urn:microsoft.com/office/officeart/2005/8/layout/vList3#1"/>
    <dgm:cxn modelId="{E975311C-EA00-4C39-8F9C-366C28C4024C}" type="presParOf" srcId="{5B3AF4A3-E44F-455F-BD80-83FDDE8BC922}" destId="{A31AF514-7587-4312-A929-CE0768C13E76}" srcOrd="2" destOrd="0" presId="urn:microsoft.com/office/officeart/2005/8/layout/vList3#1"/>
    <dgm:cxn modelId="{92F812E9-9E55-4757-B1D1-AFA89A969AF3}" type="presParOf" srcId="{A31AF514-7587-4312-A929-CE0768C13E76}" destId="{B12BB13B-0EBD-4A61-BC48-67F5276404F4}" srcOrd="0" destOrd="0" presId="urn:microsoft.com/office/officeart/2005/8/layout/vList3#1"/>
    <dgm:cxn modelId="{73C92BA2-D2F0-42D4-AB81-F280AEB22A76}" type="presParOf" srcId="{A31AF514-7587-4312-A929-CE0768C13E76}" destId="{A66838D1-B1FC-456A-B5A7-B6D202C60A85}" srcOrd="1" destOrd="0" presId="urn:microsoft.com/office/officeart/2005/8/layout/vList3#1"/>
    <dgm:cxn modelId="{6AE5F9AB-DC9E-4605-8ADC-4D9210EF0366}" type="presParOf" srcId="{5B3AF4A3-E44F-455F-BD80-83FDDE8BC922}" destId="{105A581D-FE66-4FCF-B4A8-0BB948E76F87}" srcOrd="3" destOrd="0" presId="urn:microsoft.com/office/officeart/2005/8/layout/vList3#1"/>
    <dgm:cxn modelId="{CEAFCC95-CF30-41FF-B51A-1B849B4D6B01}" type="presParOf" srcId="{5B3AF4A3-E44F-455F-BD80-83FDDE8BC922}" destId="{38B81AE2-9EDA-4F43-B78D-6A4A80719096}" srcOrd="4" destOrd="0" presId="urn:microsoft.com/office/officeart/2005/8/layout/vList3#1"/>
    <dgm:cxn modelId="{734ADB45-92AE-463F-BC36-D05200557843}" type="presParOf" srcId="{38B81AE2-9EDA-4F43-B78D-6A4A80719096}" destId="{FBABAD9D-90AB-48D2-AA62-9464AF3E18E5}" srcOrd="0" destOrd="0" presId="urn:microsoft.com/office/officeart/2005/8/layout/vList3#1"/>
    <dgm:cxn modelId="{758CEEC6-8C9C-42BD-9FE3-8E715042957B}" type="presParOf" srcId="{38B81AE2-9EDA-4F43-B78D-6A4A80719096}" destId="{0DFCA58B-721B-4EF6-8586-9BC20BD8598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9EC7C-3651-4C97-A79E-F5328EEFD6BE}"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1E581C9C-BC84-4DF9-9070-92B277D11603}">
      <dgm:prSet custT="1"/>
      <dgm:spPr>
        <a:ln>
          <a:solidFill>
            <a:schemeClr val="bg1"/>
          </a:solidFill>
        </a:ln>
      </dgm:spPr>
      <dgm:t>
        <a:bodyPr/>
        <a:lstStyle/>
        <a:p>
          <a:pPr rtl="0"/>
          <a:r>
            <a:rPr lang="en-US" sz="1600" b="1" noProof="0" dirty="0">
              <a:latin typeface="Calibri" panose="020F0502020204030204" pitchFamily="34" charset="0"/>
              <a:cs typeface="Calibri" panose="020F0502020204030204" pitchFamily="34" charset="0"/>
            </a:rPr>
            <a:t>Gender is a social construct. We learn GENDER</a:t>
          </a:r>
        </a:p>
      </dgm:t>
    </dgm:pt>
    <dgm:pt modelId="{D478F971-3BF5-4BBF-B605-CB62F895F3A1}" type="parTrans" cxnId="{79F59806-632E-468D-A9F3-C75F2BFB8CB1}">
      <dgm:prSet/>
      <dgm:spPr/>
      <dgm:t>
        <a:bodyPr/>
        <a:lstStyle/>
        <a:p>
          <a:endParaRPr lang="en-US" sz="1400"/>
        </a:p>
      </dgm:t>
    </dgm:pt>
    <dgm:pt modelId="{40D5F2A9-ECEA-4959-BF8A-261560D9A472}" type="sibTrans" cxnId="{79F59806-632E-468D-A9F3-C75F2BFB8CB1}">
      <dgm:prSet/>
      <dgm:spPr/>
      <dgm:t>
        <a:bodyPr/>
        <a:lstStyle/>
        <a:p>
          <a:endParaRPr lang="en-US" sz="1400"/>
        </a:p>
      </dgm:t>
    </dgm:pt>
    <dgm:pt modelId="{090605F3-3DD5-4820-AF5A-D4B6C3275462}">
      <dgm:prSet custT="1"/>
      <dgm:spPr>
        <a:ln>
          <a:solidFill>
            <a:schemeClr val="bg1"/>
          </a:solidFill>
        </a:ln>
      </dgm:spPr>
      <dgm:t>
        <a:bodyPr/>
        <a:lstStyle/>
        <a:p>
          <a:pPr rtl="0"/>
          <a:r>
            <a:rPr lang="en-US" sz="1600" b="1" noProof="0" dirty="0">
              <a:latin typeface="Calibri" panose="020F0502020204030204" pitchFamily="34" charset="0"/>
              <a:cs typeface="Calibri" panose="020F0502020204030204" pitchFamily="34" charset="0"/>
            </a:rPr>
            <a:t>GENDER is changeable</a:t>
          </a:r>
          <a:br>
            <a:rPr lang="en-US" sz="1600" b="1" noProof="0" dirty="0">
              <a:latin typeface="Calibri" panose="020F0502020204030204" pitchFamily="34" charset="0"/>
              <a:cs typeface="Calibri" panose="020F0502020204030204" pitchFamily="34" charset="0"/>
            </a:rPr>
          </a:br>
          <a:r>
            <a:rPr lang="en-US" sz="1600" b="1" noProof="0" dirty="0">
              <a:latin typeface="Calibri" panose="020F0502020204030204" pitchFamily="34" charset="0"/>
              <a:cs typeface="Calibri" panose="020F0502020204030204" pitchFamily="34" charset="0"/>
            </a:rPr>
            <a:t>and dynamic – and varies within and between  cultures and contexts</a:t>
          </a:r>
        </a:p>
      </dgm:t>
    </dgm:pt>
    <dgm:pt modelId="{6EDB448D-2625-4AEC-BC7A-347B5479DCD7}" type="parTrans" cxnId="{9F98FFA9-782F-471A-A872-BC4045106EE6}">
      <dgm:prSet/>
      <dgm:spPr/>
      <dgm:t>
        <a:bodyPr/>
        <a:lstStyle/>
        <a:p>
          <a:endParaRPr lang="en-US" sz="1400"/>
        </a:p>
      </dgm:t>
    </dgm:pt>
    <dgm:pt modelId="{B510260E-5360-40CF-9FF5-5997D5FFFFE7}" type="sibTrans" cxnId="{9F98FFA9-782F-471A-A872-BC4045106EE6}">
      <dgm:prSet/>
      <dgm:spPr/>
      <dgm:t>
        <a:bodyPr/>
        <a:lstStyle/>
        <a:p>
          <a:endParaRPr lang="en-US" sz="1400"/>
        </a:p>
      </dgm:t>
    </dgm:pt>
    <dgm:pt modelId="{9FFC1D6F-4C2D-4EA2-83AA-6D21EA609042}">
      <dgm:prSet custT="1"/>
      <dgm:spPr>
        <a:ln>
          <a:solidFill>
            <a:schemeClr val="bg1"/>
          </a:solidFill>
        </a:ln>
      </dgm:spPr>
      <dgm:t>
        <a:bodyPr/>
        <a:lstStyle/>
        <a:p>
          <a:pPr rtl="0"/>
          <a:r>
            <a:rPr lang="en-US" sz="1600" b="1" dirty="0">
              <a:latin typeface="Calibri" panose="020F0502020204030204" pitchFamily="34" charset="0"/>
              <a:cs typeface="Calibri" panose="020F0502020204030204" pitchFamily="34" charset="0"/>
            </a:rPr>
            <a:t>Examples: man, woman, masculine, feminine, transgender </a:t>
          </a:r>
        </a:p>
      </dgm:t>
    </dgm:pt>
    <dgm:pt modelId="{8EABE2BC-E28A-44EE-A801-C70AE814CBF3}" type="parTrans" cxnId="{5EEF3D57-5C4C-4C0E-8661-9B2362D72E47}">
      <dgm:prSet/>
      <dgm:spPr/>
      <dgm:t>
        <a:bodyPr/>
        <a:lstStyle/>
        <a:p>
          <a:endParaRPr lang="en-US" sz="1400"/>
        </a:p>
      </dgm:t>
    </dgm:pt>
    <dgm:pt modelId="{0418EDA3-AD0F-406C-B807-DE64B40051E2}" type="sibTrans" cxnId="{5EEF3D57-5C4C-4C0E-8661-9B2362D72E47}">
      <dgm:prSet/>
      <dgm:spPr/>
      <dgm:t>
        <a:bodyPr/>
        <a:lstStyle/>
        <a:p>
          <a:endParaRPr lang="en-US" sz="1400"/>
        </a:p>
      </dgm:t>
    </dgm:pt>
    <dgm:pt modelId="{5B3AF4A3-E44F-455F-BD80-83FDDE8BC922}" type="pres">
      <dgm:prSet presAssocID="{3069EC7C-3651-4C97-A79E-F5328EEFD6BE}" presName="linearFlow" presStyleCnt="0">
        <dgm:presLayoutVars>
          <dgm:dir/>
          <dgm:resizeHandles val="exact"/>
        </dgm:presLayoutVars>
      </dgm:prSet>
      <dgm:spPr/>
      <dgm:t>
        <a:bodyPr/>
        <a:lstStyle/>
        <a:p>
          <a:endParaRPr lang="en-US"/>
        </a:p>
      </dgm:t>
    </dgm:pt>
    <dgm:pt modelId="{F0D24EE0-6325-472D-8432-A3E7560A7E8A}" type="pres">
      <dgm:prSet presAssocID="{1E581C9C-BC84-4DF9-9070-92B277D11603}" presName="composite" presStyleCnt="0"/>
      <dgm:spPr/>
    </dgm:pt>
    <dgm:pt modelId="{93E4C5EA-1E1C-4A80-81C3-8A947D11DAE4}" type="pres">
      <dgm:prSet presAssocID="{1E581C9C-BC84-4DF9-9070-92B277D1160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solidFill>
            <a:schemeClr val="bg1"/>
          </a:solidFill>
        </a:ln>
      </dgm:spPr>
    </dgm:pt>
    <dgm:pt modelId="{037D54DE-981D-4B76-A228-42A72C5DC8D7}" type="pres">
      <dgm:prSet presAssocID="{1E581C9C-BC84-4DF9-9070-92B277D11603}" presName="txShp" presStyleLbl="node1" presStyleIdx="0" presStyleCnt="3" custLinFactNeighborX="-1734" custLinFactNeighborY="-64">
        <dgm:presLayoutVars>
          <dgm:bulletEnabled val="1"/>
        </dgm:presLayoutVars>
      </dgm:prSet>
      <dgm:spPr/>
      <dgm:t>
        <a:bodyPr/>
        <a:lstStyle/>
        <a:p>
          <a:endParaRPr lang="en-US"/>
        </a:p>
      </dgm:t>
    </dgm:pt>
    <dgm:pt modelId="{154CF895-B9AD-4280-9B2A-BBA20F78F307}" type="pres">
      <dgm:prSet presAssocID="{40D5F2A9-ECEA-4959-BF8A-261560D9A472}" presName="spacing" presStyleCnt="0"/>
      <dgm:spPr/>
    </dgm:pt>
    <dgm:pt modelId="{A31AF514-7587-4312-A929-CE0768C13E76}" type="pres">
      <dgm:prSet presAssocID="{090605F3-3DD5-4820-AF5A-D4B6C3275462}" presName="composite" presStyleCnt="0"/>
      <dgm:spPr/>
    </dgm:pt>
    <dgm:pt modelId="{B12BB13B-0EBD-4A61-BC48-67F5276404F4}" type="pres">
      <dgm:prSet presAssocID="{090605F3-3DD5-4820-AF5A-D4B6C3275462}" presName="imgShp" presStyleLbl="fgImgPlace1" presStyleIdx="1" presStyleCnt="3" custLinFactNeighborY="-6039"/>
      <dgm:spPr>
        <a:blipFill rotWithShape="1">
          <a:blip xmlns:r="http://schemas.openxmlformats.org/officeDocument/2006/relationships" r:embed="rId2"/>
          <a:stretch>
            <a:fillRect/>
          </a:stretch>
        </a:blipFill>
        <a:ln>
          <a:solidFill>
            <a:schemeClr val="bg1"/>
          </a:solidFill>
        </a:ln>
      </dgm:spPr>
    </dgm:pt>
    <dgm:pt modelId="{A66838D1-B1FC-456A-B5A7-B6D202C60A85}" type="pres">
      <dgm:prSet presAssocID="{090605F3-3DD5-4820-AF5A-D4B6C3275462}" presName="txShp" presStyleLbl="node1" presStyleIdx="1" presStyleCnt="3" custLinFactNeighborY="-6039">
        <dgm:presLayoutVars>
          <dgm:bulletEnabled val="1"/>
        </dgm:presLayoutVars>
      </dgm:prSet>
      <dgm:spPr/>
      <dgm:t>
        <a:bodyPr/>
        <a:lstStyle/>
        <a:p>
          <a:endParaRPr lang="en-US"/>
        </a:p>
      </dgm:t>
    </dgm:pt>
    <dgm:pt modelId="{105A581D-FE66-4FCF-B4A8-0BB948E76F87}" type="pres">
      <dgm:prSet presAssocID="{B510260E-5360-40CF-9FF5-5997D5FFFFE7}" presName="spacing" presStyleCnt="0"/>
      <dgm:spPr/>
    </dgm:pt>
    <dgm:pt modelId="{38B81AE2-9EDA-4F43-B78D-6A4A80719096}" type="pres">
      <dgm:prSet presAssocID="{9FFC1D6F-4C2D-4EA2-83AA-6D21EA609042}" presName="composite" presStyleCnt="0"/>
      <dgm:spPr/>
    </dgm:pt>
    <dgm:pt modelId="{FBABAD9D-90AB-48D2-AA62-9464AF3E18E5}" type="pres">
      <dgm:prSet presAssocID="{9FFC1D6F-4C2D-4EA2-83AA-6D21EA609042}" presName="imgShp" presStyleLbl="fgImgPlace1" presStyleIdx="2" presStyleCnt="3" custLinFactNeighborY="-12014"/>
      <dgm:spPr>
        <a:blipFill rotWithShape="1">
          <a:blip xmlns:r="http://schemas.openxmlformats.org/officeDocument/2006/relationships" r:embed="rId3"/>
          <a:stretch>
            <a:fillRect/>
          </a:stretch>
        </a:blipFill>
        <a:ln>
          <a:solidFill>
            <a:schemeClr val="bg1"/>
          </a:solidFill>
        </a:ln>
      </dgm:spPr>
    </dgm:pt>
    <dgm:pt modelId="{0DFCA58B-721B-4EF6-8586-9BC20BD8598D}" type="pres">
      <dgm:prSet presAssocID="{9FFC1D6F-4C2D-4EA2-83AA-6D21EA609042}" presName="txShp" presStyleLbl="node1" presStyleIdx="2" presStyleCnt="3" custLinFactNeighborY="-12014">
        <dgm:presLayoutVars>
          <dgm:bulletEnabled val="1"/>
        </dgm:presLayoutVars>
      </dgm:prSet>
      <dgm:spPr/>
      <dgm:t>
        <a:bodyPr/>
        <a:lstStyle/>
        <a:p>
          <a:endParaRPr lang="en-US"/>
        </a:p>
      </dgm:t>
    </dgm:pt>
  </dgm:ptLst>
  <dgm:cxnLst>
    <dgm:cxn modelId="{4D609A1D-E238-4FF9-8AA1-CC120E2B58FD}" type="presOf" srcId="{9FFC1D6F-4C2D-4EA2-83AA-6D21EA609042}" destId="{0DFCA58B-721B-4EF6-8586-9BC20BD8598D}" srcOrd="0" destOrd="0" presId="urn:microsoft.com/office/officeart/2005/8/layout/vList3#1"/>
    <dgm:cxn modelId="{2C0CAB88-5E7B-408E-A99E-4927AB35A33B}" type="presOf" srcId="{1E581C9C-BC84-4DF9-9070-92B277D11603}" destId="{037D54DE-981D-4B76-A228-42A72C5DC8D7}" srcOrd="0" destOrd="0" presId="urn:microsoft.com/office/officeart/2005/8/layout/vList3#1"/>
    <dgm:cxn modelId="{A79F0298-5DCF-4F76-B7F7-52C05B058B2A}" type="presOf" srcId="{3069EC7C-3651-4C97-A79E-F5328EEFD6BE}" destId="{5B3AF4A3-E44F-455F-BD80-83FDDE8BC922}" srcOrd="0" destOrd="0" presId="urn:microsoft.com/office/officeart/2005/8/layout/vList3#1"/>
    <dgm:cxn modelId="{79F59806-632E-468D-A9F3-C75F2BFB8CB1}" srcId="{3069EC7C-3651-4C97-A79E-F5328EEFD6BE}" destId="{1E581C9C-BC84-4DF9-9070-92B277D11603}" srcOrd="0" destOrd="0" parTransId="{D478F971-3BF5-4BBF-B605-CB62F895F3A1}" sibTransId="{40D5F2A9-ECEA-4959-BF8A-261560D9A472}"/>
    <dgm:cxn modelId="{9F98FFA9-782F-471A-A872-BC4045106EE6}" srcId="{3069EC7C-3651-4C97-A79E-F5328EEFD6BE}" destId="{090605F3-3DD5-4820-AF5A-D4B6C3275462}" srcOrd="1" destOrd="0" parTransId="{6EDB448D-2625-4AEC-BC7A-347B5479DCD7}" sibTransId="{B510260E-5360-40CF-9FF5-5997D5FFFFE7}"/>
    <dgm:cxn modelId="{84893506-43B8-4CFA-96F1-B64CF5CD0E51}" type="presOf" srcId="{090605F3-3DD5-4820-AF5A-D4B6C3275462}" destId="{A66838D1-B1FC-456A-B5A7-B6D202C60A85}" srcOrd="0" destOrd="0" presId="urn:microsoft.com/office/officeart/2005/8/layout/vList3#1"/>
    <dgm:cxn modelId="{5EEF3D57-5C4C-4C0E-8661-9B2362D72E47}" srcId="{3069EC7C-3651-4C97-A79E-F5328EEFD6BE}" destId="{9FFC1D6F-4C2D-4EA2-83AA-6D21EA609042}" srcOrd="2" destOrd="0" parTransId="{8EABE2BC-E28A-44EE-A801-C70AE814CBF3}" sibTransId="{0418EDA3-AD0F-406C-B807-DE64B40051E2}"/>
    <dgm:cxn modelId="{2682E67F-518E-4336-868E-E76E67F0608B}" type="presParOf" srcId="{5B3AF4A3-E44F-455F-BD80-83FDDE8BC922}" destId="{F0D24EE0-6325-472D-8432-A3E7560A7E8A}" srcOrd="0" destOrd="0" presId="urn:microsoft.com/office/officeart/2005/8/layout/vList3#1"/>
    <dgm:cxn modelId="{0F593A85-79B8-4A17-960B-128765AD7DA6}" type="presParOf" srcId="{F0D24EE0-6325-472D-8432-A3E7560A7E8A}" destId="{93E4C5EA-1E1C-4A80-81C3-8A947D11DAE4}" srcOrd="0" destOrd="0" presId="urn:microsoft.com/office/officeart/2005/8/layout/vList3#1"/>
    <dgm:cxn modelId="{AE84B96B-F220-435C-9D97-9D6781D115FD}" type="presParOf" srcId="{F0D24EE0-6325-472D-8432-A3E7560A7E8A}" destId="{037D54DE-981D-4B76-A228-42A72C5DC8D7}" srcOrd="1" destOrd="0" presId="urn:microsoft.com/office/officeart/2005/8/layout/vList3#1"/>
    <dgm:cxn modelId="{A6129548-9DCF-458C-80B3-D9B7F46148BB}" type="presParOf" srcId="{5B3AF4A3-E44F-455F-BD80-83FDDE8BC922}" destId="{154CF895-B9AD-4280-9B2A-BBA20F78F307}" srcOrd="1" destOrd="0" presId="urn:microsoft.com/office/officeart/2005/8/layout/vList3#1"/>
    <dgm:cxn modelId="{C39E72DD-735F-4C39-8107-35FD38D6488A}" type="presParOf" srcId="{5B3AF4A3-E44F-455F-BD80-83FDDE8BC922}" destId="{A31AF514-7587-4312-A929-CE0768C13E76}" srcOrd="2" destOrd="0" presId="urn:microsoft.com/office/officeart/2005/8/layout/vList3#1"/>
    <dgm:cxn modelId="{924BB1F7-7A37-4279-81E0-CDAA5B6B9568}" type="presParOf" srcId="{A31AF514-7587-4312-A929-CE0768C13E76}" destId="{B12BB13B-0EBD-4A61-BC48-67F5276404F4}" srcOrd="0" destOrd="0" presId="urn:microsoft.com/office/officeart/2005/8/layout/vList3#1"/>
    <dgm:cxn modelId="{DDB75814-433D-4C25-B3DB-CDF794F5E862}" type="presParOf" srcId="{A31AF514-7587-4312-A929-CE0768C13E76}" destId="{A66838D1-B1FC-456A-B5A7-B6D202C60A85}" srcOrd="1" destOrd="0" presId="urn:microsoft.com/office/officeart/2005/8/layout/vList3#1"/>
    <dgm:cxn modelId="{531C4701-3665-40B0-B66E-8D1DEB7F003D}" type="presParOf" srcId="{5B3AF4A3-E44F-455F-BD80-83FDDE8BC922}" destId="{105A581D-FE66-4FCF-B4A8-0BB948E76F87}" srcOrd="3" destOrd="0" presId="urn:microsoft.com/office/officeart/2005/8/layout/vList3#1"/>
    <dgm:cxn modelId="{4C4A7C15-9F5C-408D-90C7-6E87BF7D711E}" type="presParOf" srcId="{5B3AF4A3-E44F-455F-BD80-83FDDE8BC922}" destId="{38B81AE2-9EDA-4F43-B78D-6A4A80719096}" srcOrd="4" destOrd="0" presId="urn:microsoft.com/office/officeart/2005/8/layout/vList3#1"/>
    <dgm:cxn modelId="{17E468D0-7682-48F7-B270-CDD50FA25BF5}" type="presParOf" srcId="{38B81AE2-9EDA-4F43-B78D-6A4A80719096}" destId="{FBABAD9D-90AB-48D2-AA62-9464AF3E18E5}" srcOrd="0" destOrd="0" presId="urn:microsoft.com/office/officeart/2005/8/layout/vList3#1"/>
    <dgm:cxn modelId="{A0EAA7C1-A347-43B7-B428-544745D1C8C7}" type="presParOf" srcId="{38B81AE2-9EDA-4F43-B78D-6A4A80719096}" destId="{0DFCA58B-721B-4EF6-8586-9BC20BD8598D}"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D54DE-981D-4B76-A228-42A72C5DC8D7}">
      <dsp:nvSpPr>
        <dsp:cNvPr id="0" name=""/>
        <dsp:cNvSpPr/>
      </dsp:nvSpPr>
      <dsp:spPr>
        <a:xfrm rot="10800000">
          <a:off x="1243032" y="3226"/>
          <a:ext cx="3676582" cy="1267901"/>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109" tIns="60960" rIns="113792" bIns="60960" numCol="1" spcCol="1270" anchor="ctr" anchorCtr="0">
          <a:noAutofit/>
        </a:bodyPr>
        <a:lstStyle/>
        <a:p>
          <a:pPr lvl="0" algn="ctr" defTabSz="711200" rtl="0">
            <a:lnSpc>
              <a:spcPct val="90000"/>
            </a:lnSpc>
            <a:spcBef>
              <a:spcPct val="0"/>
            </a:spcBef>
            <a:spcAft>
              <a:spcPct val="35000"/>
            </a:spcAft>
          </a:pPr>
          <a:r>
            <a:rPr lang="en-US" sz="1600" b="1" kern="1200" noProof="0" dirty="0">
              <a:latin typeface="Calibri" panose="020F0502020204030204" pitchFamily="34" charset="0"/>
              <a:cs typeface="Calibri" panose="020F0502020204030204" pitchFamily="34" charset="0"/>
            </a:rPr>
            <a:t>Sex is biological, physiological and anatomical. We are born with a SEX</a:t>
          </a:r>
          <a:endParaRPr lang="en-US" sz="1400" b="1" kern="1200" noProof="0" dirty="0">
            <a:latin typeface="Calibri" panose="020F0502020204030204" pitchFamily="34" charset="0"/>
            <a:cs typeface="Calibri" panose="020F0502020204030204" pitchFamily="34" charset="0"/>
          </a:endParaRPr>
        </a:p>
      </dsp:txBody>
      <dsp:txXfrm rot="10800000">
        <a:off x="1560007" y="3226"/>
        <a:ext cx="3359607" cy="1267901"/>
      </dsp:txXfrm>
    </dsp:sp>
    <dsp:sp modelId="{93E4C5EA-1E1C-4A80-81C3-8A947D11DAE4}">
      <dsp:nvSpPr>
        <dsp:cNvPr id="0" name=""/>
        <dsp:cNvSpPr/>
      </dsp:nvSpPr>
      <dsp:spPr>
        <a:xfrm>
          <a:off x="609081" y="3226"/>
          <a:ext cx="1267901" cy="1267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66838D1-B1FC-456A-B5A7-B6D202C60A85}">
      <dsp:nvSpPr>
        <dsp:cNvPr id="0" name=""/>
        <dsp:cNvSpPr/>
      </dsp:nvSpPr>
      <dsp:spPr>
        <a:xfrm rot="10800000">
          <a:off x="1243032" y="1626163"/>
          <a:ext cx="3676582" cy="1267901"/>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109"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SEX is unchangeable (in the absence of medical intervention)</a:t>
          </a:r>
        </a:p>
      </dsp:txBody>
      <dsp:txXfrm rot="10800000">
        <a:off x="1560007" y="1626163"/>
        <a:ext cx="3359607" cy="1267901"/>
      </dsp:txXfrm>
    </dsp:sp>
    <dsp:sp modelId="{B12BB13B-0EBD-4A61-BC48-67F5276404F4}">
      <dsp:nvSpPr>
        <dsp:cNvPr id="0" name=""/>
        <dsp:cNvSpPr/>
      </dsp:nvSpPr>
      <dsp:spPr>
        <a:xfrm>
          <a:off x="609081" y="1649606"/>
          <a:ext cx="1267901" cy="12679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0DFCA58B-721B-4EF6-8586-9BC20BD8598D}">
      <dsp:nvSpPr>
        <dsp:cNvPr id="0" name=""/>
        <dsp:cNvSpPr/>
      </dsp:nvSpPr>
      <dsp:spPr>
        <a:xfrm rot="10800000">
          <a:off x="1243032" y="3250316"/>
          <a:ext cx="3676582" cy="1267901"/>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109" tIns="60960" rIns="113792" bIns="60960" numCol="1" spcCol="1270" anchor="ctr" anchorCtr="0">
          <a:noAutofit/>
        </a:bodyPr>
        <a:lstStyle/>
        <a:p>
          <a:pPr lvl="0" algn="ctr" defTabSz="711200" rtl="0">
            <a:lnSpc>
              <a:spcPct val="90000"/>
            </a:lnSpc>
            <a:spcBef>
              <a:spcPct val="0"/>
            </a:spcBef>
            <a:spcAft>
              <a:spcPct val="35000"/>
            </a:spcAft>
          </a:pPr>
          <a:r>
            <a:rPr lang="en-US" sz="1600" b="1" kern="1200" noProof="0" dirty="0">
              <a:latin typeface="Calibri" panose="020F0502020204030204" pitchFamily="34" charset="0"/>
              <a:cs typeface="Calibri" panose="020F0502020204030204" pitchFamily="34" charset="0"/>
            </a:rPr>
            <a:t>Examples: male, female, intersex</a:t>
          </a:r>
        </a:p>
      </dsp:txBody>
      <dsp:txXfrm rot="10800000">
        <a:off x="1560007" y="3250316"/>
        <a:ext cx="3359607" cy="1267901"/>
      </dsp:txXfrm>
    </dsp:sp>
    <dsp:sp modelId="{FBABAD9D-90AB-48D2-AA62-9464AF3E18E5}">
      <dsp:nvSpPr>
        <dsp:cNvPr id="0" name=""/>
        <dsp:cNvSpPr/>
      </dsp:nvSpPr>
      <dsp:spPr>
        <a:xfrm>
          <a:off x="609081" y="3250316"/>
          <a:ext cx="1267901" cy="12679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D54DE-981D-4B76-A228-42A72C5DC8D7}">
      <dsp:nvSpPr>
        <dsp:cNvPr id="0" name=""/>
        <dsp:cNvSpPr/>
      </dsp:nvSpPr>
      <dsp:spPr>
        <a:xfrm rot="10800000">
          <a:off x="1196738" y="2222"/>
          <a:ext cx="3644376" cy="1367952"/>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29" tIns="60960" rIns="113792" bIns="60960" numCol="1" spcCol="1270" anchor="ctr" anchorCtr="0">
          <a:noAutofit/>
        </a:bodyPr>
        <a:lstStyle/>
        <a:p>
          <a:pPr lvl="0" algn="ctr" defTabSz="711200" rtl="0">
            <a:lnSpc>
              <a:spcPct val="90000"/>
            </a:lnSpc>
            <a:spcBef>
              <a:spcPct val="0"/>
            </a:spcBef>
            <a:spcAft>
              <a:spcPct val="35000"/>
            </a:spcAft>
          </a:pPr>
          <a:r>
            <a:rPr lang="en-US" sz="1600" b="1" kern="1200" noProof="0" dirty="0">
              <a:latin typeface="Calibri" panose="020F0502020204030204" pitchFamily="34" charset="0"/>
              <a:cs typeface="Calibri" panose="020F0502020204030204" pitchFamily="34" charset="0"/>
            </a:rPr>
            <a:t>Gender is a social construct. We learn GENDER</a:t>
          </a:r>
        </a:p>
      </dsp:txBody>
      <dsp:txXfrm rot="10800000">
        <a:off x="1538726" y="2222"/>
        <a:ext cx="3302388" cy="1367952"/>
      </dsp:txXfrm>
    </dsp:sp>
    <dsp:sp modelId="{93E4C5EA-1E1C-4A80-81C3-8A947D11DAE4}">
      <dsp:nvSpPr>
        <dsp:cNvPr id="0" name=""/>
        <dsp:cNvSpPr/>
      </dsp:nvSpPr>
      <dsp:spPr>
        <a:xfrm>
          <a:off x="575956" y="3097"/>
          <a:ext cx="1367952" cy="13679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66838D1-B1FC-456A-B5A7-B6D202C60A85}">
      <dsp:nvSpPr>
        <dsp:cNvPr id="0" name=""/>
        <dsp:cNvSpPr/>
      </dsp:nvSpPr>
      <dsp:spPr>
        <a:xfrm rot="10800000">
          <a:off x="1259932" y="1696783"/>
          <a:ext cx="3644376" cy="1367952"/>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29" tIns="60960" rIns="113792" bIns="60960" numCol="1" spcCol="1270" anchor="ctr" anchorCtr="0">
          <a:noAutofit/>
        </a:bodyPr>
        <a:lstStyle/>
        <a:p>
          <a:pPr lvl="0" algn="ctr" defTabSz="711200" rtl="0">
            <a:lnSpc>
              <a:spcPct val="90000"/>
            </a:lnSpc>
            <a:spcBef>
              <a:spcPct val="0"/>
            </a:spcBef>
            <a:spcAft>
              <a:spcPct val="35000"/>
            </a:spcAft>
          </a:pPr>
          <a:r>
            <a:rPr lang="en-US" sz="1600" b="1" kern="1200" noProof="0" dirty="0">
              <a:latin typeface="Calibri" panose="020F0502020204030204" pitchFamily="34" charset="0"/>
              <a:cs typeface="Calibri" panose="020F0502020204030204" pitchFamily="34" charset="0"/>
            </a:rPr>
            <a:t>GENDER is changeable</a:t>
          </a:r>
          <a:br>
            <a:rPr lang="en-US" sz="1600" b="1" kern="1200" noProof="0" dirty="0">
              <a:latin typeface="Calibri" panose="020F0502020204030204" pitchFamily="34" charset="0"/>
              <a:cs typeface="Calibri" panose="020F0502020204030204" pitchFamily="34" charset="0"/>
            </a:rPr>
          </a:br>
          <a:r>
            <a:rPr lang="en-US" sz="1600" b="1" kern="1200" noProof="0" dirty="0">
              <a:latin typeface="Calibri" panose="020F0502020204030204" pitchFamily="34" charset="0"/>
              <a:cs typeface="Calibri" panose="020F0502020204030204" pitchFamily="34" charset="0"/>
            </a:rPr>
            <a:t>and dynamic – and varies within and between  cultures and contexts</a:t>
          </a:r>
        </a:p>
      </dsp:txBody>
      <dsp:txXfrm rot="10800000">
        <a:off x="1601920" y="1696783"/>
        <a:ext cx="3302388" cy="1367952"/>
      </dsp:txXfrm>
    </dsp:sp>
    <dsp:sp modelId="{B12BB13B-0EBD-4A61-BC48-67F5276404F4}">
      <dsp:nvSpPr>
        <dsp:cNvPr id="0" name=""/>
        <dsp:cNvSpPr/>
      </dsp:nvSpPr>
      <dsp:spPr>
        <a:xfrm>
          <a:off x="575956" y="1696783"/>
          <a:ext cx="1367952" cy="1367952"/>
        </a:xfrm>
        <a:prstGeom prst="ellipse">
          <a:avLst/>
        </a:prstGeom>
        <a:blipFill rotWithShape="1">
          <a:blip xmlns:r="http://schemas.openxmlformats.org/officeDocument/2006/relationships" r:embed="rId2"/>
          <a:stretch>
            <a:fillRect/>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0DFCA58B-721B-4EF6-8586-9BC20BD8598D}">
      <dsp:nvSpPr>
        <dsp:cNvPr id="0" name=""/>
        <dsp:cNvSpPr/>
      </dsp:nvSpPr>
      <dsp:spPr>
        <a:xfrm rot="10800000">
          <a:off x="1259932" y="3391344"/>
          <a:ext cx="3644376" cy="1367952"/>
        </a:xfrm>
        <a:prstGeom prst="homePlate">
          <a:avLst/>
        </a:prstGeom>
        <a:solidFill>
          <a:schemeClr val="accen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29"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Examples: man, woman, masculine, feminine, transgender </a:t>
          </a:r>
        </a:p>
      </dsp:txBody>
      <dsp:txXfrm rot="10800000">
        <a:off x="1601920" y="3391344"/>
        <a:ext cx="3302388" cy="1367952"/>
      </dsp:txXfrm>
    </dsp:sp>
    <dsp:sp modelId="{FBABAD9D-90AB-48D2-AA62-9464AF3E18E5}">
      <dsp:nvSpPr>
        <dsp:cNvPr id="0" name=""/>
        <dsp:cNvSpPr/>
      </dsp:nvSpPr>
      <dsp:spPr>
        <a:xfrm>
          <a:off x="575956" y="3391344"/>
          <a:ext cx="1367952" cy="1367952"/>
        </a:xfrm>
        <a:prstGeom prst="ellipse">
          <a:avLst/>
        </a:prstGeom>
        <a:blipFill rotWithShape="1">
          <a:blip xmlns:r="http://schemas.openxmlformats.org/officeDocument/2006/relationships" r:embed="rId3"/>
          <a:stretch>
            <a:fillRect/>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06684" y="1966991"/>
            <a:ext cx="6096000" cy="646331"/>
          </a:xfrm>
          <a:prstGeom prst="rect">
            <a:avLst/>
          </a:prstGeom>
        </p:spPr>
        <p:txBody>
          <a:bodyPr>
            <a:spAutoFit/>
          </a:bodyPr>
          <a:lstStyle/>
          <a:p>
            <a:r>
              <a:rPr lang="en-US" b="1" dirty="0">
                <a:solidFill>
                  <a:schemeClr val="accent1"/>
                </a:solidFill>
                <a:latin typeface="Georgia" pitchFamily="18" charset="0"/>
              </a:rPr>
              <a:t>Session 8: Self-awareness and empowerment</a:t>
            </a:r>
            <a:r>
              <a:rPr lang="en-US" b="1" dirty="0">
                <a:latin typeface="Georgia" pitchFamily="18" charset="0"/>
              </a:rPr>
              <a:t/>
            </a:r>
            <a:br>
              <a:rPr lang="en-US" b="1" dirty="0">
                <a:latin typeface="Georgia" pitchFamily="18" charset="0"/>
              </a:rPr>
            </a:br>
            <a:endParaRPr lang="en-US" b="1" dirty="0"/>
          </a:p>
        </p:txBody>
      </p:sp>
      <p:sp>
        <p:nvSpPr>
          <p:cNvPr id="4" name="Rectangle 3"/>
          <p:cNvSpPr/>
          <p:nvPr/>
        </p:nvSpPr>
        <p:spPr>
          <a:xfrm>
            <a:off x="4127352" y="3244334"/>
            <a:ext cx="3937296" cy="369332"/>
          </a:xfrm>
          <a:prstGeom prst="rect">
            <a:avLst/>
          </a:prstGeom>
        </p:spPr>
        <p:txBody>
          <a:bodyPr wrap="none">
            <a:spAutoFit/>
          </a:bodyPr>
          <a:lstStyle/>
          <a:p>
            <a:r>
              <a:rPr lang="en-US" b="1" dirty="0">
                <a:solidFill>
                  <a:schemeClr val="accent1"/>
                </a:solidFill>
                <a:latin typeface="Georgia" pitchFamily="18" charset="0"/>
              </a:rPr>
              <a:t>Women’s rights –Human rights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2421" y="1628646"/>
            <a:ext cx="10418886" cy="3626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latin typeface="Georgia" pitchFamily="18" charset="0"/>
              </a:rPr>
              <a:t>Gender Equality                                              Gender Equity</a:t>
            </a:r>
            <a:endParaRPr lang="en-US" sz="2000" b="1" dirty="0">
              <a:latin typeface="Arial Narrow" pitchFamily="34" charset="0"/>
            </a:endParaRPr>
          </a:p>
        </p:txBody>
      </p:sp>
      <p:sp>
        <p:nvSpPr>
          <p:cNvPr id="3" name="TextBox 2"/>
          <p:cNvSpPr txBox="1"/>
          <p:nvPr/>
        </p:nvSpPr>
        <p:spPr>
          <a:xfrm>
            <a:off x="207818" y="2385753"/>
            <a:ext cx="4347556" cy="2154436"/>
          </a:xfrm>
          <a:prstGeom prst="rect">
            <a:avLst/>
          </a:prstGeom>
          <a:noFill/>
        </p:spPr>
        <p:txBody>
          <a:bodyPr wrap="square" rtlCol="0">
            <a:spAutoFit/>
          </a:bodyPr>
          <a:lstStyle/>
          <a:p>
            <a:pPr marL="285750" lvl="4" indent="-285750">
              <a:buFont typeface="Wingdings" pitchFamily="2" charset="2"/>
              <a:buChar char="Ø"/>
            </a:pPr>
            <a:r>
              <a:rPr lang="en-US" sz="1400" b="1" dirty="0">
                <a:latin typeface="Georgia" pitchFamily="18" charset="0"/>
              </a:rPr>
              <a:t>Gender equality </a:t>
            </a:r>
            <a:r>
              <a:rPr lang="en-US" sz="1400" dirty="0">
                <a:latin typeface="Georgia" pitchFamily="18" charset="0"/>
              </a:rPr>
              <a:t>means that the rights, responsibilities and opportunities of individuals will not depend on whether they are male or female, handicapped or able bodied, young or elderly, white or black, or from rural or urban settings. Women are entitled to live in dignity, safety and security.</a:t>
            </a:r>
            <a:endParaRPr lang="mk-MK" sz="1400" dirty="0">
              <a:latin typeface="Georgia" pitchFamily="18" charset="0"/>
            </a:endParaRPr>
          </a:p>
          <a:p>
            <a:endParaRPr lang="en-US" dirty="0">
              <a:latin typeface="Georgia" pitchFamily="18" charset="0"/>
            </a:endParaRPr>
          </a:p>
          <a:p>
            <a:endParaRPr lang="en-US" dirty="0"/>
          </a:p>
        </p:txBody>
      </p:sp>
      <p:sp>
        <p:nvSpPr>
          <p:cNvPr id="12" name="Rectangle 11"/>
          <p:cNvSpPr/>
          <p:nvPr/>
        </p:nvSpPr>
        <p:spPr>
          <a:xfrm>
            <a:off x="5694218" y="2385753"/>
            <a:ext cx="6849688" cy="1384995"/>
          </a:xfrm>
          <a:prstGeom prst="rect">
            <a:avLst/>
          </a:prstGeom>
        </p:spPr>
        <p:txBody>
          <a:bodyPr wrap="square">
            <a:spAutoFit/>
          </a:bodyPr>
          <a:lstStyle/>
          <a:p>
            <a:pPr algn="just">
              <a:buFont typeface="Wingdings" pitchFamily="2" charset="2"/>
              <a:buChar char="Ø"/>
            </a:pPr>
            <a:r>
              <a:rPr lang="en-US" sz="1400" dirty="0">
                <a:latin typeface="Georgia" pitchFamily="18" charset="0"/>
              </a:rPr>
              <a:t>Gender equity is </a:t>
            </a:r>
            <a:r>
              <a:rPr lang="en-US" sz="1400" b="1" dirty="0">
                <a:latin typeface="Georgia" pitchFamily="18" charset="0"/>
              </a:rPr>
              <a:t>the process of being fair to women and men </a:t>
            </a:r>
            <a:endParaRPr lang="en-US" sz="1400" b="1" dirty="0" smtClean="0">
              <a:latin typeface="Georgia" pitchFamily="18" charset="0"/>
            </a:endParaRPr>
          </a:p>
          <a:p>
            <a:pPr algn="just"/>
            <a:r>
              <a:rPr lang="en-US" sz="1400" b="1" dirty="0" smtClean="0">
                <a:latin typeface="Georgia" pitchFamily="18" charset="0"/>
              </a:rPr>
              <a:t>according </a:t>
            </a:r>
            <a:r>
              <a:rPr lang="en-US" sz="1400" b="1" dirty="0">
                <a:latin typeface="Georgia" pitchFamily="18" charset="0"/>
              </a:rPr>
              <a:t>to their respective needs</a:t>
            </a:r>
            <a:r>
              <a:rPr lang="en-US" sz="1400" dirty="0">
                <a:latin typeface="Georgia" pitchFamily="18" charset="0"/>
              </a:rPr>
              <a:t>. </a:t>
            </a:r>
          </a:p>
          <a:p>
            <a:pPr algn="just">
              <a:buFont typeface="Wingdings" pitchFamily="2" charset="2"/>
              <a:buChar char="Ø"/>
            </a:pPr>
            <a:r>
              <a:rPr lang="en-US" sz="1400" dirty="0">
                <a:latin typeface="Georgia" pitchFamily="18" charset="0"/>
              </a:rPr>
              <a:t>To ensure fairness, strategies and measures are needed to compensate for </a:t>
            </a:r>
            <a:endParaRPr lang="en-US" sz="1400" dirty="0" smtClean="0">
              <a:latin typeface="Georgia" pitchFamily="18" charset="0"/>
            </a:endParaRPr>
          </a:p>
          <a:p>
            <a:pPr algn="just"/>
            <a:r>
              <a:rPr lang="en-US" sz="1400" dirty="0" smtClean="0">
                <a:latin typeface="Georgia" pitchFamily="18" charset="0"/>
              </a:rPr>
              <a:t>women's </a:t>
            </a:r>
            <a:r>
              <a:rPr lang="en-US" sz="1400" dirty="0">
                <a:latin typeface="Georgia" pitchFamily="18" charset="0"/>
              </a:rPr>
              <a:t>historical and social disadvantages that prevent women </a:t>
            </a:r>
            <a:r>
              <a:rPr lang="en-US" sz="1400" dirty="0" smtClean="0">
                <a:latin typeface="Georgia" pitchFamily="18" charset="0"/>
              </a:rPr>
              <a:t>and</a:t>
            </a:r>
          </a:p>
          <a:p>
            <a:pPr algn="just"/>
            <a:r>
              <a:rPr lang="en-US" sz="1400" dirty="0" smtClean="0">
                <a:latin typeface="Georgia" pitchFamily="18" charset="0"/>
              </a:rPr>
              <a:t> </a:t>
            </a:r>
            <a:r>
              <a:rPr lang="en-US" sz="1400" dirty="0">
                <a:latin typeface="Georgia" pitchFamily="18" charset="0"/>
              </a:rPr>
              <a:t>men from otherwise operating on a level playing field.</a:t>
            </a:r>
            <a:endParaRPr lang="mk-MK" sz="1400" dirty="0">
              <a:latin typeface="Georgia" pitchFamily="18" charset="0"/>
            </a:endParaRPr>
          </a:p>
          <a:p>
            <a:endParaRPr lang="en-US" sz="1400" dirty="0"/>
          </a:p>
        </p:txBody>
      </p:sp>
      <p:pic>
        <p:nvPicPr>
          <p:cNvPr id="13" name="Picture 2" descr="C:\Users\User\Desktop\Equality-vs-equity-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653" y="3770748"/>
            <a:ext cx="4534422" cy="237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6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2421" y="1628646"/>
            <a:ext cx="10418886" cy="3626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Georgia" pitchFamily="18" charset="0"/>
              </a:rPr>
              <a:t>Equal opportunities</a:t>
            </a:r>
            <a:r>
              <a:rPr lang="mk-MK" sz="3200" b="1" dirty="0" smtClean="0">
                <a:latin typeface="Arial Narrow" pitchFamily="34" charset="0"/>
              </a:rPr>
              <a:t>	</a:t>
            </a:r>
            <a:endParaRPr lang="en-US" sz="3200" b="1" dirty="0">
              <a:latin typeface="Arial Narrow" pitchFamily="34" charset="0"/>
            </a:endParaRPr>
          </a:p>
        </p:txBody>
      </p:sp>
      <p:sp>
        <p:nvSpPr>
          <p:cNvPr id="2" name="TextBox 1"/>
          <p:cNvSpPr txBox="1"/>
          <p:nvPr/>
        </p:nvSpPr>
        <p:spPr>
          <a:xfrm>
            <a:off x="656705" y="5037515"/>
            <a:ext cx="10291157" cy="954107"/>
          </a:xfrm>
          <a:prstGeom prst="rect">
            <a:avLst/>
          </a:prstGeom>
          <a:noFill/>
        </p:spPr>
        <p:txBody>
          <a:bodyPr wrap="square" rtlCol="0">
            <a:spAutoFit/>
          </a:bodyPr>
          <a:lstStyle/>
          <a:p>
            <a:pPr marL="285750" indent="-285750">
              <a:buFont typeface="Wingdings" pitchFamily="2" charset="2"/>
              <a:buChar char="Ø"/>
            </a:pPr>
            <a:r>
              <a:rPr lang="en-US" sz="1400" dirty="0">
                <a:latin typeface="Georgia" pitchFamily="18" charset="0"/>
              </a:rPr>
              <a:t>Equal opportunities for women and men mean equal enjoyment of rights and opportunities by all </a:t>
            </a:r>
            <a:r>
              <a:rPr lang="en-US" sz="1400" dirty="0" smtClean="0">
                <a:latin typeface="Georgia" pitchFamily="18" charset="0"/>
              </a:rPr>
              <a:t>individuals. Equal </a:t>
            </a:r>
            <a:r>
              <a:rPr lang="en-US" sz="1400" dirty="0">
                <a:latin typeface="Georgia" pitchFamily="18" charset="0"/>
              </a:rPr>
              <a:t>opportunities and equal treatment prevent direct or indirect discrimination on the basis of sex and gender, they mean the absence of obstacles to economic, political, social participation.</a:t>
            </a:r>
          </a:p>
          <a:p>
            <a:endParaRPr lang="en-US" sz="1400" dirty="0"/>
          </a:p>
        </p:txBody>
      </p:sp>
      <p:sp>
        <p:nvSpPr>
          <p:cNvPr id="8" name="Oval Callout 7"/>
          <p:cNvSpPr/>
          <p:nvPr/>
        </p:nvSpPr>
        <p:spPr>
          <a:xfrm>
            <a:off x="1967346" y="2078365"/>
            <a:ext cx="2799347" cy="10857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eorgia" pitchFamily="18" charset="0"/>
              </a:rPr>
              <a:t>It’s not about making people the same…</a:t>
            </a:r>
            <a:endParaRPr lang="en-US" dirty="0">
              <a:solidFill>
                <a:schemeClr val="tx1"/>
              </a:solidFill>
              <a:latin typeface="Georgia" pitchFamily="18" charset="0"/>
            </a:endParaRPr>
          </a:p>
        </p:txBody>
      </p:sp>
      <p:sp>
        <p:nvSpPr>
          <p:cNvPr id="9" name="Oval Callout 8"/>
          <p:cNvSpPr/>
          <p:nvPr/>
        </p:nvSpPr>
        <p:spPr>
          <a:xfrm>
            <a:off x="7101403" y="2086860"/>
            <a:ext cx="2799347" cy="10857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Georgia" pitchFamily="18" charset="0"/>
                <a:cs typeface="Arial" panose="020B0604020202020204" pitchFamily="34" charset="0"/>
              </a:rPr>
              <a:t>Simply… Rights </a:t>
            </a:r>
            <a:r>
              <a:rPr lang="en-US" sz="1400" dirty="0">
                <a:solidFill>
                  <a:schemeClr val="tx1"/>
                </a:solidFill>
                <a:latin typeface="Georgia" pitchFamily="18" charset="0"/>
                <a:cs typeface="Arial" panose="020B0604020202020204" pitchFamily="34" charset="0"/>
              </a:rPr>
              <a:t>and opportunities do not depend on your gender or other social factors.</a:t>
            </a:r>
          </a:p>
        </p:txBody>
      </p:sp>
      <p:pic>
        <p:nvPicPr>
          <p:cNvPr id="10" name="Picture 2" descr="https://www.susans.org/wp-content/uploads/2016/01/Faces-Of-Gen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262" y="3322590"/>
            <a:ext cx="4698522" cy="19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8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2421" y="1680313"/>
            <a:ext cx="10418886" cy="3626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latin typeface="Arial Narrow" pitchFamily="34" charset="0"/>
                <a:cs typeface="Arial" pitchFamily="34" charset="0"/>
              </a:rPr>
              <a:t>Exercise no. </a:t>
            </a:r>
            <a:r>
              <a:rPr lang="mk-MK" sz="2400" b="1" dirty="0">
                <a:latin typeface="Arial Narrow" pitchFamily="34" charset="0"/>
                <a:cs typeface="Arial" pitchFamily="34" charset="0"/>
              </a:rPr>
              <a:t>3 </a:t>
            </a:r>
            <a:r>
              <a:rPr lang="en-US" sz="2400" b="1" dirty="0">
                <a:latin typeface="Arial Narrow" pitchFamily="34" charset="0"/>
                <a:cs typeface="Arial" pitchFamily="34" charset="0"/>
              </a:rPr>
              <a:t>Tower of Power (Group work)</a:t>
            </a:r>
            <a:r>
              <a:rPr lang="mk-MK" sz="2400" b="1" dirty="0" smtClean="0">
                <a:latin typeface="Georgia" pitchFamily="18" charset="0"/>
              </a:rPr>
              <a:t>	</a:t>
            </a:r>
            <a:r>
              <a:rPr lang="mk-MK" sz="3200" b="1" dirty="0" smtClean="0">
                <a:latin typeface="Arial Narrow" pitchFamily="34" charset="0"/>
              </a:rPr>
              <a:t>	</a:t>
            </a:r>
            <a:endParaRPr lang="en-US" sz="3200" b="1" dirty="0">
              <a:latin typeface="Arial Narrow" pitchFamily="34" charset="0"/>
            </a:endParaRPr>
          </a:p>
        </p:txBody>
      </p:sp>
      <p:sp>
        <p:nvSpPr>
          <p:cNvPr id="8" name="TextBox 7"/>
          <p:cNvSpPr txBox="1"/>
          <p:nvPr/>
        </p:nvSpPr>
        <p:spPr>
          <a:xfrm>
            <a:off x="498763" y="2543694"/>
            <a:ext cx="4995949" cy="2862322"/>
          </a:xfrm>
          <a:prstGeom prst="rect">
            <a:avLst/>
          </a:prstGeom>
          <a:noFill/>
        </p:spPr>
        <p:txBody>
          <a:bodyPr wrap="square" rtlCol="0">
            <a:spAutoFit/>
          </a:bodyPr>
          <a:lstStyle/>
          <a:p>
            <a:pPr>
              <a:buFont typeface="Wingdings" pitchFamily="2" charset="2"/>
              <a:buChar char="Ø"/>
            </a:pPr>
            <a:r>
              <a:rPr lang="ru-RU" dirty="0"/>
              <a:t> </a:t>
            </a:r>
            <a:r>
              <a:rPr lang="en-US" dirty="0">
                <a:latin typeface="Georgia" pitchFamily="18" charset="0"/>
              </a:rPr>
              <a:t>Objectives</a:t>
            </a:r>
            <a:r>
              <a:rPr lang="en-US" dirty="0" smtClean="0">
                <a:latin typeface="Georgia" pitchFamily="18" charset="0"/>
              </a:rPr>
              <a:t>:</a:t>
            </a:r>
          </a:p>
          <a:p>
            <a:endParaRPr lang="en-US" dirty="0">
              <a:latin typeface="Georgia" pitchFamily="18" charset="0"/>
            </a:endParaRPr>
          </a:p>
          <a:p>
            <a:pPr>
              <a:buFont typeface="Wingdings" pitchFamily="2" charset="2"/>
              <a:buChar char="Ø"/>
            </a:pPr>
            <a:r>
              <a:rPr lang="en-US" dirty="0">
                <a:latin typeface="Georgia" pitchFamily="18" charset="0"/>
              </a:rPr>
              <a:t>To determine who makes the majority of financial decisions and manages resources in the household</a:t>
            </a:r>
            <a:r>
              <a:rPr lang="en-US" dirty="0" smtClean="0">
                <a:latin typeface="Georgia" pitchFamily="18" charset="0"/>
              </a:rPr>
              <a:t>.</a:t>
            </a:r>
          </a:p>
          <a:p>
            <a:pPr>
              <a:buFont typeface="Wingdings" pitchFamily="2" charset="2"/>
              <a:buChar char="Ø"/>
            </a:pPr>
            <a:endParaRPr lang="en-US" dirty="0">
              <a:latin typeface="Georgia" pitchFamily="18" charset="0"/>
            </a:endParaRPr>
          </a:p>
          <a:p>
            <a:pPr>
              <a:buFont typeface="Wingdings" pitchFamily="2" charset="2"/>
              <a:buChar char="Ø"/>
            </a:pPr>
            <a:r>
              <a:rPr lang="en-US" dirty="0">
                <a:latin typeface="Georgia" pitchFamily="18" charset="0"/>
              </a:rPr>
              <a:t>To recognize that one’s gender can negatively impact access to resources and participation in decision-making</a:t>
            </a:r>
          </a:p>
          <a:p>
            <a:endParaRPr lang="en-US" dirty="0"/>
          </a:p>
        </p:txBody>
      </p:sp>
      <p:sp>
        <p:nvSpPr>
          <p:cNvPr id="9" name="TextBox 8"/>
          <p:cNvSpPr txBox="1"/>
          <p:nvPr/>
        </p:nvSpPr>
        <p:spPr>
          <a:xfrm>
            <a:off x="6131864" y="2651760"/>
            <a:ext cx="4782747" cy="646331"/>
          </a:xfrm>
          <a:prstGeom prst="rect">
            <a:avLst/>
          </a:prstGeom>
          <a:noFill/>
        </p:spPr>
        <p:txBody>
          <a:bodyPr wrap="square" rtlCol="0">
            <a:spAutoFit/>
          </a:bodyPr>
          <a:lstStyle/>
          <a:p>
            <a:r>
              <a:rPr lang="en-US" dirty="0">
                <a:latin typeface="Georgia" pitchFamily="18" charset="0"/>
              </a:rPr>
              <a:t>Activity Annex : Questions and roles </a:t>
            </a:r>
            <a:endParaRPr lang="ru-RU" dirty="0">
              <a:latin typeface="Georgia" pitchFamily="18" charset="0"/>
            </a:endParaRPr>
          </a:p>
          <a:p>
            <a:endParaRPr lang="en-US" dirty="0"/>
          </a:p>
        </p:txBody>
      </p:sp>
    </p:spTree>
    <p:extLst>
      <p:ext uri="{BB962C8B-B14F-4D97-AF65-F5344CB8AC3E}">
        <p14:creationId xmlns:p14="http://schemas.microsoft.com/office/powerpoint/2010/main" val="421712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2421" y="1680313"/>
            <a:ext cx="10418886" cy="3626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accent1"/>
                </a:solidFill>
                <a:latin typeface="Georgia" pitchFamily="18" charset="0"/>
              </a:rPr>
              <a:t>Gender Responsive </a:t>
            </a:r>
            <a:r>
              <a:rPr lang="en-US" sz="2400" b="1" dirty="0" smtClean="0">
                <a:solidFill>
                  <a:schemeClr val="accent1"/>
                </a:solidFill>
                <a:latin typeface="Georgia" pitchFamily="18" charset="0"/>
              </a:rPr>
              <a:t>Budgeting </a:t>
            </a:r>
            <a:r>
              <a:rPr lang="mk-MK" sz="2400" b="1" dirty="0" smtClean="0">
                <a:latin typeface="Georgia" pitchFamily="18" charset="0"/>
              </a:rPr>
              <a:t>	</a:t>
            </a:r>
            <a:r>
              <a:rPr lang="mk-MK" sz="3200" b="1" dirty="0" smtClean="0">
                <a:latin typeface="Arial Narrow" pitchFamily="34" charset="0"/>
              </a:rPr>
              <a:t>	</a:t>
            </a:r>
            <a:endParaRPr lang="en-US" sz="3200" b="1" dirty="0">
              <a:latin typeface="Arial Narrow" pitchFamily="34" charset="0"/>
            </a:endParaRPr>
          </a:p>
        </p:txBody>
      </p:sp>
      <p:sp>
        <p:nvSpPr>
          <p:cNvPr id="8" name="TextBox 7"/>
          <p:cNvSpPr txBox="1"/>
          <p:nvPr/>
        </p:nvSpPr>
        <p:spPr>
          <a:xfrm>
            <a:off x="349134" y="2269374"/>
            <a:ext cx="4098175" cy="3108543"/>
          </a:xfrm>
          <a:prstGeom prst="rect">
            <a:avLst/>
          </a:prstGeom>
          <a:noFill/>
        </p:spPr>
        <p:txBody>
          <a:bodyPr wrap="square" rtlCol="0">
            <a:spAutoFit/>
          </a:bodyPr>
          <a:lstStyle/>
          <a:p>
            <a:pPr>
              <a:buFont typeface="Wingdings" pitchFamily="2" charset="2"/>
              <a:buChar char="Ø"/>
            </a:pPr>
            <a:r>
              <a:rPr lang="ru-RU" dirty="0"/>
              <a:t> </a:t>
            </a:r>
            <a:r>
              <a:rPr lang="en-US" sz="1600" b="1" dirty="0">
                <a:solidFill>
                  <a:schemeClr val="accent1"/>
                </a:solidFill>
                <a:latin typeface="Georgia" pitchFamily="18" charset="0"/>
              </a:rPr>
              <a:t>What is a budget? What is gender responsive budgeting? </a:t>
            </a:r>
          </a:p>
          <a:p>
            <a:pPr algn="just">
              <a:buFont typeface="Wingdings" pitchFamily="2" charset="2"/>
              <a:buChar char="Ø"/>
            </a:pPr>
            <a:r>
              <a:rPr lang="en-US" sz="1600" b="1" dirty="0">
                <a:latin typeface="Georgia" pitchFamily="18" charset="0"/>
              </a:rPr>
              <a:t>Gender-responsive budgeting </a:t>
            </a:r>
            <a:r>
              <a:rPr lang="en-US" sz="1600" dirty="0">
                <a:latin typeface="Georgia" pitchFamily="18" charset="0"/>
              </a:rPr>
              <a:t>is a strategy that creates budgets that work for everyone. By considering and analyzing the unique and diverse needs of every person, gender-responsive budgets strive for a fair distribution of resources. </a:t>
            </a:r>
          </a:p>
          <a:p>
            <a:pPr algn="just">
              <a:buFont typeface="Wingdings" pitchFamily="2" charset="2"/>
              <a:buChar char="Ø"/>
            </a:pPr>
            <a:r>
              <a:rPr lang="en-US" sz="1600" b="1" dirty="0">
                <a:latin typeface="Georgia" pitchFamily="18" charset="0"/>
              </a:rPr>
              <a:t>An innovative public policy tool that addresses gender bias and discrimination.</a:t>
            </a:r>
          </a:p>
          <a:p>
            <a:pPr>
              <a:buFont typeface="Wingdings" pitchFamily="2" charset="2"/>
              <a:buChar char="Ø"/>
            </a:pPr>
            <a:endParaRPr lang="en-US" dirty="0"/>
          </a:p>
        </p:txBody>
      </p:sp>
      <p:sp>
        <p:nvSpPr>
          <p:cNvPr id="9" name="TextBox 8"/>
          <p:cNvSpPr txBox="1"/>
          <p:nvPr/>
        </p:nvSpPr>
        <p:spPr>
          <a:xfrm>
            <a:off x="4660511" y="2320281"/>
            <a:ext cx="3411147" cy="3570208"/>
          </a:xfrm>
          <a:prstGeom prst="rect">
            <a:avLst/>
          </a:prstGeom>
          <a:noFill/>
        </p:spPr>
        <p:txBody>
          <a:bodyPr wrap="square" rtlCol="0">
            <a:spAutoFit/>
          </a:bodyPr>
          <a:lstStyle/>
          <a:p>
            <a:r>
              <a:rPr lang="en-US" sz="1600" b="1" dirty="0">
                <a:solidFill>
                  <a:schemeClr val="accent1"/>
                </a:solidFill>
                <a:latin typeface="Georgia" pitchFamily="18" charset="0"/>
              </a:rPr>
              <a:t>What is not GRB? </a:t>
            </a:r>
          </a:p>
          <a:p>
            <a:endParaRPr lang="mk-MK" sz="1600" b="1" dirty="0">
              <a:latin typeface="Georgia" pitchFamily="18" charset="0"/>
            </a:endParaRPr>
          </a:p>
          <a:p>
            <a:pPr marL="285750" indent="-285750" algn="just">
              <a:buFont typeface="Wingdings" pitchFamily="2" charset="2"/>
              <a:buChar char="Ø"/>
            </a:pPr>
            <a:r>
              <a:rPr lang="en-US" sz="1600" dirty="0">
                <a:latin typeface="Georgia" pitchFamily="18" charset="0"/>
              </a:rPr>
              <a:t>It is not a separate budget for women</a:t>
            </a:r>
          </a:p>
          <a:p>
            <a:pPr marL="285750" indent="-285750" algn="just">
              <a:buFont typeface="Wingdings" pitchFamily="2" charset="2"/>
              <a:buChar char="Ø"/>
            </a:pPr>
            <a:r>
              <a:rPr lang="en-US" sz="1600" dirty="0">
                <a:latin typeface="Georgia" pitchFamily="18" charset="0"/>
              </a:rPr>
              <a:t>It does not necessarily require an increase in the amount of money spent on women</a:t>
            </a:r>
          </a:p>
          <a:p>
            <a:pPr marL="285750" indent="-285750" algn="just">
              <a:buFont typeface="Wingdings" pitchFamily="2" charset="2"/>
              <a:buChar char="Ø"/>
            </a:pPr>
            <a:r>
              <a:rPr lang="en-US" sz="1600" dirty="0">
                <a:latin typeface="Georgia" pitchFamily="18" charset="0"/>
              </a:rPr>
              <a:t>It is not a goal in itself</a:t>
            </a:r>
          </a:p>
          <a:p>
            <a:pPr marL="285750" indent="-285750" algn="just">
              <a:buFont typeface="Wingdings" pitchFamily="2" charset="2"/>
              <a:buChar char="Ø"/>
            </a:pPr>
            <a:r>
              <a:rPr lang="en-US" sz="1600" dirty="0">
                <a:latin typeface="Georgia" pitchFamily="18" charset="0"/>
              </a:rPr>
              <a:t>It does NOT refer to dividing government money between women and men on a 50/50 basis.</a:t>
            </a:r>
          </a:p>
          <a:p>
            <a:pPr marL="285750" indent="-285750">
              <a:buFont typeface="Wingdings" pitchFamily="2" charset="2"/>
              <a:buChar char="Ø"/>
            </a:pPr>
            <a:endParaRPr lang="mk-MK" sz="1600" dirty="0">
              <a:latin typeface="Georgia" pitchFamily="18" charset="0"/>
            </a:endParaRPr>
          </a:p>
          <a:p>
            <a:endParaRPr lang="en-US" dirty="0"/>
          </a:p>
        </p:txBody>
      </p:sp>
      <p:sp>
        <p:nvSpPr>
          <p:cNvPr id="2" name="TextBox 1"/>
          <p:cNvSpPr txBox="1"/>
          <p:nvPr/>
        </p:nvSpPr>
        <p:spPr>
          <a:xfrm>
            <a:off x="8487294" y="1946208"/>
            <a:ext cx="3258590" cy="4093428"/>
          </a:xfrm>
          <a:prstGeom prst="rect">
            <a:avLst/>
          </a:prstGeom>
          <a:noFill/>
        </p:spPr>
        <p:txBody>
          <a:bodyPr wrap="square" rtlCol="0">
            <a:spAutoFit/>
          </a:bodyPr>
          <a:lstStyle/>
          <a:p>
            <a:r>
              <a:rPr lang="en-US" b="1" dirty="0">
                <a:solidFill>
                  <a:schemeClr val="accent1"/>
                </a:solidFill>
                <a:latin typeface="Georgia" pitchFamily="18" charset="0"/>
              </a:rPr>
              <a:t>WHY GRB? </a:t>
            </a:r>
          </a:p>
          <a:p>
            <a:endParaRPr lang="en-US" b="1" dirty="0">
              <a:solidFill>
                <a:schemeClr val="accent1"/>
              </a:solidFill>
              <a:latin typeface="Georgia" pitchFamily="18" charset="0"/>
            </a:endParaRPr>
          </a:p>
          <a:p>
            <a:pPr marL="285750" indent="-285750">
              <a:buFont typeface="Wingdings" pitchFamily="2" charset="2"/>
              <a:buChar char="Ø"/>
            </a:pPr>
            <a:r>
              <a:rPr lang="en-US" sz="1600" dirty="0">
                <a:latin typeface="Georgia" pitchFamily="18" charset="0"/>
              </a:rPr>
              <a:t>Increasing the allocation of resources to women and shedding light on women's invisible contributions to society (the care economy);</a:t>
            </a:r>
          </a:p>
          <a:p>
            <a:pPr marL="285750" indent="-285750">
              <a:buFont typeface="Wingdings" pitchFamily="2" charset="2"/>
              <a:buChar char="Ø"/>
            </a:pPr>
            <a:r>
              <a:rPr lang="en-US" sz="1600" dirty="0">
                <a:latin typeface="Georgia" pitchFamily="18" charset="0"/>
              </a:rPr>
              <a:t>Poverty reduction;</a:t>
            </a:r>
          </a:p>
          <a:p>
            <a:pPr marL="285750" indent="-285750">
              <a:buFont typeface="Wingdings" pitchFamily="2" charset="2"/>
              <a:buChar char="Ø"/>
            </a:pPr>
            <a:r>
              <a:rPr lang="en-US" sz="1600" dirty="0">
                <a:latin typeface="Georgia" pitchFamily="18" charset="0"/>
              </a:rPr>
              <a:t>Equitable distribution of budgetary resources in a fair and equitable manner;</a:t>
            </a:r>
          </a:p>
          <a:p>
            <a:pPr marL="285750" indent="-285750">
              <a:buFont typeface="Wingdings" pitchFamily="2" charset="2"/>
              <a:buChar char="Ø"/>
            </a:pPr>
            <a:r>
              <a:rPr lang="en-US" sz="1600" dirty="0">
                <a:latin typeface="Georgia" pitchFamily="18" charset="0"/>
              </a:rPr>
              <a:t>Increasing transparency, accountability and responsibility</a:t>
            </a:r>
          </a:p>
          <a:p>
            <a:pPr marL="285750" indent="-285750">
              <a:buFont typeface="Wingdings" pitchFamily="2" charset="2"/>
              <a:buChar char="Ø"/>
            </a:pPr>
            <a:r>
              <a:rPr lang="en-US" sz="1600" dirty="0">
                <a:latin typeface="Georgia" pitchFamily="18" charset="0"/>
              </a:rPr>
              <a:t>Investments in human development</a:t>
            </a:r>
            <a:endParaRPr lang="en-US" sz="1600" dirty="0"/>
          </a:p>
        </p:txBody>
      </p:sp>
    </p:spTree>
    <p:extLst>
      <p:ext uri="{BB962C8B-B14F-4D97-AF65-F5344CB8AC3E}">
        <p14:creationId xmlns:p14="http://schemas.microsoft.com/office/powerpoint/2010/main" val="109952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2421" y="1680313"/>
            <a:ext cx="10418886" cy="3626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accent1"/>
                </a:solidFill>
                <a:latin typeface="Georgia" pitchFamily="18" charset="0"/>
              </a:rPr>
              <a:t>Exercise no.</a:t>
            </a:r>
            <a:r>
              <a:rPr lang="mk-MK" sz="1800" b="1" dirty="0">
                <a:solidFill>
                  <a:schemeClr val="accent1"/>
                </a:solidFill>
                <a:latin typeface="Georgia" pitchFamily="18" charset="0"/>
              </a:rPr>
              <a:t> </a:t>
            </a:r>
            <a:r>
              <a:rPr lang="en-US" sz="1800" b="1" dirty="0">
                <a:solidFill>
                  <a:schemeClr val="accent1"/>
                </a:solidFill>
                <a:latin typeface="Georgia" pitchFamily="18" charset="0"/>
              </a:rPr>
              <a:t>4</a:t>
            </a:r>
            <a:r>
              <a:rPr lang="mk-MK" sz="1800" b="1" dirty="0">
                <a:solidFill>
                  <a:schemeClr val="accent1"/>
                </a:solidFill>
                <a:latin typeface="Georgia" pitchFamily="18" charset="0"/>
              </a:rPr>
              <a:t> </a:t>
            </a:r>
            <a:r>
              <a:rPr lang="en-US" sz="1800" b="1" dirty="0">
                <a:solidFill>
                  <a:schemeClr val="accent1"/>
                </a:solidFill>
                <a:latin typeface="Georgia" pitchFamily="18" charset="0"/>
              </a:rPr>
              <a:t>Domestic budget and creation of ,,governmental” budget (Group work)</a:t>
            </a:r>
            <a:r>
              <a:rPr lang="mk-MK" sz="3200" b="1" dirty="0" smtClean="0">
                <a:latin typeface="Arial Narrow" pitchFamily="34" charset="0"/>
              </a:rPr>
              <a:t>	</a:t>
            </a:r>
            <a:endParaRPr lang="en-US" sz="3200" b="1" dirty="0">
              <a:latin typeface="Arial Narrow" pitchFamily="34" charset="0"/>
            </a:endParaRPr>
          </a:p>
        </p:txBody>
      </p:sp>
      <p:sp>
        <p:nvSpPr>
          <p:cNvPr id="8" name="TextBox 7"/>
          <p:cNvSpPr txBox="1"/>
          <p:nvPr/>
        </p:nvSpPr>
        <p:spPr>
          <a:xfrm>
            <a:off x="349134" y="2269374"/>
            <a:ext cx="7115695" cy="2616101"/>
          </a:xfrm>
          <a:prstGeom prst="rect">
            <a:avLst/>
          </a:prstGeom>
          <a:noFill/>
        </p:spPr>
        <p:txBody>
          <a:bodyPr wrap="square" rtlCol="0">
            <a:spAutoFit/>
          </a:bodyPr>
          <a:lstStyle/>
          <a:p>
            <a:pPr>
              <a:buFont typeface="Wingdings" pitchFamily="2" charset="2"/>
              <a:buChar char="Ø"/>
            </a:pPr>
            <a:r>
              <a:rPr lang="ru-RU" dirty="0"/>
              <a:t> </a:t>
            </a:r>
            <a:r>
              <a:rPr lang="en-US" sz="1600" dirty="0">
                <a:latin typeface="Georgia" pitchFamily="18" charset="0"/>
              </a:rPr>
              <a:t>Creation of a household budget and a state/governmental  budget </a:t>
            </a:r>
          </a:p>
          <a:p>
            <a:pPr>
              <a:buFont typeface="Wingdings" pitchFamily="2" charset="2"/>
              <a:buChar char="Ø"/>
            </a:pPr>
            <a:r>
              <a:rPr lang="en-US" sz="1600" dirty="0">
                <a:latin typeface="Georgia" pitchFamily="18" charset="0"/>
              </a:rPr>
              <a:t>Prioritizing private household expenditures and prioritizing state/municipal expenditures</a:t>
            </a:r>
          </a:p>
          <a:p>
            <a:pPr>
              <a:buFont typeface="Wingdings" pitchFamily="2" charset="2"/>
              <a:buChar char="Ø"/>
            </a:pPr>
            <a:r>
              <a:rPr lang="en-US" sz="1600" dirty="0">
                <a:latin typeface="Georgia" pitchFamily="18" charset="0"/>
              </a:rPr>
              <a:t>Objective of the exercise : learning and recognizing gender perspective in budget allocation </a:t>
            </a:r>
          </a:p>
          <a:p>
            <a:pPr>
              <a:buFont typeface="Wingdings" pitchFamily="2" charset="2"/>
              <a:buChar char="Ø"/>
            </a:pPr>
            <a:r>
              <a:rPr lang="en-US" sz="1600" dirty="0">
                <a:latin typeface="Georgia" pitchFamily="18" charset="0"/>
              </a:rPr>
              <a:t>Activity Annex: Lists with instructions </a:t>
            </a:r>
          </a:p>
          <a:p>
            <a:pPr>
              <a:buFont typeface="Wingdings" pitchFamily="2" charset="2"/>
              <a:buChar char="Ø"/>
            </a:pPr>
            <a:endParaRPr lang="en-US" sz="1600" b="1" dirty="0">
              <a:latin typeface="Georgia" pitchFamily="18" charset="0"/>
            </a:endParaRPr>
          </a:p>
          <a:p>
            <a:pPr>
              <a:buFont typeface="Wingdings" pitchFamily="2" charset="2"/>
              <a:buChar char="Ø"/>
            </a:pPr>
            <a:endParaRPr lang="en-US" sz="1600" b="1" dirty="0">
              <a:latin typeface="Georgia" pitchFamily="18" charset="0"/>
            </a:endParaRPr>
          </a:p>
          <a:p>
            <a:pPr>
              <a:buFont typeface="Wingdings" pitchFamily="2" charset="2"/>
              <a:buChar char="Ø"/>
            </a:pPr>
            <a:r>
              <a:rPr lang="en-US" sz="1600" b="1" dirty="0">
                <a:latin typeface="Georgia" pitchFamily="18" charset="0"/>
              </a:rPr>
              <a:t>Closing the session - feedback</a:t>
            </a:r>
            <a:endParaRPr lang="mk-MK" sz="1600" b="1" dirty="0">
              <a:latin typeface="Georgia" pitchFamily="18" charset="0"/>
            </a:endParaRPr>
          </a:p>
          <a:p>
            <a:pPr>
              <a:buFont typeface="Wingdings" pitchFamily="2" charset="2"/>
              <a:buChar char="Ø"/>
            </a:pPr>
            <a:endParaRPr lang="en-US" dirty="0"/>
          </a:p>
        </p:txBody>
      </p:sp>
    </p:spTree>
    <p:extLst>
      <p:ext uri="{BB962C8B-B14F-4D97-AF65-F5344CB8AC3E}">
        <p14:creationId xmlns:p14="http://schemas.microsoft.com/office/powerpoint/2010/main" val="377750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2" descr="C:\Users\User\Desktop\imageswomen's rights human rig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77" y="1704975"/>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Untitled.jpg"/>
          <p:cNvPicPr>
            <a:picLocks noChangeAspect="1" noChangeArrowheads="1"/>
          </p:cNvPicPr>
          <p:nvPr/>
        </p:nvPicPr>
        <p:blipFill>
          <a:blip r:embed="rId4">
            <a:extLst>
              <a:ext uri="{28A0092B-C50C-407E-A947-70E740481C1C}">
                <a14:useLocalDpi xmlns:a14="http://schemas.microsoft.com/office/drawing/2010/main" val="0"/>
              </a:ext>
            </a:extLst>
          </a:blip>
          <a:srcRect l="19551" r="19551"/>
          <a:stretch>
            <a:fillRect/>
          </a:stretch>
        </p:blipFill>
        <p:spPr bwMode="auto">
          <a:xfrm>
            <a:off x="1078248" y="3597442"/>
            <a:ext cx="2539248" cy="27746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01491" y="2864068"/>
            <a:ext cx="6096000" cy="1815882"/>
          </a:xfrm>
          <a:prstGeom prst="rect">
            <a:avLst/>
          </a:prstGeom>
        </p:spPr>
        <p:txBody>
          <a:bodyPr>
            <a:spAutoFit/>
          </a:bodyPr>
          <a:lstStyle/>
          <a:p>
            <a:pPr>
              <a:buFont typeface="Wingdings" pitchFamily="2" charset="2"/>
              <a:buChar char="Ø"/>
            </a:pPr>
            <a:r>
              <a:rPr lang="en-US" sz="1400" dirty="0" smtClean="0">
                <a:latin typeface="Georgia" pitchFamily="18" charset="0"/>
              </a:rPr>
              <a:t>“Where</a:t>
            </a:r>
            <a:r>
              <a:rPr lang="en-US" sz="1400" dirty="0">
                <a:latin typeface="Georgia" pitchFamily="18" charset="0"/>
              </a:rPr>
              <a:t>, after all, do universal human rights begin? </a:t>
            </a:r>
          </a:p>
          <a:p>
            <a:pPr>
              <a:buFont typeface="Wingdings" pitchFamily="2" charset="2"/>
              <a:buChar char="Ø"/>
            </a:pPr>
            <a:r>
              <a:rPr lang="en-US" sz="1400" dirty="0">
                <a:latin typeface="Georgia" pitchFamily="18" charset="0"/>
              </a:rPr>
              <a:t>In small places, close to home - so close and so small that they cannot be seen on any maps of the world. Yet they are the world of the individual person; the neighborhood he lives in; the school or college he attends; the factory, farm, or office where he works. Such are the places where every man, woman, and child seeks equal justice, equal opportunity, equal dignity without discrimination. “</a:t>
            </a:r>
            <a:br>
              <a:rPr lang="en-US" sz="1400" dirty="0">
                <a:latin typeface="Georgia" pitchFamily="18" charset="0"/>
              </a:rPr>
            </a:br>
            <a:r>
              <a:rPr lang="en-US" sz="1400" dirty="0">
                <a:latin typeface="Georgia" pitchFamily="18" charset="0"/>
              </a:rPr>
              <a:t>                                Eleanor Roosevelt </a:t>
            </a:r>
          </a:p>
        </p:txBody>
      </p:sp>
      <p:sp>
        <p:nvSpPr>
          <p:cNvPr id="9" name="TextBox 8"/>
          <p:cNvSpPr txBox="1"/>
          <p:nvPr/>
        </p:nvSpPr>
        <p:spPr>
          <a:xfrm>
            <a:off x="5619404" y="2053244"/>
            <a:ext cx="3100647" cy="369332"/>
          </a:xfrm>
          <a:prstGeom prst="rect">
            <a:avLst/>
          </a:prstGeom>
          <a:noFill/>
        </p:spPr>
        <p:txBody>
          <a:bodyPr wrap="square" rtlCol="0">
            <a:spAutoFit/>
          </a:bodyPr>
          <a:lstStyle/>
          <a:p>
            <a:r>
              <a:rPr lang="en-US" b="1" dirty="0">
                <a:solidFill>
                  <a:schemeClr val="accent1"/>
                </a:solidFill>
                <a:latin typeface="Georgia" pitchFamily="18" charset="0"/>
              </a:rPr>
              <a:t>Women’s rights </a:t>
            </a:r>
          </a:p>
        </p:txBody>
      </p:sp>
    </p:spTree>
    <p:extLst>
      <p:ext uri="{BB962C8B-B14F-4D97-AF65-F5344CB8AC3E}">
        <p14:creationId xmlns:p14="http://schemas.microsoft.com/office/powerpoint/2010/main" val="313206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06684" y="1721628"/>
            <a:ext cx="6096000" cy="738664"/>
          </a:xfrm>
          <a:prstGeom prst="rect">
            <a:avLst/>
          </a:prstGeom>
        </p:spPr>
        <p:txBody>
          <a:bodyPr>
            <a:spAutoFit/>
          </a:bodyPr>
          <a:lstStyle/>
          <a:p>
            <a:r>
              <a:rPr lang="en-US" sz="2400" b="1" dirty="0">
                <a:solidFill>
                  <a:schemeClr val="accent1"/>
                </a:solidFill>
                <a:latin typeface="Georgia" pitchFamily="18" charset="0"/>
              </a:rPr>
              <a:t>Women’s rights and </a:t>
            </a:r>
            <a:r>
              <a:rPr lang="en-US" sz="2400" b="1" dirty="0" smtClean="0">
                <a:solidFill>
                  <a:schemeClr val="accent1"/>
                </a:solidFill>
                <a:latin typeface="Georgia" pitchFamily="18" charset="0"/>
              </a:rPr>
              <a:t>empowerment</a:t>
            </a:r>
            <a:r>
              <a:rPr lang="en-US" b="1" dirty="0">
                <a:latin typeface="Georgia" pitchFamily="18" charset="0"/>
              </a:rPr>
              <a:t/>
            </a:r>
            <a:br>
              <a:rPr lang="en-US" b="1" dirty="0">
                <a:latin typeface="Georgia" pitchFamily="18" charset="0"/>
              </a:rPr>
            </a:br>
            <a:endParaRPr lang="en-US" b="1" dirty="0"/>
          </a:p>
        </p:txBody>
      </p:sp>
      <p:sp>
        <p:nvSpPr>
          <p:cNvPr id="4" name="Rectangle 3"/>
          <p:cNvSpPr/>
          <p:nvPr/>
        </p:nvSpPr>
        <p:spPr>
          <a:xfrm>
            <a:off x="5303520" y="2480936"/>
            <a:ext cx="10934038" cy="584775"/>
          </a:xfrm>
          <a:prstGeom prst="rect">
            <a:avLst/>
          </a:prstGeom>
        </p:spPr>
        <p:txBody>
          <a:bodyPr wrap="square">
            <a:spAutoFit/>
          </a:bodyPr>
          <a:lstStyle/>
          <a:p>
            <a:r>
              <a:rPr lang="en-US" sz="1600" dirty="0">
                <a:latin typeface="Georgia" pitchFamily="18" charset="0"/>
              </a:rPr>
              <a:t>Why are women's rights specifically defined? </a:t>
            </a:r>
            <a:endParaRPr lang="en-US" sz="1600" dirty="0" smtClean="0">
              <a:latin typeface="Georgia" pitchFamily="18" charset="0"/>
            </a:endParaRPr>
          </a:p>
          <a:p>
            <a:r>
              <a:rPr lang="en-US" sz="1600" dirty="0" smtClean="0">
                <a:latin typeface="Georgia" pitchFamily="18" charset="0"/>
              </a:rPr>
              <a:t>Why </a:t>
            </a:r>
            <a:r>
              <a:rPr lang="en-US" sz="1600" dirty="0">
                <a:latin typeface="Georgia" pitchFamily="18" charset="0"/>
              </a:rPr>
              <a:t>should women's rights be specifically </a:t>
            </a:r>
            <a:r>
              <a:rPr lang="en-US" sz="1600" dirty="0" smtClean="0">
                <a:latin typeface="Georgia" pitchFamily="18" charset="0"/>
              </a:rPr>
              <a:t>discussed?</a:t>
            </a:r>
            <a:endParaRPr lang="en-US" sz="1600" dirty="0">
              <a:latin typeface="Georgia" pitchFamily="18" charset="0"/>
            </a:endParaRPr>
          </a:p>
        </p:txBody>
      </p:sp>
      <p:sp>
        <p:nvSpPr>
          <p:cNvPr id="3" name="TextBox 2"/>
          <p:cNvSpPr txBox="1"/>
          <p:nvPr/>
        </p:nvSpPr>
        <p:spPr>
          <a:xfrm>
            <a:off x="5594465" y="3333403"/>
            <a:ext cx="5777346" cy="3231654"/>
          </a:xfrm>
          <a:prstGeom prst="rect">
            <a:avLst/>
          </a:prstGeom>
          <a:noFill/>
        </p:spPr>
        <p:txBody>
          <a:bodyPr wrap="square" rtlCol="0">
            <a:spAutoFit/>
          </a:bodyPr>
          <a:lstStyle/>
          <a:p>
            <a:r>
              <a:rPr lang="en-US" altLang="mk-MK" sz="1400" b="1" dirty="0">
                <a:latin typeface="Georgia" pitchFamily="18" charset="0"/>
              </a:rPr>
              <a:t>What is Women’s Empowerment?</a:t>
            </a:r>
          </a:p>
          <a:p>
            <a:endParaRPr lang="en-US" altLang="mk-MK" sz="1400" b="1" dirty="0">
              <a:latin typeface="Georgia" pitchFamily="18" charset="0"/>
            </a:endParaRPr>
          </a:p>
          <a:p>
            <a:pPr marL="285750" indent="-285750">
              <a:buFont typeface="Wingdings" pitchFamily="2" charset="2"/>
              <a:buChar char="Ø"/>
            </a:pPr>
            <a:r>
              <a:rPr lang="en-US" sz="1400" dirty="0">
                <a:latin typeface="Georgia" pitchFamily="18" charset="0"/>
              </a:rPr>
              <a:t>Process by which women gain power and control over their own lives and acquire the ability to make strategic choices. </a:t>
            </a:r>
          </a:p>
          <a:p>
            <a:pPr marL="285750" indent="-285750">
              <a:buFont typeface="Wingdings" pitchFamily="2" charset="2"/>
              <a:buChar char="Ø"/>
            </a:pPr>
            <a:r>
              <a:rPr lang="en-US" sz="1400" b="1" dirty="0">
                <a:latin typeface="Georgia" pitchFamily="18" charset="0"/>
              </a:rPr>
              <a:t>Women’s empowerment has five components:</a:t>
            </a:r>
          </a:p>
          <a:p>
            <a:pPr marL="285750" indent="-285750">
              <a:buFont typeface="Arial" pitchFamily="34" charset="0"/>
              <a:buChar char="•"/>
            </a:pPr>
            <a:r>
              <a:rPr lang="en-US" sz="1400" dirty="0">
                <a:latin typeface="Georgia" pitchFamily="18" charset="0"/>
              </a:rPr>
              <a:t> Women’s sense of self-worth; </a:t>
            </a:r>
          </a:p>
          <a:p>
            <a:pPr marL="285750" indent="-285750">
              <a:buFont typeface="Arial" pitchFamily="34" charset="0"/>
              <a:buChar char="•"/>
            </a:pPr>
            <a:r>
              <a:rPr lang="en-US" sz="1400" dirty="0">
                <a:latin typeface="Georgia" pitchFamily="18" charset="0"/>
              </a:rPr>
              <a:t>Their right to have and to determine choices; </a:t>
            </a:r>
          </a:p>
          <a:p>
            <a:pPr marL="285750" indent="-285750">
              <a:buFont typeface="Arial" pitchFamily="34" charset="0"/>
              <a:buChar char="•"/>
            </a:pPr>
            <a:r>
              <a:rPr lang="en-US" sz="1400" dirty="0">
                <a:latin typeface="Georgia" pitchFamily="18" charset="0"/>
              </a:rPr>
              <a:t>Their right to have access to opportunities and resources; </a:t>
            </a:r>
          </a:p>
          <a:p>
            <a:pPr marL="285750" indent="-285750">
              <a:buFont typeface="Arial" pitchFamily="34" charset="0"/>
              <a:buChar char="•"/>
            </a:pPr>
            <a:r>
              <a:rPr lang="en-US" sz="1400" dirty="0">
                <a:latin typeface="Georgia" pitchFamily="18" charset="0"/>
              </a:rPr>
              <a:t>Their right to have power to control their own lives, both within and outside the home; </a:t>
            </a:r>
          </a:p>
          <a:p>
            <a:pPr marL="285750" indent="-285750">
              <a:buFont typeface="Arial" pitchFamily="34" charset="0"/>
              <a:buChar char="•"/>
            </a:pPr>
            <a:r>
              <a:rPr lang="en-US" sz="1400" dirty="0">
                <a:latin typeface="Georgia" pitchFamily="18" charset="0"/>
              </a:rPr>
              <a:t> Their ability to influence the direction of social change to create a more just social and economic order, nationally and internationally.</a:t>
            </a:r>
          </a:p>
          <a:p>
            <a:endParaRPr lang="mk-MK" altLang="mk-MK" b="1" dirty="0">
              <a:latin typeface="Arial Narrow" pitchFamily="34" charset="0"/>
            </a:endParaRPr>
          </a:p>
          <a:p>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37" y="2245309"/>
            <a:ext cx="4482590" cy="3577974"/>
          </a:xfrm>
          <a:prstGeom prst="rect">
            <a:avLst/>
          </a:prstGeom>
        </p:spPr>
      </p:pic>
    </p:spTree>
    <p:extLst>
      <p:ext uri="{BB962C8B-B14F-4D97-AF65-F5344CB8AC3E}">
        <p14:creationId xmlns:p14="http://schemas.microsoft.com/office/powerpoint/2010/main" val="394142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932382796"/>
              </p:ext>
            </p:extLst>
          </p:nvPr>
        </p:nvGraphicFramePr>
        <p:xfrm>
          <a:off x="689956" y="1853738"/>
          <a:ext cx="5528696" cy="4567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850998887"/>
              </p:ext>
            </p:extLst>
          </p:nvPr>
        </p:nvGraphicFramePr>
        <p:xfrm>
          <a:off x="5783480" y="1878676"/>
          <a:ext cx="5480265" cy="49267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596044" y="1413164"/>
            <a:ext cx="2003367" cy="369332"/>
          </a:xfrm>
          <a:prstGeom prst="rect">
            <a:avLst/>
          </a:prstGeom>
          <a:noFill/>
        </p:spPr>
        <p:txBody>
          <a:bodyPr wrap="square" rtlCol="0">
            <a:spAutoFit/>
          </a:bodyPr>
          <a:lstStyle/>
          <a:p>
            <a:r>
              <a:rPr lang="en-US" b="1" dirty="0" smtClean="0">
                <a:solidFill>
                  <a:schemeClr val="accent1"/>
                </a:solidFill>
                <a:latin typeface="Georgia" pitchFamily="18" charset="0"/>
              </a:rPr>
              <a:t>SEX</a:t>
            </a:r>
            <a:endParaRPr lang="en-US" b="1" dirty="0">
              <a:solidFill>
                <a:schemeClr val="accent1"/>
              </a:solidFill>
              <a:latin typeface="Georgia" pitchFamily="18" charset="0"/>
            </a:endParaRPr>
          </a:p>
        </p:txBody>
      </p:sp>
      <p:sp>
        <p:nvSpPr>
          <p:cNvPr id="10" name="TextBox 9"/>
          <p:cNvSpPr txBox="1"/>
          <p:nvPr/>
        </p:nvSpPr>
        <p:spPr>
          <a:xfrm>
            <a:off x="8412480" y="1512916"/>
            <a:ext cx="2327564" cy="369332"/>
          </a:xfrm>
          <a:prstGeom prst="rect">
            <a:avLst/>
          </a:prstGeom>
          <a:noFill/>
        </p:spPr>
        <p:txBody>
          <a:bodyPr wrap="square" rtlCol="0">
            <a:spAutoFit/>
          </a:bodyPr>
          <a:lstStyle/>
          <a:p>
            <a:r>
              <a:rPr lang="en-US" b="1" dirty="0" smtClean="0">
                <a:solidFill>
                  <a:schemeClr val="accent1"/>
                </a:solidFill>
                <a:latin typeface="Georgia" pitchFamily="18" charset="0"/>
              </a:rPr>
              <a:t>GENDER</a:t>
            </a:r>
            <a:endParaRPr lang="en-US" b="1" dirty="0">
              <a:solidFill>
                <a:schemeClr val="accent1"/>
              </a:solidFill>
              <a:latin typeface="Georgia" pitchFamily="18" charset="0"/>
            </a:endParaRPr>
          </a:p>
        </p:txBody>
      </p:sp>
    </p:spTree>
    <p:extLst>
      <p:ext uri="{BB962C8B-B14F-4D97-AF65-F5344CB8AC3E}">
        <p14:creationId xmlns:p14="http://schemas.microsoft.com/office/powerpoint/2010/main" val="172341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5287" y="1725922"/>
            <a:ext cx="8182495" cy="830997"/>
          </a:xfrm>
          <a:prstGeom prst="rect">
            <a:avLst/>
          </a:prstGeom>
        </p:spPr>
        <p:txBody>
          <a:bodyPr wrap="square">
            <a:spAutoFit/>
          </a:bodyPr>
          <a:lstStyle/>
          <a:p>
            <a:r>
              <a:rPr lang="en-US" sz="2400" b="1" dirty="0" err="1">
                <a:solidFill>
                  <a:schemeClr val="accent1"/>
                </a:solidFill>
                <a:latin typeface="Georgia" pitchFamily="18" charset="0"/>
              </a:rPr>
              <a:t>Intersectionality</a:t>
            </a:r>
            <a:r>
              <a:rPr lang="en-US" sz="2400" b="1" dirty="0">
                <a:solidFill>
                  <a:schemeClr val="accent1"/>
                </a:solidFill>
                <a:latin typeface="Georgia" pitchFamily="18" charset="0"/>
              </a:rPr>
              <a:t> </a:t>
            </a:r>
            <a:r>
              <a:rPr lang="en-US" sz="2400" b="1" dirty="0" smtClean="0">
                <a:solidFill>
                  <a:schemeClr val="accent1"/>
                </a:solidFill>
                <a:latin typeface="Georgia" pitchFamily="18" charset="0"/>
              </a:rPr>
              <a:t>and(non)discrimination</a:t>
            </a:r>
            <a:r>
              <a:rPr lang="en-US" sz="2400" b="1" dirty="0">
                <a:latin typeface="Georgia" pitchFamily="18" charset="0"/>
              </a:rPr>
              <a:t/>
            </a:r>
            <a:br>
              <a:rPr lang="en-US" sz="2400" b="1" dirty="0">
                <a:latin typeface="Georgia" pitchFamily="18" charset="0"/>
              </a:rPr>
            </a:br>
            <a:endParaRPr lang="en-US" sz="2400" b="1" dirty="0"/>
          </a:p>
        </p:txBody>
      </p:sp>
      <p:pic>
        <p:nvPicPr>
          <p:cNvPr id="5" name="Picture 4">
            <a:extLst>
              <a:ext uri="{FF2B5EF4-FFF2-40B4-BE49-F238E27FC236}">
                <a16:creationId xmlns:a16="http://schemas.microsoft.com/office/drawing/2014/main" xmlns="" id="{6235F474-CE4E-5A48-A80B-1D94ED7F4464}"/>
              </a:ext>
            </a:extLst>
          </p:cNvPr>
          <p:cNvPicPr>
            <a:picLocks noChangeAspect="1"/>
          </p:cNvPicPr>
          <p:nvPr/>
        </p:nvPicPr>
        <p:blipFill rotWithShape="1">
          <a:blip r:embed="rId3">
            <a:alphaModFix/>
          </a:blip>
          <a:srcRect l="6462" r="6636" b="-1"/>
          <a:stretch/>
        </p:blipFill>
        <p:spPr>
          <a:xfrm>
            <a:off x="439040" y="2543064"/>
            <a:ext cx="4465364" cy="3483663"/>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TextBox 2"/>
          <p:cNvSpPr txBox="1"/>
          <p:nvPr/>
        </p:nvSpPr>
        <p:spPr>
          <a:xfrm>
            <a:off x="5893724" y="2718262"/>
            <a:ext cx="5893723" cy="3323987"/>
          </a:xfrm>
          <a:prstGeom prst="rect">
            <a:avLst/>
          </a:prstGeom>
          <a:noFill/>
        </p:spPr>
        <p:txBody>
          <a:bodyPr wrap="square" rtlCol="0">
            <a:spAutoFit/>
          </a:bodyPr>
          <a:lstStyle/>
          <a:p>
            <a:r>
              <a:rPr lang="en-US" sz="1600" b="1" i="1" dirty="0">
                <a:latin typeface="Georgia" pitchFamily="18" charset="0"/>
              </a:rPr>
              <a:t>What kinds of socio-demographic factors can put people at risk of insecurity/injustice</a:t>
            </a:r>
            <a:r>
              <a:rPr lang="en-US" b="1" i="1" dirty="0" smtClean="0">
                <a:latin typeface="Georgia" pitchFamily="18" charset="0"/>
              </a:rPr>
              <a:t>?</a:t>
            </a:r>
          </a:p>
          <a:p>
            <a:endParaRPr lang="en-US" b="1" i="1" dirty="0" smtClean="0">
              <a:latin typeface="Georgia" pitchFamily="18" charset="0"/>
            </a:endParaRPr>
          </a:p>
          <a:p>
            <a:pPr marL="285750" indent="-285750">
              <a:buFont typeface="Wingdings" pitchFamily="2" charset="2"/>
              <a:buChar char="Ø"/>
            </a:pPr>
            <a:r>
              <a:rPr lang="en-US" sz="2000" dirty="0">
                <a:latin typeface="Georgia" pitchFamily="18" charset="0"/>
              </a:rPr>
              <a:t>Gender as a social construct intersects with other social variables/traits.</a:t>
            </a:r>
          </a:p>
          <a:p>
            <a:pPr marL="285750" indent="-285750">
              <a:buFont typeface="Wingdings" pitchFamily="2" charset="2"/>
              <a:buChar char="Ø"/>
            </a:pPr>
            <a:r>
              <a:rPr lang="en-US" sz="2000" dirty="0">
                <a:latin typeface="Georgia" pitchFamily="18" charset="0"/>
              </a:rPr>
              <a:t>This approach considers the way in which different socially and culturally constructed categories intersect and form different forms of inequalities and multiple discrimination.</a:t>
            </a:r>
          </a:p>
          <a:p>
            <a:r>
              <a:rPr lang="en-US" sz="2000" b="1" i="1" dirty="0">
                <a:latin typeface="Georgia" pitchFamily="18" charset="0"/>
              </a:rPr>
              <a:t/>
            </a:r>
            <a:br>
              <a:rPr lang="en-US" sz="2000" b="1" i="1" dirty="0">
                <a:latin typeface="Georgia" pitchFamily="18" charset="0"/>
              </a:rPr>
            </a:br>
            <a:endParaRPr lang="en-US" dirty="0"/>
          </a:p>
        </p:txBody>
      </p:sp>
    </p:spTree>
    <p:extLst>
      <p:ext uri="{BB962C8B-B14F-4D97-AF65-F5344CB8AC3E}">
        <p14:creationId xmlns:p14="http://schemas.microsoft.com/office/powerpoint/2010/main" val="68883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79324" y="2119755"/>
            <a:ext cx="5893723" cy="3447098"/>
          </a:xfrm>
          <a:prstGeom prst="rect">
            <a:avLst/>
          </a:prstGeom>
          <a:noFill/>
        </p:spPr>
        <p:txBody>
          <a:bodyPr wrap="square" rtlCol="0">
            <a:spAutoFit/>
          </a:bodyPr>
          <a:lstStyle/>
          <a:p>
            <a:r>
              <a:rPr lang="en-US" sz="2000" b="1" dirty="0">
                <a:latin typeface="Georgia" pitchFamily="18" charset="0"/>
                <a:cs typeface="Arial" pitchFamily="34" charset="0"/>
              </a:rPr>
              <a:t>Discussion : </a:t>
            </a:r>
            <a:r>
              <a:rPr lang="en-US" sz="2000" dirty="0">
                <a:latin typeface="Georgia" pitchFamily="18" charset="0"/>
                <a:cs typeface="Arial" pitchFamily="34" charset="0"/>
              </a:rPr>
              <a:t/>
            </a:r>
            <a:br>
              <a:rPr lang="en-US" sz="2000" dirty="0">
                <a:latin typeface="Georgia" pitchFamily="18" charset="0"/>
                <a:cs typeface="Arial" pitchFamily="34" charset="0"/>
              </a:rPr>
            </a:br>
            <a:r>
              <a:rPr lang="en-US" sz="2000" dirty="0" smtClean="0">
                <a:latin typeface="Georgia" pitchFamily="18" charset="0"/>
              </a:rPr>
              <a:t>What </a:t>
            </a:r>
            <a:r>
              <a:rPr lang="en-US" sz="2000" dirty="0">
                <a:latin typeface="Georgia" pitchFamily="18" charset="0"/>
              </a:rPr>
              <a:t>do you see on the photo?  A Man or a Woman?</a:t>
            </a:r>
            <a:r>
              <a:rPr lang="en-US" sz="2000" dirty="0">
                <a:solidFill>
                  <a:schemeClr val="bg1"/>
                </a:solidFill>
                <a:latin typeface="Georgia" pitchFamily="18" charset="0"/>
              </a:rPr>
              <a:t/>
            </a:r>
            <a:br>
              <a:rPr lang="en-US" sz="2000" dirty="0">
                <a:solidFill>
                  <a:schemeClr val="bg1"/>
                </a:solidFill>
                <a:latin typeface="Georgia" pitchFamily="18" charset="0"/>
              </a:rPr>
            </a:br>
            <a:r>
              <a:rPr lang="en-US" sz="2000" dirty="0">
                <a:latin typeface="Georgia" pitchFamily="18" charset="0"/>
                <a:cs typeface="Arial" pitchFamily="34" charset="0"/>
              </a:rPr>
              <a:t/>
            </a:r>
            <a:br>
              <a:rPr lang="en-US" sz="2000" dirty="0">
                <a:latin typeface="Georgia" pitchFamily="18" charset="0"/>
                <a:cs typeface="Arial" pitchFamily="34" charset="0"/>
              </a:rPr>
            </a:br>
            <a:r>
              <a:rPr lang="mk-MK" sz="2000" dirty="0">
                <a:latin typeface="Georgia" pitchFamily="18" charset="0"/>
                <a:cs typeface="Arial" pitchFamily="34" charset="0"/>
              </a:rPr>
              <a:t/>
            </a:r>
            <a:br>
              <a:rPr lang="mk-MK" sz="2000" dirty="0">
                <a:latin typeface="Georgia" pitchFamily="18" charset="0"/>
                <a:cs typeface="Arial" pitchFamily="34" charset="0"/>
              </a:rPr>
            </a:br>
            <a:r>
              <a:rPr lang="en-US" sz="2000" b="1" dirty="0">
                <a:latin typeface="Georgia" pitchFamily="18" charset="0"/>
                <a:cs typeface="Arial" pitchFamily="34" charset="0"/>
              </a:rPr>
              <a:t>Exercise no.1 </a:t>
            </a:r>
            <a:r>
              <a:rPr lang="en-US" sz="2000" dirty="0">
                <a:latin typeface="Georgia" pitchFamily="18" charset="0"/>
                <a:cs typeface="Arial" pitchFamily="34" charset="0"/>
              </a:rPr>
              <a:t/>
            </a:r>
            <a:br>
              <a:rPr lang="en-US" sz="2000" dirty="0">
                <a:latin typeface="Georgia" pitchFamily="18" charset="0"/>
                <a:cs typeface="Arial" pitchFamily="34" charset="0"/>
              </a:rPr>
            </a:br>
            <a:r>
              <a:rPr lang="en-US" sz="2000" dirty="0">
                <a:latin typeface="Georgia" pitchFamily="18" charset="0"/>
                <a:cs typeface="Arial" pitchFamily="34" charset="0"/>
              </a:rPr>
              <a:t>Which of the following statements refer to sex and which refer to gender</a:t>
            </a:r>
            <a:br>
              <a:rPr lang="en-US" sz="2000" dirty="0">
                <a:latin typeface="Georgia" pitchFamily="18" charset="0"/>
                <a:cs typeface="Arial" pitchFamily="34" charset="0"/>
              </a:rPr>
            </a:br>
            <a:r>
              <a:rPr lang="en-US" sz="2000" dirty="0">
                <a:latin typeface="Georgia" pitchFamily="18" charset="0"/>
                <a:cs typeface="Arial" pitchFamily="34" charset="0"/>
              </a:rPr>
              <a:t>Annex : Statements </a:t>
            </a:r>
            <a:endParaRPr lang="en-US" sz="2000" dirty="0">
              <a:latin typeface="Georgia" pitchFamily="18" charset="0"/>
            </a:endParaRPr>
          </a:p>
          <a:p>
            <a:r>
              <a:rPr lang="en-US" sz="2000" b="1" i="1" dirty="0">
                <a:latin typeface="Georgia" pitchFamily="18" charset="0"/>
              </a:rPr>
              <a:t/>
            </a:r>
            <a:br>
              <a:rPr lang="en-US" sz="2000" b="1" i="1" dirty="0">
                <a:latin typeface="Georgia" pitchFamily="18" charset="0"/>
              </a:rPr>
            </a:br>
            <a:endParaRPr lang="en-US" dirty="0"/>
          </a:p>
        </p:txBody>
      </p:sp>
      <p:pic>
        <p:nvPicPr>
          <p:cNvPr id="6" name="Picture 2" descr="Image result for Sisa Abu Daooh">
            <a:extLst>
              <a:ext uri="{FF2B5EF4-FFF2-40B4-BE49-F238E27FC236}">
                <a16:creationId xmlns:a16="http://schemas.microsoft.com/office/drawing/2014/main" xmlns="" id="{924EF7D1-DED1-D248-B43C-70AE586CC4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55" r="23355"/>
          <a:stretch/>
        </p:blipFill>
        <p:spPr bwMode="auto">
          <a:xfrm>
            <a:off x="76891" y="1450644"/>
            <a:ext cx="4495838" cy="4785320"/>
          </a:xfrm>
          <a:prstGeom prst="rect">
            <a:avLst/>
          </a:prstGeom>
          <a:solidFill>
            <a:srgbClr val="FFFFFF"/>
          </a:solidFill>
        </p:spPr>
      </p:pic>
    </p:spTree>
    <p:extLst>
      <p:ext uri="{BB962C8B-B14F-4D97-AF65-F5344CB8AC3E}">
        <p14:creationId xmlns:p14="http://schemas.microsoft.com/office/powerpoint/2010/main" val="61958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64581" y="2031886"/>
            <a:ext cx="3848793" cy="3108543"/>
          </a:xfrm>
          <a:prstGeom prst="rect">
            <a:avLst/>
          </a:prstGeom>
          <a:noFill/>
        </p:spPr>
        <p:txBody>
          <a:bodyPr wrap="square" rtlCol="0">
            <a:spAutoFit/>
          </a:bodyPr>
          <a:lstStyle/>
          <a:p>
            <a:pPr algn="just">
              <a:buFont typeface="Wingdings" pitchFamily="2" charset="2"/>
              <a:buChar char="Ø"/>
            </a:pPr>
            <a:r>
              <a:rPr lang="en-US" sz="1400" b="1" dirty="0">
                <a:latin typeface="Georgia" pitchFamily="18" charset="0"/>
              </a:rPr>
              <a:t>Prejudice can be defined as “a negative evaluation of a social group or a negative evaluation of an individual that is significantly based on the individual’s group membership</a:t>
            </a:r>
          </a:p>
          <a:p>
            <a:pPr algn="just">
              <a:buFont typeface="Wingdings" pitchFamily="2" charset="2"/>
              <a:buChar char="Ø"/>
            </a:pPr>
            <a:r>
              <a:rPr lang="en-US" sz="1400" dirty="0">
                <a:latin typeface="Georgia" pitchFamily="18" charset="0"/>
              </a:rPr>
              <a:t>A Gender </a:t>
            </a:r>
            <a:r>
              <a:rPr lang="en-US" sz="1400" i="1" dirty="0">
                <a:latin typeface="Georgia" pitchFamily="18" charset="0"/>
              </a:rPr>
              <a:t>prejudice</a:t>
            </a:r>
            <a:r>
              <a:rPr lang="en-US" sz="1400" dirty="0">
                <a:latin typeface="Georgia" pitchFamily="18" charset="0"/>
              </a:rPr>
              <a:t> is a </a:t>
            </a:r>
            <a:r>
              <a:rPr lang="en-US" sz="1400" b="1" dirty="0">
                <a:latin typeface="Georgia" pitchFamily="18" charset="0"/>
              </a:rPr>
              <a:t>judgment</a:t>
            </a:r>
            <a:r>
              <a:rPr lang="en-US" sz="1400" dirty="0">
                <a:latin typeface="Georgia" pitchFamily="18" charset="0"/>
              </a:rPr>
              <a:t> (usually negative) about someone before having any information on which to form a knowledgeable opinion.</a:t>
            </a:r>
          </a:p>
          <a:p>
            <a:pPr algn="just">
              <a:buFont typeface="Wingdings" pitchFamily="2" charset="2"/>
              <a:buChar char="Ø"/>
            </a:pPr>
            <a:r>
              <a:rPr lang="en-US" sz="1400" dirty="0">
                <a:latin typeface="Georgia" pitchFamily="18" charset="0"/>
              </a:rPr>
              <a:t> Examples of prejudice: Women are meant to be housewives; women are emotional, men are rational</a:t>
            </a:r>
            <a:endParaRPr lang="mk-MK" sz="1400" dirty="0">
              <a:latin typeface="Georgia" pitchFamily="18" charset="0"/>
            </a:endParaRPr>
          </a:p>
          <a:p>
            <a:r>
              <a:rPr lang="en-US" sz="1400" b="1" i="1" dirty="0">
                <a:latin typeface="Georgia" pitchFamily="18" charset="0"/>
              </a:rPr>
              <a:t/>
            </a:r>
            <a:br>
              <a:rPr lang="en-US" sz="1400" b="1" i="1" dirty="0">
                <a:latin typeface="Georgia" pitchFamily="18" charset="0"/>
              </a:rPr>
            </a:br>
            <a:endParaRPr lang="en-US" sz="1400" dirty="0"/>
          </a:p>
        </p:txBody>
      </p:sp>
      <p:sp>
        <p:nvSpPr>
          <p:cNvPr id="2" name="TextBox 1"/>
          <p:cNvSpPr txBox="1"/>
          <p:nvPr/>
        </p:nvSpPr>
        <p:spPr>
          <a:xfrm>
            <a:off x="872835" y="1512916"/>
            <a:ext cx="9700953" cy="369332"/>
          </a:xfrm>
          <a:prstGeom prst="rect">
            <a:avLst/>
          </a:prstGeom>
          <a:noFill/>
        </p:spPr>
        <p:txBody>
          <a:bodyPr wrap="square" rtlCol="0">
            <a:spAutoFit/>
          </a:bodyPr>
          <a:lstStyle/>
          <a:p>
            <a:r>
              <a:rPr lang="en-US" b="1" dirty="0">
                <a:solidFill>
                  <a:schemeClr val="accent1"/>
                </a:solidFill>
                <a:latin typeface="Georgia" pitchFamily="18" charset="0"/>
              </a:rPr>
              <a:t>Gender stereotypes                                 </a:t>
            </a:r>
            <a:r>
              <a:rPr lang="en-US" b="1" dirty="0" smtClean="0">
                <a:solidFill>
                  <a:schemeClr val="accent1"/>
                </a:solidFill>
                <a:latin typeface="Georgia" pitchFamily="18" charset="0"/>
              </a:rPr>
              <a:t>                                           Gender </a:t>
            </a:r>
            <a:r>
              <a:rPr lang="en-US" b="1" dirty="0">
                <a:solidFill>
                  <a:schemeClr val="accent1"/>
                </a:solidFill>
                <a:latin typeface="Georgia" pitchFamily="18" charset="0"/>
              </a:rPr>
              <a:t>Prejudices</a:t>
            </a:r>
            <a:endParaRPr lang="en-US" b="1" dirty="0">
              <a:solidFill>
                <a:schemeClr val="accent1"/>
              </a:solidFill>
            </a:endParaRPr>
          </a:p>
        </p:txBody>
      </p:sp>
      <p:sp>
        <p:nvSpPr>
          <p:cNvPr id="4" name="TextBox 3"/>
          <p:cNvSpPr txBox="1"/>
          <p:nvPr/>
        </p:nvSpPr>
        <p:spPr>
          <a:xfrm>
            <a:off x="399010" y="2031886"/>
            <a:ext cx="3790604" cy="2523768"/>
          </a:xfrm>
          <a:prstGeom prst="rect">
            <a:avLst/>
          </a:prstGeom>
          <a:noFill/>
        </p:spPr>
        <p:txBody>
          <a:bodyPr wrap="square" rtlCol="0">
            <a:spAutoFit/>
          </a:bodyPr>
          <a:lstStyle/>
          <a:p>
            <a:pPr marL="285750" indent="-285750" algn="just">
              <a:buFont typeface="Wingdings" pitchFamily="2" charset="2"/>
              <a:buChar char="Ø"/>
            </a:pPr>
            <a:r>
              <a:rPr lang="en-US" sz="1400" dirty="0">
                <a:latin typeface="Georgia" pitchFamily="18" charset="0"/>
              </a:rPr>
              <a:t>A gender stereotype is </a:t>
            </a:r>
            <a:r>
              <a:rPr lang="en-US" sz="1400" b="1" dirty="0">
                <a:latin typeface="Georgia" pitchFamily="18" charset="0"/>
              </a:rPr>
              <a:t>a generalized view or preconception about attributes, or characteristics that are or ought to be possessed by women and men or the roles that are/or should be performed by men and women</a:t>
            </a:r>
            <a:r>
              <a:rPr lang="en-US" sz="1400" dirty="0">
                <a:latin typeface="Georgia" pitchFamily="18" charset="0"/>
              </a:rPr>
              <a:t>. Gender stereotypes can be both positive and negative for example, “women are nurturing” or “women are weak”.</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93" y="4383191"/>
            <a:ext cx="220476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User\Desktop\родово одговорно буџетирање\8ec2aa591f9b537181bffd600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3916" y="1795063"/>
            <a:ext cx="2010665" cy="3582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753" y="4383191"/>
            <a:ext cx="26193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38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64277" y="2385763"/>
            <a:ext cx="5893723" cy="2308324"/>
          </a:xfrm>
          <a:prstGeom prst="rect">
            <a:avLst/>
          </a:prstGeom>
          <a:noFill/>
        </p:spPr>
        <p:txBody>
          <a:bodyPr wrap="square" rtlCol="0">
            <a:spAutoFit/>
          </a:bodyPr>
          <a:lstStyle/>
          <a:p>
            <a:pPr>
              <a:buFont typeface="Wingdings" pitchFamily="2" charset="2"/>
              <a:buChar char="Ø"/>
            </a:pPr>
            <a:r>
              <a:rPr lang="en-US" dirty="0">
                <a:latin typeface="Georgia" pitchFamily="18" charset="0"/>
              </a:rPr>
              <a:t>Objective of the exercise: </a:t>
            </a:r>
          </a:p>
          <a:p>
            <a:r>
              <a:rPr lang="en-US" dirty="0">
                <a:latin typeface="Georgia" pitchFamily="18" charset="0"/>
              </a:rPr>
              <a:t>Strengthening sensitivity to gender issues and </a:t>
            </a:r>
            <a:r>
              <a:rPr lang="en-US" dirty="0" smtClean="0">
                <a:latin typeface="Georgia" pitchFamily="18" charset="0"/>
              </a:rPr>
              <a:t>gender based </a:t>
            </a:r>
            <a:r>
              <a:rPr lang="en-US" dirty="0">
                <a:latin typeface="Georgia" pitchFamily="18" charset="0"/>
              </a:rPr>
              <a:t>discrimination</a:t>
            </a:r>
          </a:p>
          <a:p>
            <a:pPr>
              <a:buFont typeface="Wingdings" pitchFamily="2" charset="2"/>
              <a:buChar char="Ø"/>
            </a:pPr>
            <a:r>
              <a:rPr lang="en-US" dirty="0">
                <a:latin typeface="Georgia" pitchFamily="18" charset="0"/>
              </a:rPr>
              <a:t>Activity Annex:</a:t>
            </a:r>
          </a:p>
          <a:p>
            <a:r>
              <a:rPr lang="en-US" dirty="0">
                <a:latin typeface="Georgia" pitchFamily="18" charset="0"/>
              </a:rPr>
              <a:t>List – I agree</a:t>
            </a:r>
          </a:p>
          <a:p>
            <a:r>
              <a:rPr lang="en-US" dirty="0">
                <a:latin typeface="Georgia" pitchFamily="18" charset="0"/>
              </a:rPr>
              <a:t>List – I disagree</a:t>
            </a:r>
          </a:p>
          <a:p>
            <a:r>
              <a:rPr lang="en-US" dirty="0">
                <a:latin typeface="Georgia" pitchFamily="18" charset="0"/>
              </a:rPr>
              <a:t>Statements</a:t>
            </a:r>
            <a:endParaRPr lang="mk-MK" dirty="0">
              <a:latin typeface="Georgia" pitchFamily="18" charset="0"/>
            </a:endParaRPr>
          </a:p>
          <a:p>
            <a:endParaRPr lang="en-US" dirty="0"/>
          </a:p>
        </p:txBody>
      </p:sp>
      <p:sp>
        <p:nvSpPr>
          <p:cNvPr id="2" name="TextBox 1"/>
          <p:cNvSpPr txBox="1"/>
          <p:nvPr/>
        </p:nvSpPr>
        <p:spPr>
          <a:xfrm>
            <a:off x="2568633" y="1729047"/>
            <a:ext cx="4164676" cy="369332"/>
          </a:xfrm>
          <a:prstGeom prst="rect">
            <a:avLst/>
          </a:prstGeom>
          <a:noFill/>
        </p:spPr>
        <p:txBody>
          <a:bodyPr wrap="square" rtlCol="0">
            <a:spAutoFit/>
          </a:bodyPr>
          <a:lstStyle/>
          <a:p>
            <a:r>
              <a:rPr lang="en-US" b="1" dirty="0">
                <a:solidFill>
                  <a:schemeClr val="accent1"/>
                </a:solidFill>
                <a:latin typeface="Georgia" pitchFamily="18" charset="0"/>
              </a:rPr>
              <a:t>Exercise no.2 Barometer</a:t>
            </a:r>
          </a:p>
        </p:txBody>
      </p:sp>
    </p:spTree>
    <p:extLst>
      <p:ext uri="{BB962C8B-B14F-4D97-AF65-F5344CB8AC3E}">
        <p14:creationId xmlns:p14="http://schemas.microsoft.com/office/powerpoint/2010/main" val="234522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64277" y="2385763"/>
            <a:ext cx="1546167" cy="369332"/>
          </a:xfrm>
          <a:prstGeom prst="rect">
            <a:avLst/>
          </a:prstGeom>
          <a:noFill/>
        </p:spPr>
        <p:txBody>
          <a:bodyPr wrap="square" rtlCol="0">
            <a:spAutoFit/>
          </a:bodyPr>
          <a:lstStyle/>
          <a:p>
            <a:endParaRPr lang="en-US" dirty="0"/>
          </a:p>
        </p:txBody>
      </p:sp>
      <p:sp>
        <p:nvSpPr>
          <p:cNvPr id="2" name="TextBox 1"/>
          <p:cNvSpPr txBox="1"/>
          <p:nvPr/>
        </p:nvSpPr>
        <p:spPr>
          <a:xfrm>
            <a:off x="948224" y="1596043"/>
            <a:ext cx="9792392" cy="461665"/>
          </a:xfrm>
          <a:prstGeom prst="rect">
            <a:avLst/>
          </a:prstGeom>
          <a:noFill/>
        </p:spPr>
        <p:txBody>
          <a:bodyPr wrap="square" rtlCol="0">
            <a:spAutoFit/>
          </a:bodyPr>
          <a:lstStyle/>
          <a:p>
            <a:r>
              <a:rPr lang="en-US" sz="2400" b="1" dirty="0">
                <a:solidFill>
                  <a:schemeClr val="accent1"/>
                </a:solidFill>
                <a:latin typeface="Georgia" pitchFamily="18" charset="0"/>
              </a:rPr>
              <a:t>Gender roles                                    </a:t>
            </a:r>
            <a:r>
              <a:rPr lang="en-US" sz="2400" b="1" dirty="0" smtClean="0">
                <a:solidFill>
                  <a:schemeClr val="accent1"/>
                </a:solidFill>
                <a:latin typeface="Georgia" pitchFamily="18" charset="0"/>
              </a:rPr>
              <a:t>                               Gender </a:t>
            </a:r>
            <a:r>
              <a:rPr lang="en-US" sz="2400" b="1" dirty="0">
                <a:solidFill>
                  <a:schemeClr val="accent1"/>
                </a:solidFill>
                <a:latin typeface="Georgia" pitchFamily="18" charset="0"/>
              </a:rPr>
              <a:t>needs</a:t>
            </a:r>
          </a:p>
        </p:txBody>
      </p:sp>
      <p:sp>
        <p:nvSpPr>
          <p:cNvPr id="4" name="Content Placeholder 2"/>
          <p:cNvSpPr txBox="1">
            <a:spLocks/>
          </p:cNvSpPr>
          <p:nvPr/>
        </p:nvSpPr>
        <p:spPr>
          <a:xfrm>
            <a:off x="838200" y="2105229"/>
            <a:ext cx="3414358" cy="4071734"/>
          </a:xfrm>
          <a:prstGeom prst="rect">
            <a:avLst/>
          </a:prstGeom>
          <a:ln w="76200">
            <a:solidFill>
              <a:srgbClr val="00B0F0"/>
            </a:solidFill>
          </a:ln>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80000"/>
              </a:lnSpc>
              <a:buFont typeface="Wingdings" pitchFamily="2" charset="2"/>
              <a:buChar char="Ø"/>
            </a:pPr>
            <a:endParaRPr lang="en-US" altLang="mk-MK" b="1" dirty="0" smtClean="0">
              <a:latin typeface="Georgia" pitchFamily="18" charset="0"/>
            </a:endParaRPr>
          </a:p>
          <a:p>
            <a:pPr algn="just">
              <a:buFont typeface="Wingdings" pitchFamily="2" charset="2"/>
              <a:buChar char="Ø"/>
            </a:pPr>
            <a:r>
              <a:rPr lang="en-US" sz="2500" b="1" dirty="0" smtClean="0">
                <a:latin typeface="Georgia" pitchFamily="18" charset="0"/>
              </a:rPr>
              <a:t>Gender roles are defined as norms </a:t>
            </a:r>
            <a:r>
              <a:rPr lang="en-US" sz="2500" dirty="0" smtClean="0">
                <a:latin typeface="Georgia" pitchFamily="18" charset="0"/>
              </a:rPr>
              <a:t>or beliefs in a given society/community or other distinct group that condition which activities, tasks and responsibilities are perceived as masculine or feminine. </a:t>
            </a:r>
          </a:p>
          <a:p>
            <a:pPr algn="just"/>
            <a:endParaRPr lang="en-US" sz="2500" dirty="0" smtClean="0">
              <a:latin typeface="Georgia" pitchFamily="18" charset="0"/>
            </a:endParaRPr>
          </a:p>
          <a:p>
            <a:pPr algn="just">
              <a:buFont typeface="Wingdings" pitchFamily="2" charset="2"/>
              <a:buChar char="Ø"/>
            </a:pPr>
            <a:r>
              <a:rPr lang="en-US" sz="2500" b="1" dirty="0" smtClean="0">
                <a:latin typeface="Georgia" pitchFamily="18" charset="0"/>
              </a:rPr>
              <a:t>A reproductive role </a:t>
            </a:r>
            <a:r>
              <a:rPr lang="en-US" sz="2500" dirty="0" smtClean="0">
                <a:latin typeface="Georgia" pitchFamily="18" charset="0"/>
              </a:rPr>
              <a:t>is related to biological functions. It also refers to the care and maintenance of the household, care for children and the elderly. </a:t>
            </a:r>
          </a:p>
          <a:p>
            <a:pPr algn="just">
              <a:buFont typeface="Wingdings" pitchFamily="2" charset="2"/>
              <a:buChar char="Ø"/>
            </a:pPr>
            <a:r>
              <a:rPr lang="en-US" sz="2500" b="1" dirty="0" smtClean="0">
                <a:latin typeface="Georgia" pitchFamily="18" charset="0"/>
              </a:rPr>
              <a:t>A productive role </a:t>
            </a:r>
            <a:r>
              <a:rPr lang="en-US" sz="2500" dirty="0" smtClean="0">
                <a:latin typeface="Georgia" pitchFamily="18" charset="0"/>
              </a:rPr>
              <a:t>includes all tasks related to generating income and ensuring economic well-being. </a:t>
            </a:r>
          </a:p>
          <a:p>
            <a:pPr algn="just">
              <a:buFont typeface="Wingdings" pitchFamily="2" charset="2"/>
              <a:buChar char="Ø"/>
            </a:pPr>
            <a:r>
              <a:rPr lang="en-US" sz="2500" b="1" dirty="0" smtClean="0">
                <a:latin typeface="Georgia" pitchFamily="18" charset="0"/>
              </a:rPr>
              <a:t>A community role (social role) </a:t>
            </a:r>
            <a:r>
              <a:rPr lang="en-US" sz="2500" dirty="0" smtClean="0">
                <a:latin typeface="Georgia" pitchFamily="18" charset="0"/>
              </a:rPr>
              <a:t>is related to participation in the community, social events, inclusion in groups and organizations.</a:t>
            </a:r>
            <a:endParaRPr lang="en-US" sz="2500" dirty="0">
              <a:latin typeface="Georgia" pitchFamily="18" charset="0"/>
            </a:endParaRPr>
          </a:p>
        </p:txBody>
      </p:sp>
      <p:sp>
        <p:nvSpPr>
          <p:cNvPr id="5" name="Content Placeholder 3"/>
          <p:cNvSpPr txBox="1">
            <a:spLocks/>
          </p:cNvSpPr>
          <p:nvPr/>
        </p:nvSpPr>
        <p:spPr>
          <a:xfrm>
            <a:off x="4454295" y="2090630"/>
            <a:ext cx="3414358" cy="4071734"/>
          </a:xfrm>
          <a:prstGeom prst="rect">
            <a:avLst/>
          </a:prstGeom>
          <a:ln w="76200">
            <a:solidFill>
              <a:srgbClr val="0070C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latin typeface="Georgia" pitchFamily="18" charset="0"/>
              </a:rPr>
              <a:t>       Practical </a:t>
            </a:r>
            <a:r>
              <a:rPr lang="en-US" sz="1600" b="1" dirty="0" smtClean="0">
                <a:latin typeface="Georgia" pitchFamily="18" charset="0"/>
              </a:rPr>
              <a:t>needs</a:t>
            </a:r>
          </a:p>
          <a:p>
            <a:endParaRPr lang="en-US" b="1" dirty="0"/>
          </a:p>
        </p:txBody>
      </p:sp>
      <p:pic>
        <p:nvPicPr>
          <p:cNvPr id="6" name="Picture 3" descr="C:\Users\Us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771" y="2385763"/>
            <a:ext cx="2029327" cy="1279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istockphoto-1457433817-612x6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420" y="3778602"/>
            <a:ext cx="1659355" cy="1243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npr.brightspotcd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8986" y="5000816"/>
            <a:ext cx="2064975" cy="116154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txBox="1">
            <a:spLocks/>
          </p:cNvSpPr>
          <p:nvPr/>
        </p:nvSpPr>
        <p:spPr>
          <a:xfrm>
            <a:off x="8098086" y="2122714"/>
            <a:ext cx="3572546" cy="4071734"/>
          </a:xfrm>
          <a:prstGeom prst="rect">
            <a:avLst/>
          </a:prstGeom>
          <a:ln w="76200">
            <a:solidFill>
              <a:srgbClr val="0070C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1600" b="1" dirty="0" smtClean="0">
                <a:latin typeface="Georgia" pitchFamily="18" charset="0"/>
              </a:rPr>
              <a:t>Strategic needs:</a:t>
            </a:r>
          </a:p>
          <a:p>
            <a:pPr>
              <a:buFont typeface="Wingdings" pitchFamily="2" charset="2"/>
              <a:buChar char="Ø"/>
            </a:pPr>
            <a:r>
              <a:rPr lang="en-US" sz="1600" dirty="0" smtClean="0">
                <a:latin typeface="Georgia" pitchFamily="18" charset="0"/>
              </a:rPr>
              <a:t> The needs related to the status of men and women in society and their positions within the power structures of society.</a:t>
            </a:r>
          </a:p>
          <a:p>
            <a:pPr>
              <a:buFont typeface="Wingdings" pitchFamily="2" charset="2"/>
              <a:buChar char="Ø"/>
            </a:pPr>
            <a:r>
              <a:rPr lang="en-US" sz="1600" dirty="0" smtClean="0">
                <a:latin typeface="Georgia" pitchFamily="18" charset="0"/>
              </a:rPr>
              <a:t>These are gender-specific needs that include gender re-division of labor, legal rights, ending domestic violence, equal pay, and rights related to reproductive health.</a:t>
            </a:r>
            <a:endParaRPr lang="en-US" sz="1600" dirty="0">
              <a:latin typeface="Georgia" pitchFamily="18" charset="0"/>
            </a:endParaRPr>
          </a:p>
        </p:txBody>
      </p:sp>
    </p:spTree>
    <p:extLst>
      <p:ext uri="{BB962C8B-B14F-4D97-AF65-F5344CB8AC3E}">
        <p14:creationId xmlns:p14="http://schemas.microsoft.com/office/powerpoint/2010/main" val="391629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991</Words>
  <Application>Microsoft Office PowerPoint</Application>
  <PresentationFormat>Custom</PresentationFormat>
  <Paragraphs>100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Daniela A</cp:lastModifiedBy>
  <cp:revision>35</cp:revision>
  <dcterms:created xsi:type="dcterms:W3CDTF">2024-06-24T22:17:57Z</dcterms:created>
  <dcterms:modified xsi:type="dcterms:W3CDTF">2025-02-04T14:01:46Z</dcterms:modified>
</cp:coreProperties>
</file>