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97" r:id="rId5"/>
    <p:sldId id="298" r:id="rId6"/>
    <p:sldId id="302" r:id="rId7"/>
    <p:sldId id="300" r:id="rId8"/>
    <p:sldId id="299" r:id="rId9"/>
    <p:sldId id="301" r:id="rId10"/>
    <p:sldId id="304" r:id="rId11"/>
    <p:sldId id="307" r:id="rId12"/>
    <p:sldId id="274" r:id="rId13"/>
    <p:sldId id="281" r:id="rId14"/>
    <p:sldId id="286" r:id="rId15"/>
    <p:sldId id="305" r:id="rId16"/>
    <p:sldId id="306" r:id="rId17"/>
    <p:sldId id="289" r:id="rId18"/>
    <p:sldId id="308"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6327"/>
  </p:normalViewPr>
  <p:slideViewPr>
    <p:cSldViewPr snapToGrid="0">
      <p:cViewPr varScale="1">
        <p:scale>
          <a:sx n="92" d="100"/>
          <a:sy n="92" d="100"/>
        </p:scale>
        <p:origin x="2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93C78-0D7F-43D9-99B4-C449FC27866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A564FEB-67C9-4117-B295-60013C9A1CBD}">
      <dgm:prSet phldrT="[Text]"/>
      <dgm:spPr/>
      <dgm:t>
        <a:bodyPr/>
        <a:lstStyle/>
        <a:p>
          <a:r>
            <a:rPr lang="en-US" b="1" dirty="0"/>
            <a:t>Organizing Financial Management Team</a:t>
          </a:r>
          <a:br>
            <a:rPr lang="en-US" b="1" dirty="0"/>
          </a:br>
          <a:endParaRPr lang="en-US" b="1" dirty="0"/>
        </a:p>
      </dgm:t>
    </dgm:pt>
    <dgm:pt modelId="{E26DCB64-A68A-42A5-8081-1F13EB1CDD24}" type="parTrans" cxnId="{4E9CC190-2513-4D2A-9C8D-E9EE8EAFAA59}">
      <dgm:prSet/>
      <dgm:spPr/>
      <dgm:t>
        <a:bodyPr/>
        <a:lstStyle/>
        <a:p>
          <a:endParaRPr lang="en-US"/>
        </a:p>
      </dgm:t>
    </dgm:pt>
    <dgm:pt modelId="{8C42FF1D-B636-4B36-BD6A-09B5ED0A5ADF}" type="sibTrans" cxnId="{4E9CC190-2513-4D2A-9C8D-E9EE8EAFAA59}">
      <dgm:prSet/>
      <dgm:spPr/>
      <dgm:t>
        <a:bodyPr/>
        <a:lstStyle/>
        <a:p>
          <a:endParaRPr lang="en-US"/>
        </a:p>
      </dgm:t>
    </dgm:pt>
    <dgm:pt modelId="{03AAD903-4692-455D-8DB9-E42479A97BFC}">
      <dgm:prSet phldrT="[Text]"/>
      <dgm:spPr/>
      <dgm:t>
        <a:bodyPr/>
        <a:lstStyle/>
        <a:p>
          <a:r>
            <a:rPr lang="en-US" b="1" dirty="0"/>
            <a:t>Diversifying of Revenue Streams</a:t>
          </a:r>
          <a:br>
            <a:rPr lang="en-US" b="1" dirty="0"/>
          </a:br>
          <a:endParaRPr lang="en-US" dirty="0"/>
        </a:p>
      </dgm:t>
    </dgm:pt>
    <dgm:pt modelId="{E5798975-E6A3-43A8-B592-34DACB829A74}" type="parTrans" cxnId="{A24CD432-15D4-468E-BD01-541289976158}">
      <dgm:prSet/>
      <dgm:spPr/>
      <dgm:t>
        <a:bodyPr/>
        <a:lstStyle/>
        <a:p>
          <a:endParaRPr lang="en-US"/>
        </a:p>
      </dgm:t>
    </dgm:pt>
    <dgm:pt modelId="{6CBB1F3C-F1FF-46F6-9DB3-25AB2DEB5A09}" type="sibTrans" cxnId="{A24CD432-15D4-468E-BD01-541289976158}">
      <dgm:prSet/>
      <dgm:spPr/>
      <dgm:t>
        <a:bodyPr/>
        <a:lstStyle/>
        <a:p>
          <a:endParaRPr lang="en-US"/>
        </a:p>
      </dgm:t>
    </dgm:pt>
    <dgm:pt modelId="{77E6E8B1-2A97-4EFA-8346-38F289C9C4A6}">
      <dgm:prSet phldrT="[Text]"/>
      <dgm:spPr/>
      <dgm:t>
        <a:bodyPr/>
        <a:lstStyle/>
        <a:p>
          <a:r>
            <a:rPr lang="en-US" b="1" dirty="0"/>
            <a:t>Proper Financial reporting</a:t>
          </a:r>
          <a:endParaRPr lang="en-US" dirty="0"/>
        </a:p>
      </dgm:t>
    </dgm:pt>
    <dgm:pt modelId="{DEF645B3-50E1-463B-AC55-9FC1EA65E916}" type="parTrans" cxnId="{A45B076C-80A7-45B3-93FD-B687E3CDDBF2}">
      <dgm:prSet/>
      <dgm:spPr/>
      <dgm:t>
        <a:bodyPr/>
        <a:lstStyle/>
        <a:p>
          <a:endParaRPr lang="en-US"/>
        </a:p>
      </dgm:t>
    </dgm:pt>
    <dgm:pt modelId="{CDC4C4B3-3604-414B-A7AD-1B516EFDD885}" type="sibTrans" cxnId="{A45B076C-80A7-45B3-93FD-B687E3CDDBF2}">
      <dgm:prSet/>
      <dgm:spPr/>
      <dgm:t>
        <a:bodyPr/>
        <a:lstStyle/>
        <a:p>
          <a:endParaRPr lang="en-US"/>
        </a:p>
      </dgm:t>
    </dgm:pt>
    <dgm:pt modelId="{0BAD95F3-775D-4676-BE7A-28511B0886B5}">
      <dgm:prSet/>
      <dgm:spPr/>
      <dgm:t>
        <a:bodyPr/>
        <a:lstStyle/>
        <a:p>
          <a:r>
            <a:rPr lang="en-US" b="1" dirty="0"/>
            <a:t>Establishing Fiscal Policies</a:t>
          </a:r>
          <a:br>
            <a:rPr lang="en-US" b="1" dirty="0"/>
          </a:br>
          <a:endParaRPr lang="en-US" b="1" dirty="0"/>
        </a:p>
      </dgm:t>
    </dgm:pt>
    <dgm:pt modelId="{AE3B64E5-1A8D-4EB1-9C8E-8774074516A9}" type="parTrans" cxnId="{DFA88A76-76AB-48E1-81B3-B74B36CFD08C}">
      <dgm:prSet/>
      <dgm:spPr/>
      <dgm:t>
        <a:bodyPr/>
        <a:lstStyle/>
        <a:p>
          <a:endParaRPr lang="en-US"/>
        </a:p>
      </dgm:t>
    </dgm:pt>
    <dgm:pt modelId="{B68DE6D0-BE68-4034-8E27-6C6D554D88E3}" type="sibTrans" cxnId="{DFA88A76-76AB-48E1-81B3-B74B36CFD08C}">
      <dgm:prSet/>
      <dgm:spPr/>
      <dgm:t>
        <a:bodyPr/>
        <a:lstStyle/>
        <a:p>
          <a:endParaRPr lang="en-US"/>
        </a:p>
      </dgm:t>
    </dgm:pt>
    <dgm:pt modelId="{17FAF092-C8F9-4471-BED7-45150522253B}" type="pres">
      <dgm:prSet presAssocID="{C0493C78-0D7F-43D9-99B4-C449FC278660}" presName="linear" presStyleCnt="0">
        <dgm:presLayoutVars>
          <dgm:dir/>
          <dgm:resizeHandles val="exact"/>
        </dgm:presLayoutVars>
      </dgm:prSet>
      <dgm:spPr/>
    </dgm:pt>
    <dgm:pt modelId="{134224D2-5AFA-46E9-9214-472389C1BC3B}" type="pres">
      <dgm:prSet presAssocID="{9A564FEB-67C9-4117-B295-60013C9A1CBD}" presName="comp" presStyleCnt="0"/>
      <dgm:spPr/>
    </dgm:pt>
    <dgm:pt modelId="{C9762588-CE3D-4EA0-ADAF-222687710E93}" type="pres">
      <dgm:prSet presAssocID="{9A564FEB-67C9-4117-B295-60013C9A1CBD}" presName="box" presStyleLbl="node1" presStyleIdx="0" presStyleCnt="4" custLinFactNeighborX="-3811" custLinFactNeighborY="-79999"/>
      <dgm:spPr/>
    </dgm:pt>
    <dgm:pt modelId="{402B57E4-E439-4AAC-9567-37A3AD6D1928}" type="pres">
      <dgm:prSet presAssocID="{9A564FEB-67C9-4117-B295-60013C9A1CBD}" presName="img"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75000" b="-75000"/>
          </a:stretch>
        </a:blipFill>
      </dgm:spPr>
      <dgm:extLst>
        <a:ext uri="{E40237B7-FDA0-4F09-8148-C483321AD2D9}">
          <dgm14:cNvPr xmlns:dgm14="http://schemas.microsoft.com/office/drawing/2010/diagram" id="0" name="" descr="Bank with solid fill"/>
        </a:ext>
      </dgm:extLst>
    </dgm:pt>
    <dgm:pt modelId="{CA9603F9-AC8D-46C8-8864-5BC246CBE27D}" type="pres">
      <dgm:prSet presAssocID="{9A564FEB-67C9-4117-B295-60013C9A1CBD}" presName="text" presStyleLbl="node1" presStyleIdx="0" presStyleCnt="4">
        <dgm:presLayoutVars>
          <dgm:bulletEnabled val="1"/>
        </dgm:presLayoutVars>
      </dgm:prSet>
      <dgm:spPr/>
    </dgm:pt>
    <dgm:pt modelId="{2DF54C4D-362F-4AF0-AFAE-DB7A39005632}" type="pres">
      <dgm:prSet presAssocID="{8C42FF1D-B636-4B36-BD6A-09B5ED0A5ADF}" presName="spacer" presStyleCnt="0"/>
      <dgm:spPr/>
    </dgm:pt>
    <dgm:pt modelId="{86AAC2F8-1ED1-458B-B3B9-D7A9F69DD218}" type="pres">
      <dgm:prSet presAssocID="{0BAD95F3-775D-4676-BE7A-28511B0886B5}" presName="comp" presStyleCnt="0"/>
      <dgm:spPr/>
    </dgm:pt>
    <dgm:pt modelId="{BAE4CB86-981A-43C3-B9C9-CF0034FA02E4}" type="pres">
      <dgm:prSet presAssocID="{0BAD95F3-775D-4676-BE7A-28511B0886B5}" presName="box" presStyleLbl="node1" presStyleIdx="1" presStyleCnt="4"/>
      <dgm:spPr/>
    </dgm:pt>
    <dgm:pt modelId="{73AB27AC-5917-43F4-80B3-084313374AF2}" type="pres">
      <dgm:prSet presAssocID="{0BAD95F3-775D-4676-BE7A-28511B0886B5}" presName="img"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75000" b="-75000"/>
          </a:stretch>
        </a:blipFill>
      </dgm:spPr>
      <dgm:extLst>
        <a:ext uri="{E40237B7-FDA0-4F09-8148-C483321AD2D9}">
          <dgm14:cNvPr xmlns:dgm14="http://schemas.microsoft.com/office/drawing/2010/diagram" id="0" name="" descr="Money outline"/>
        </a:ext>
      </dgm:extLst>
    </dgm:pt>
    <dgm:pt modelId="{B3F82626-D0B5-4F09-94EC-6FE0A3F3286C}" type="pres">
      <dgm:prSet presAssocID="{0BAD95F3-775D-4676-BE7A-28511B0886B5}" presName="text" presStyleLbl="node1" presStyleIdx="1" presStyleCnt="4">
        <dgm:presLayoutVars>
          <dgm:bulletEnabled val="1"/>
        </dgm:presLayoutVars>
      </dgm:prSet>
      <dgm:spPr/>
    </dgm:pt>
    <dgm:pt modelId="{E57C1566-8351-411C-8117-F1445D7F48B1}" type="pres">
      <dgm:prSet presAssocID="{B68DE6D0-BE68-4034-8E27-6C6D554D88E3}" presName="spacer" presStyleCnt="0"/>
      <dgm:spPr/>
    </dgm:pt>
    <dgm:pt modelId="{9DEEED7B-9227-4D80-B6C7-F7A2A77380FA}" type="pres">
      <dgm:prSet presAssocID="{03AAD903-4692-455D-8DB9-E42479A97BFC}" presName="comp" presStyleCnt="0"/>
      <dgm:spPr/>
    </dgm:pt>
    <dgm:pt modelId="{8BC08CC7-0237-4240-8FB1-CE82FBEBF6C5}" type="pres">
      <dgm:prSet presAssocID="{03AAD903-4692-455D-8DB9-E42479A97BFC}" presName="box" presStyleLbl="node1" presStyleIdx="2" presStyleCnt="4"/>
      <dgm:spPr/>
    </dgm:pt>
    <dgm:pt modelId="{2C5BDF65-0FB1-42FE-9BE6-9F5B4A1B55DF}" type="pres">
      <dgm:prSet presAssocID="{03AAD903-4692-455D-8DB9-E42479A97BFC}" presName="img"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75000" b="-75000"/>
          </a:stretch>
        </a:blipFill>
      </dgm:spPr>
      <dgm:extLst>
        <a:ext uri="{E40237B7-FDA0-4F09-8148-C483321AD2D9}">
          <dgm14:cNvPr xmlns:dgm14="http://schemas.microsoft.com/office/drawing/2010/diagram" id="0" name="" descr="Bar graph with upward trend with solid fill"/>
        </a:ext>
      </dgm:extLst>
    </dgm:pt>
    <dgm:pt modelId="{821DDDCD-2F91-459F-9CCB-5D5185F3299D}" type="pres">
      <dgm:prSet presAssocID="{03AAD903-4692-455D-8DB9-E42479A97BFC}" presName="text" presStyleLbl="node1" presStyleIdx="2" presStyleCnt="4">
        <dgm:presLayoutVars>
          <dgm:bulletEnabled val="1"/>
        </dgm:presLayoutVars>
      </dgm:prSet>
      <dgm:spPr/>
    </dgm:pt>
    <dgm:pt modelId="{2D2DCBFE-5689-41DB-B2DB-FCE55B7879E3}" type="pres">
      <dgm:prSet presAssocID="{6CBB1F3C-F1FF-46F6-9DB3-25AB2DEB5A09}" presName="spacer" presStyleCnt="0"/>
      <dgm:spPr/>
    </dgm:pt>
    <dgm:pt modelId="{9F541C2F-F8FF-4E34-9E41-BC3619124D44}" type="pres">
      <dgm:prSet presAssocID="{77E6E8B1-2A97-4EFA-8346-38F289C9C4A6}" presName="comp" presStyleCnt="0"/>
      <dgm:spPr/>
    </dgm:pt>
    <dgm:pt modelId="{998190C2-5107-4C1E-9BD0-2B74902117D5}" type="pres">
      <dgm:prSet presAssocID="{77E6E8B1-2A97-4EFA-8346-38F289C9C4A6}" presName="box" presStyleLbl="node1" presStyleIdx="3" presStyleCnt="4"/>
      <dgm:spPr/>
    </dgm:pt>
    <dgm:pt modelId="{5D7EF732-DDFA-4595-81BF-EF2E87ED2152}" type="pres">
      <dgm:prSet presAssocID="{77E6E8B1-2A97-4EFA-8346-38F289C9C4A6}" presName="img"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75000" b="-75000"/>
          </a:stretch>
        </a:blipFill>
      </dgm:spPr>
      <dgm:extLst>
        <a:ext uri="{E40237B7-FDA0-4F09-8148-C483321AD2D9}">
          <dgm14:cNvPr xmlns:dgm14="http://schemas.microsoft.com/office/drawing/2010/diagram" id="0" name="" descr="Document with solid fill"/>
        </a:ext>
      </dgm:extLst>
    </dgm:pt>
    <dgm:pt modelId="{236D614A-0BB2-49E4-8DBD-6BBC1217B445}" type="pres">
      <dgm:prSet presAssocID="{77E6E8B1-2A97-4EFA-8346-38F289C9C4A6}" presName="text" presStyleLbl="node1" presStyleIdx="3" presStyleCnt="4">
        <dgm:presLayoutVars>
          <dgm:bulletEnabled val="1"/>
        </dgm:presLayoutVars>
      </dgm:prSet>
      <dgm:spPr/>
    </dgm:pt>
  </dgm:ptLst>
  <dgm:cxnLst>
    <dgm:cxn modelId="{E45BA025-23CA-4D46-81EA-DC36AECF64C3}" type="presOf" srcId="{9A564FEB-67C9-4117-B295-60013C9A1CBD}" destId="{CA9603F9-AC8D-46C8-8864-5BC246CBE27D}" srcOrd="1" destOrd="0" presId="urn:microsoft.com/office/officeart/2005/8/layout/vList4"/>
    <dgm:cxn modelId="{A24CD432-15D4-468E-BD01-541289976158}" srcId="{C0493C78-0D7F-43D9-99B4-C449FC278660}" destId="{03AAD903-4692-455D-8DB9-E42479A97BFC}" srcOrd="2" destOrd="0" parTransId="{E5798975-E6A3-43A8-B592-34DACB829A74}" sibTransId="{6CBB1F3C-F1FF-46F6-9DB3-25AB2DEB5A09}"/>
    <dgm:cxn modelId="{E2F21D35-0517-4ECA-916F-B06830A98253}" type="presOf" srcId="{03AAD903-4692-455D-8DB9-E42479A97BFC}" destId="{821DDDCD-2F91-459F-9CCB-5D5185F3299D}" srcOrd="1" destOrd="0" presId="urn:microsoft.com/office/officeart/2005/8/layout/vList4"/>
    <dgm:cxn modelId="{6410EC5F-F401-4B0D-BAF8-FF8781D60D94}" type="presOf" srcId="{77E6E8B1-2A97-4EFA-8346-38F289C9C4A6}" destId="{998190C2-5107-4C1E-9BD0-2B74902117D5}" srcOrd="0" destOrd="0" presId="urn:microsoft.com/office/officeart/2005/8/layout/vList4"/>
    <dgm:cxn modelId="{A45B076C-80A7-45B3-93FD-B687E3CDDBF2}" srcId="{C0493C78-0D7F-43D9-99B4-C449FC278660}" destId="{77E6E8B1-2A97-4EFA-8346-38F289C9C4A6}" srcOrd="3" destOrd="0" parTransId="{DEF645B3-50E1-463B-AC55-9FC1EA65E916}" sibTransId="{CDC4C4B3-3604-414B-A7AD-1B516EFDD885}"/>
    <dgm:cxn modelId="{DFE59C4D-37E2-4911-B23B-DA7D87FF3B41}" type="presOf" srcId="{9A564FEB-67C9-4117-B295-60013C9A1CBD}" destId="{C9762588-CE3D-4EA0-ADAF-222687710E93}" srcOrd="0" destOrd="0" presId="urn:microsoft.com/office/officeart/2005/8/layout/vList4"/>
    <dgm:cxn modelId="{DFA88A76-76AB-48E1-81B3-B74B36CFD08C}" srcId="{C0493C78-0D7F-43D9-99B4-C449FC278660}" destId="{0BAD95F3-775D-4676-BE7A-28511B0886B5}" srcOrd="1" destOrd="0" parTransId="{AE3B64E5-1A8D-4EB1-9C8E-8774074516A9}" sibTransId="{B68DE6D0-BE68-4034-8E27-6C6D554D88E3}"/>
    <dgm:cxn modelId="{4E9CC190-2513-4D2A-9C8D-E9EE8EAFAA59}" srcId="{C0493C78-0D7F-43D9-99B4-C449FC278660}" destId="{9A564FEB-67C9-4117-B295-60013C9A1CBD}" srcOrd="0" destOrd="0" parTransId="{E26DCB64-A68A-42A5-8081-1F13EB1CDD24}" sibTransId="{8C42FF1D-B636-4B36-BD6A-09B5ED0A5ADF}"/>
    <dgm:cxn modelId="{153589B8-864E-4944-A9B3-84FBD70CEB05}" type="presOf" srcId="{C0493C78-0D7F-43D9-99B4-C449FC278660}" destId="{17FAF092-C8F9-4471-BED7-45150522253B}" srcOrd="0" destOrd="0" presId="urn:microsoft.com/office/officeart/2005/8/layout/vList4"/>
    <dgm:cxn modelId="{190173BD-1B72-4660-8EF0-5729E72BC2CE}" type="presOf" srcId="{0BAD95F3-775D-4676-BE7A-28511B0886B5}" destId="{BAE4CB86-981A-43C3-B9C9-CF0034FA02E4}" srcOrd="0" destOrd="0" presId="urn:microsoft.com/office/officeart/2005/8/layout/vList4"/>
    <dgm:cxn modelId="{2B9A86D4-9482-420F-9F1A-50F26DD759F5}" type="presOf" srcId="{77E6E8B1-2A97-4EFA-8346-38F289C9C4A6}" destId="{236D614A-0BB2-49E4-8DBD-6BBC1217B445}" srcOrd="1" destOrd="0" presId="urn:microsoft.com/office/officeart/2005/8/layout/vList4"/>
    <dgm:cxn modelId="{12025FE7-6654-4949-B26E-BDDBF633CDFE}" type="presOf" srcId="{03AAD903-4692-455D-8DB9-E42479A97BFC}" destId="{8BC08CC7-0237-4240-8FB1-CE82FBEBF6C5}" srcOrd="0" destOrd="0" presId="urn:microsoft.com/office/officeart/2005/8/layout/vList4"/>
    <dgm:cxn modelId="{B35F8EF4-C138-4906-8CF1-C3F075888970}" type="presOf" srcId="{0BAD95F3-775D-4676-BE7A-28511B0886B5}" destId="{B3F82626-D0B5-4F09-94EC-6FE0A3F3286C}" srcOrd="1" destOrd="0" presId="urn:microsoft.com/office/officeart/2005/8/layout/vList4"/>
    <dgm:cxn modelId="{EC22B31C-C686-4EA4-BC8A-A4CE64E37C77}" type="presParOf" srcId="{17FAF092-C8F9-4471-BED7-45150522253B}" destId="{134224D2-5AFA-46E9-9214-472389C1BC3B}" srcOrd="0" destOrd="0" presId="urn:microsoft.com/office/officeart/2005/8/layout/vList4"/>
    <dgm:cxn modelId="{071498B3-A05D-4CFB-A0D9-89F10AA8F6CE}" type="presParOf" srcId="{134224D2-5AFA-46E9-9214-472389C1BC3B}" destId="{C9762588-CE3D-4EA0-ADAF-222687710E93}" srcOrd="0" destOrd="0" presId="urn:microsoft.com/office/officeart/2005/8/layout/vList4"/>
    <dgm:cxn modelId="{5AC5B739-46EA-4B9F-8372-0BAA7435F7AA}" type="presParOf" srcId="{134224D2-5AFA-46E9-9214-472389C1BC3B}" destId="{402B57E4-E439-4AAC-9567-37A3AD6D1928}" srcOrd="1" destOrd="0" presId="urn:microsoft.com/office/officeart/2005/8/layout/vList4"/>
    <dgm:cxn modelId="{2FF2F5DA-E838-45AC-B79C-90B49A8D7280}" type="presParOf" srcId="{134224D2-5AFA-46E9-9214-472389C1BC3B}" destId="{CA9603F9-AC8D-46C8-8864-5BC246CBE27D}" srcOrd="2" destOrd="0" presId="urn:microsoft.com/office/officeart/2005/8/layout/vList4"/>
    <dgm:cxn modelId="{52DEBF7E-5D00-41B5-A476-57E526F23B78}" type="presParOf" srcId="{17FAF092-C8F9-4471-BED7-45150522253B}" destId="{2DF54C4D-362F-4AF0-AFAE-DB7A39005632}" srcOrd="1" destOrd="0" presId="urn:microsoft.com/office/officeart/2005/8/layout/vList4"/>
    <dgm:cxn modelId="{18CFDDE7-7639-460D-B514-96EB203A9AB3}" type="presParOf" srcId="{17FAF092-C8F9-4471-BED7-45150522253B}" destId="{86AAC2F8-1ED1-458B-B3B9-D7A9F69DD218}" srcOrd="2" destOrd="0" presId="urn:microsoft.com/office/officeart/2005/8/layout/vList4"/>
    <dgm:cxn modelId="{C38374F6-2361-4511-9744-E014AEA7F2E7}" type="presParOf" srcId="{86AAC2F8-1ED1-458B-B3B9-D7A9F69DD218}" destId="{BAE4CB86-981A-43C3-B9C9-CF0034FA02E4}" srcOrd="0" destOrd="0" presId="urn:microsoft.com/office/officeart/2005/8/layout/vList4"/>
    <dgm:cxn modelId="{E4CE05DF-8415-44F6-A98D-B05E94FAACC4}" type="presParOf" srcId="{86AAC2F8-1ED1-458B-B3B9-D7A9F69DD218}" destId="{73AB27AC-5917-43F4-80B3-084313374AF2}" srcOrd="1" destOrd="0" presId="urn:microsoft.com/office/officeart/2005/8/layout/vList4"/>
    <dgm:cxn modelId="{433CFAAF-AC78-4239-A132-44777D5C0EFE}" type="presParOf" srcId="{86AAC2F8-1ED1-458B-B3B9-D7A9F69DD218}" destId="{B3F82626-D0B5-4F09-94EC-6FE0A3F3286C}" srcOrd="2" destOrd="0" presId="urn:microsoft.com/office/officeart/2005/8/layout/vList4"/>
    <dgm:cxn modelId="{C16A6CA3-6897-41C6-8923-425FBBCEB99A}" type="presParOf" srcId="{17FAF092-C8F9-4471-BED7-45150522253B}" destId="{E57C1566-8351-411C-8117-F1445D7F48B1}" srcOrd="3" destOrd="0" presId="urn:microsoft.com/office/officeart/2005/8/layout/vList4"/>
    <dgm:cxn modelId="{9F1AD6FA-28B1-4845-B617-1D3C5A2A88BA}" type="presParOf" srcId="{17FAF092-C8F9-4471-BED7-45150522253B}" destId="{9DEEED7B-9227-4D80-B6C7-F7A2A77380FA}" srcOrd="4" destOrd="0" presId="urn:microsoft.com/office/officeart/2005/8/layout/vList4"/>
    <dgm:cxn modelId="{484D075F-C9EB-4D1F-9F6C-2C37AD5FF3AB}" type="presParOf" srcId="{9DEEED7B-9227-4D80-B6C7-F7A2A77380FA}" destId="{8BC08CC7-0237-4240-8FB1-CE82FBEBF6C5}" srcOrd="0" destOrd="0" presId="urn:microsoft.com/office/officeart/2005/8/layout/vList4"/>
    <dgm:cxn modelId="{B0FCD0BC-A4FB-42E8-A6AC-1EEC50BAC265}" type="presParOf" srcId="{9DEEED7B-9227-4D80-B6C7-F7A2A77380FA}" destId="{2C5BDF65-0FB1-42FE-9BE6-9F5B4A1B55DF}" srcOrd="1" destOrd="0" presId="urn:microsoft.com/office/officeart/2005/8/layout/vList4"/>
    <dgm:cxn modelId="{541D5E9C-85DD-4E35-8AEE-7E99604CAC8F}" type="presParOf" srcId="{9DEEED7B-9227-4D80-B6C7-F7A2A77380FA}" destId="{821DDDCD-2F91-459F-9CCB-5D5185F3299D}" srcOrd="2" destOrd="0" presId="urn:microsoft.com/office/officeart/2005/8/layout/vList4"/>
    <dgm:cxn modelId="{ECCFBCE0-D0EF-4E0B-AA49-6017BDEBA75C}" type="presParOf" srcId="{17FAF092-C8F9-4471-BED7-45150522253B}" destId="{2D2DCBFE-5689-41DB-B2DB-FCE55B7879E3}" srcOrd="5" destOrd="0" presId="urn:microsoft.com/office/officeart/2005/8/layout/vList4"/>
    <dgm:cxn modelId="{A9D752BF-6E1A-4773-984E-37BDC9DF7F30}" type="presParOf" srcId="{17FAF092-C8F9-4471-BED7-45150522253B}" destId="{9F541C2F-F8FF-4E34-9E41-BC3619124D44}" srcOrd="6" destOrd="0" presId="urn:microsoft.com/office/officeart/2005/8/layout/vList4"/>
    <dgm:cxn modelId="{784B4081-DF76-41E9-B530-6F940680BBCC}" type="presParOf" srcId="{9F541C2F-F8FF-4E34-9E41-BC3619124D44}" destId="{998190C2-5107-4C1E-9BD0-2B74902117D5}" srcOrd="0" destOrd="0" presId="urn:microsoft.com/office/officeart/2005/8/layout/vList4"/>
    <dgm:cxn modelId="{6A8D63EE-2854-41D2-9E7A-B2BDD4D7E9C1}" type="presParOf" srcId="{9F541C2F-F8FF-4E34-9E41-BC3619124D44}" destId="{5D7EF732-DDFA-4595-81BF-EF2E87ED2152}" srcOrd="1" destOrd="0" presId="urn:microsoft.com/office/officeart/2005/8/layout/vList4"/>
    <dgm:cxn modelId="{1E6235AE-79AB-4DE8-A9FD-71B6EF0D253A}" type="presParOf" srcId="{9F541C2F-F8FF-4E34-9E41-BC3619124D44}" destId="{236D614A-0BB2-49E4-8DBD-6BBC1217B44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93C78-0D7F-43D9-99B4-C449FC27866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A564FEB-67C9-4117-B295-60013C9A1CBD}">
      <dgm:prSet phldrT="[Text]" custT="1"/>
      <dgm:spPr/>
      <dgm:t>
        <a:bodyPr/>
        <a:lstStyle/>
        <a:p>
          <a:r>
            <a:rPr lang="en-US" sz="1800" b="1" dirty="0"/>
            <a:t>Financial Management Team</a:t>
          </a:r>
        </a:p>
        <a:p>
          <a:endParaRPr lang="en-US" sz="1500" b="1" dirty="0"/>
        </a:p>
        <a:p>
          <a:r>
            <a:rPr lang="en-US" sz="1500" dirty="0"/>
            <a:t>The treasurer</a:t>
          </a:r>
        </a:p>
        <a:p>
          <a:r>
            <a:rPr lang="en-US" sz="1500" dirty="0"/>
            <a:t>The financial manager</a:t>
          </a:r>
        </a:p>
        <a:p>
          <a:r>
            <a:rPr lang="en-US" sz="1500" dirty="0"/>
            <a:t>The accountant</a:t>
          </a:r>
        </a:p>
        <a:p>
          <a:r>
            <a:rPr lang="en-US" sz="1500" dirty="0"/>
            <a:t>The Bookkeeper</a:t>
          </a:r>
          <a:br>
            <a:rPr lang="en-US" sz="1800" b="1" dirty="0"/>
          </a:br>
          <a:endParaRPr lang="en-US" sz="1800" b="1" dirty="0"/>
        </a:p>
      </dgm:t>
    </dgm:pt>
    <dgm:pt modelId="{E26DCB64-A68A-42A5-8081-1F13EB1CDD24}" type="parTrans" cxnId="{4E9CC190-2513-4D2A-9C8D-E9EE8EAFAA59}">
      <dgm:prSet/>
      <dgm:spPr/>
      <dgm:t>
        <a:bodyPr/>
        <a:lstStyle/>
        <a:p>
          <a:endParaRPr lang="en-US"/>
        </a:p>
      </dgm:t>
    </dgm:pt>
    <dgm:pt modelId="{8C42FF1D-B636-4B36-BD6A-09B5ED0A5ADF}" type="sibTrans" cxnId="{4E9CC190-2513-4D2A-9C8D-E9EE8EAFAA59}">
      <dgm:prSet/>
      <dgm:spPr/>
      <dgm:t>
        <a:bodyPr/>
        <a:lstStyle/>
        <a:p>
          <a:endParaRPr lang="en-US"/>
        </a:p>
      </dgm:t>
    </dgm:pt>
    <dgm:pt modelId="{17FAF092-C8F9-4471-BED7-45150522253B}" type="pres">
      <dgm:prSet presAssocID="{C0493C78-0D7F-43D9-99B4-C449FC278660}" presName="linear" presStyleCnt="0">
        <dgm:presLayoutVars>
          <dgm:dir/>
          <dgm:resizeHandles val="exact"/>
        </dgm:presLayoutVars>
      </dgm:prSet>
      <dgm:spPr/>
    </dgm:pt>
    <dgm:pt modelId="{134224D2-5AFA-46E9-9214-472389C1BC3B}" type="pres">
      <dgm:prSet presAssocID="{9A564FEB-67C9-4117-B295-60013C9A1CBD}" presName="comp" presStyleCnt="0"/>
      <dgm:spPr/>
    </dgm:pt>
    <dgm:pt modelId="{C9762588-CE3D-4EA0-ADAF-222687710E93}" type="pres">
      <dgm:prSet presAssocID="{9A564FEB-67C9-4117-B295-60013C9A1CBD}" presName="box" presStyleLbl="node1" presStyleIdx="0" presStyleCnt="1" custLinFactNeighborX="-4393" custLinFactNeighborY="-8876"/>
      <dgm:spPr/>
    </dgm:pt>
    <dgm:pt modelId="{402B57E4-E439-4AAC-9567-37A3AD6D1928}" type="pres">
      <dgm:prSet presAssocID="{9A564FEB-67C9-4117-B295-60013C9A1CBD}" presName="img" presStyleLbl="fgImgPlace1" presStyleIdx="0" presStyleCnt="1" custScaleX="97887" custScaleY="24204" custLinFactNeighborX="-16911" custLinFactNeighborY="-4387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31000" b="-31000"/>
          </a:stretch>
        </a:blipFill>
      </dgm:spPr>
      <dgm:extLst>
        <a:ext uri="{E40237B7-FDA0-4F09-8148-C483321AD2D9}">
          <dgm14:cNvPr xmlns:dgm14="http://schemas.microsoft.com/office/drawing/2010/diagram" id="0" name="" descr="Bank with solid fill"/>
        </a:ext>
      </dgm:extLst>
    </dgm:pt>
    <dgm:pt modelId="{CA9603F9-AC8D-46C8-8864-5BC246CBE27D}" type="pres">
      <dgm:prSet presAssocID="{9A564FEB-67C9-4117-B295-60013C9A1CBD}" presName="text" presStyleLbl="node1" presStyleIdx="0" presStyleCnt="1">
        <dgm:presLayoutVars>
          <dgm:bulletEnabled val="1"/>
        </dgm:presLayoutVars>
      </dgm:prSet>
      <dgm:spPr/>
    </dgm:pt>
  </dgm:ptLst>
  <dgm:cxnLst>
    <dgm:cxn modelId="{E45BA025-23CA-4D46-81EA-DC36AECF64C3}" type="presOf" srcId="{9A564FEB-67C9-4117-B295-60013C9A1CBD}" destId="{CA9603F9-AC8D-46C8-8864-5BC246CBE27D}" srcOrd="1" destOrd="0" presId="urn:microsoft.com/office/officeart/2005/8/layout/vList4"/>
    <dgm:cxn modelId="{DFE59C4D-37E2-4911-B23B-DA7D87FF3B41}" type="presOf" srcId="{9A564FEB-67C9-4117-B295-60013C9A1CBD}" destId="{C9762588-CE3D-4EA0-ADAF-222687710E93}" srcOrd="0" destOrd="0" presId="urn:microsoft.com/office/officeart/2005/8/layout/vList4"/>
    <dgm:cxn modelId="{4E9CC190-2513-4D2A-9C8D-E9EE8EAFAA59}" srcId="{C0493C78-0D7F-43D9-99B4-C449FC278660}" destId="{9A564FEB-67C9-4117-B295-60013C9A1CBD}" srcOrd="0" destOrd="0" parTransId="{E26DCB64-A68A-42A5-8081-1F13EB1CDD24}" sibTransId="{8C42FF1D-B636-4B36-BD6A-09B5ED0A5ADF}"/>
    <dgm:cxn modelId="{153589B8-864E-4944-A9B3-84FBD70CEB05}" type="presOf" srcId="{C0493C78-0D7F-43D9-99B4-C449FC278660}" destId="{17FAF092-C8F9-4471-BED7-45150522253B}" srcOrd="0" destOrd="0" presId="urn:microsoft.com/office/officeart/2005/8/layout/vList4"/>
    <dgm:cxn modelId="{EC22B31C-C686-4EA4-BC8A-A4CE64E37C77}" type="presParOf" srcId="{17FAF092-C8F9-4471-BED7-45150522253B}" destId="{134224D2-5AFA-46E9-9214-472389C1BC3B}" srcOrd="0" destOrd="0" presId="urn:microsoft.com/office/officeart/2005/8/layout/vList4"/>
    <dgm:cxn modelId="{071498B3-A05D-4CFB-A0D9-89F10AA8F6CE}" type="presParOf" srcId="{134224D2-5AFA-46E9-9214-472389C1BC3B}" destId="{C9762588-CE3D-4EA0-ADAF-222687710E93}" srcOrd="0" destOrd="0" presId="urn:microsoft.com/office/officeart/2005/8/layout/vList4"/>
    <dgm:cxn modelId="{5AC5B739-46EA-4B9F-8372-0BAA7435F7AA}" type="presParOf" srcId="{134224D2-5AFA-46E9-9214-472389C1BC3B}" destId="{402B57E4-E439-4AAC-9567-37A3AD6D1928}" srcOrd="1" destOrd="0" presId="urn:microsoft.com/office/officeart/2005/8/layout/vList4"/>
    <dgm:cxn modelId="{2FF2F5DA-E838-45AC-B79C-90B49A8D7280}" type="presParOf" srcId="{134224D2-5AFA-46E9-9214-472389C1BC3B}" destId="{CA9603F9-AC8D-46C8-8864-5BC246CBE27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493C78-0D7F-43D9-99B4-C449FC27866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A564FEB-67C9-4117-B295-60013C9A1CBD}">
      <dgm:prSet phldrT="[Text]" custT="1"/>
      <dgm:spPr>
        <a:solidFill>
          <a:srgbClr val="FF0000"/>
        </a:solidFill>
      </dgm:spPr>
      <dgm:t>
        <a:bodyPr/>
        <a:lstStyle/>
        <a:p>
          <a:endParaRPr lang="el-GR" sz="1800" b="1" dirty="0"/>
        </a:p>
        <a:p>
          <a:r>
            <a:rPr lang="en-US" sz="1800" b="1" u="sng" dirty="0"/>
            <a:t>Fiscal Policies</a:t>
          </a:r>
          <a:endParaRPr lang="el-GR" sz="1800" b="1" u="sng" dirty="0"/>
        </a:p>
        <a:p>
          <a:r>
            <a:rPr lang="en-US" sz="1500" b="1" dirty="0"/>
            <a:t>Gift Acceptance Policy:</a:t>
          </a:r>
          <a:r>
            <a:rPr lang="en-US" sz="1500" dirty="0"/>
            <a:t> outlines the types of contributions (both cash and in-kind) that your nonprofit can and cannot accept, as well as the terms under which you will accept each donation.</a:t>
          </a:r>
          <a:br>
            <a:rPr lang="en-US" sz="1500" dirty="0"/>
          </a:br>
          <a:endParaRPr lang="en-US" sz="1500" dirty="0"/>
        </a:p>
        <a:p>
          <a:pPr>
            <a:buFont typeface="Arial" panose="020B0604020202020204" pitchFamily="34" charset="0"/>
            <a:buChar char="•"/>
          </a:pPr>
          <a:r>
            <a:rPr lang="en-US" sz="1500" b="1" dirty="0"/>
            <a:t>Conflict of interest policy:</a:t>
          </a:r>
          <a:r>
            <a:rPr lang="en-US" sz="1500" dirty="0"/>
            <a:t> establishes the process for leaders and board members to disclose conflicts of interest and next steps to mitigate those conflicts.</a:t>
          </a:r>
          <a:br>
            <a:rPr lang="en-US" sz="1500" dirty="0"/>
          </a:br>
          <a:endParaRPr lang="en-US" sz="1500" dirty="0"/>
        </a:p>
        <a:p>
          <a:pPr>
            <a:buFont typeface="Arial" panose="020B0604020202020204" pitchFamily="34" charset="0"/>
            <a:buChar char="•"/>
          </a:pPr>
          <a:r>
            <a:rPr lang="en-US" sz="1500" b="1" dirty="0"/>
            <a:t>Expense Reimbursement Policy:</a:t>
          </a:r>
          <a:r>
            <a:rPr lang="en-US" sz="1500" dirty="0"/>
            <a:t> explains when and how employees and volunteers can be reimbursed for expenses incurred on behalf of your organization.</a:t>
          </a:r>
          <a:br>
            <a:rPr lang="en-US" sz="1500" dirty="0"/>
          </a:br>
          <a:endParaRPr lang="en-US" sz="1500" dirty="0"/>
        </a:p>
        <a:p>
          <a:pPr>
            <a:buFont typeface="Arial" panose="020B0604020202020204" pitchFamily="34" charset="0"/>
            <a:buChar char="•"/>
          </a:pPr>
          <a:r>
            <a:rPr lang="en-US" sz="1500" b="1" dirty="0"/>
            <a:t>Staff Reimbursement Policy:</a:t>
          </a:r>
          <a:r>
            <a:rPr lang="en-US" sz="1500" dirty="0"/>
            <a:t> Details how you will determine and increase salaries and benefits for your nonprofit's employees.</a:t>
          </a:r>
          <a:br>
            <a:rPr lang="en-US" sz="1800" b="1" dirty="0"/>
          </a:br>
          <a:endParaRPr lang="en-US" sz="1800" b="1" dirty="0"/>
        </a:p>
      </dgm:t>
    </dgm:pt>
    <dgm:pt modelId="{E26DCB64-A68A-42A5-8081-1F13EB1CDD24}" type="parTrans" cxnId="{4E9CC190-2513-4D2A-9C8D-E9EE8EAFAA59}">
      <dgm:prSet/>
      <dgm:spPr/>
      <dgm:t>
        <a:bodyPr/>
        <a:lstStyle/>
        <a:p>
          <a:endParaRPr lang="en-US"/>
        </a:p>
      </dgm:t>
    </dgm:pt>
    <dgm:pt modelId="{8C42FF1D-B636-4B36-BD6A-09B5ED0A5ADF}" type="sibTrans" cxnId="{4E9CC190-2513-4D2A-9C8D-E9EE8EAFAA59}">
      <dgm:prSet/>
      <dgm:spPr/>
      <dgm:t>
        <a:bodyPr/>
        <a:lstStyle/>
        <a:p>
          <a:endParaRPr lang="en-US"/>
        </a:p>
      </dgm:t>
    </dgm:pt>
    <dgm:pt modelId="{17FAF092-C8F9-4471-BED7-45150522253B}" type="pres">
      <dgm:prSet presAssocID="{C0493C78-0D7F-43D9-99B4-C449FC278660}" presName="linear" presStyleCnt="0">
        <dgm:presLayoutVars>
          <dgm:dir/>
          <dgm:resizeHandles val="exact"/>
        </dgm:presLayoutVars>
      </dgm:prSet>
      <dgm:spPr/>
    </dgm:pt>
    <dgm:pt modelId="{134224D2-5AFA-46E9-9214-472389C1BC3B}" type="pres">
      <dgm:prSet presAssocID="{9A564FEB-67C9-4117-B295-60013C9A1CBD}" presName="comp" presStyleCnt="0"/>
      <dgm:spPr/>
    </dgm:pt>
    <dgm:pt modelId="{C9762588-CE3D-4EA0-ADAF-222687710E93}" type="pres">
      <dgm:prSet presAssocID="{9A564FEB-67C9-4117-B295-60013C9A1CBD}" presName="box" presStyleLbl="node1" presStyleIdx="0" presStyleCnt="1" custLinFactNeighborX="-3811" custLinFactNeighborY="-79999"/>
      <dgm:spPr/>
    </dgm:pt>
    <dgm:pt modelId="{402B57E4-E439-4AAC-9567-37A3AD6D1928}" type="pres">
      <dgm:prSet presAssocID="{9A564FEB-67C9-4117-B295-60013C9A1CBD}" presName="img" presStyleLbl="fgImgPlace1" presStyleIdx="0" presStyleCnt="1" custScaleX="74588" custScaleY="35053" custLinFactNeighborX="-10564" custLinFactNeighborY="-3306"/>
      <dgm:spPr>
        <a:blipFill>
          <a:blip xmlns:r="http://schemas.openxmlformats.org/officeDocument/2006/relationships" r:embed="rId1">
            <a:extLst>
              <a:ext uri="{96DAC541-7B7A-43D3-8B79-37D633B846F1}">
                <asvg:svgBlip xmlns:asvg="http://schemas.microsoft.com/office/drawing/2016/SVG/main" r:embed="rId2"/>
              </a:ext>
            </a:extLst>
          </a:blip>
          <a:srcRect/>
          <a:stretch>
            <a:fillRect t="-31000" b="-31000"/>
          </a:stretch>
        </a:blipFill>
      </dgm:spPr>
      <dgm:extLst>
        <a:ext uri="{E40237B7-FDA0-4F09-8148-C483321AD2D9}">
          <dgm14:cNvPr xmlns:dgm14="http://schemas.microsoft.com/office/drawing/2010/diagram" id="0" name="" descr="Money with solid fill"/>
        </a:ext>
      </dgm:extLst>
    </dgm:pt>
    <dgm:pt modelId="{CA9603F9-AC8D-46C8-8864-5BC246CBE27D}" type="pres">
      <dgm:prSet presAssocID="{9A564FEB-67C9-4117-B295-60013C9A1CBD}" presName="text" presStyleLbl="node1" presStyleIdx="0" presStyleCnt="1">
        <dgm:presLayoutVars>
          <dgm:bulletEnabled val="1"/>
        </dgm:presLayoutVars>
      </dgm:prSet>
      <dgm:spPr/>
    </dgm:pt>
  </dgm:ptLst>
  <dgm:cxnLst>
    <dgm:cxn modelId="{E45BA025-23CA-4D46-81EA-DC36AECF64C3}" type="presOf" srcId="{9A564FEB-67C9-4117-B295-60013C9A1CBD}" destId="{CA9603F9-AC8D-46C8-8864-5BC246CBE27D}" srcOrd="1" destOrd="0" presId="urn:microsoft.com/office/officeart/2005/8/layout/vList4"/>
    <dgm:cxn modelId="{DFE59C4D-37E2-4911-B23B-DA7D87FF3B41}" type="presOf" srcId="{9A564FEB-67C9-4117-B295-60013C9A1CBD}" destId="{C9762588-CE3D-4EA0-ADAF-222687710E93}" srcOrd="0" destOrd="0" presId="urn:microsoft.com/office/officeart/2005/8/layout/vList4"/>
    <dgm:cxn modelId="{4E9CC190-2513-4D2A-9C8D-E9EE8EAFAA59}" srcId="{C0493C78-0D7F-43D9-99B4-C449FC278660}" destId="{9A564FEB-67C9-4117-B295-60013C9A1CBD}" srcOrd="0" destOrd="0" parTransId="{E26DCB64-A68A-42A5-8081-1F13EB1CDD24}" sibTransId="{8C42FF1D-B636-4B36-BD6A-09B5ED0A5ADF}"/>
    <dgm:cxn modelId="{153589B8-864E-4944-A9B3-84FBD70CEB05}" type="presOf" srcId="{C0493C78-0D7F-43D9-99B4-C449FC278660}" destId="{17FAF092-C8F9-4471-BED7-45150522253B}" srcOrd="0" destOrd="0" presId="urn:microsoft.com/office/officeart/2005/8/layout/vList4"/>
    <dgm:cxn modelId="{EC22B31C-C686-4EA4-BC8A-A4CE64E37C77}" type="presParOf" srcId="{17FAF092-C8F9-4471-BED7-45150522253B}" destId="{134224D2-5AFA-46E9-9214-472389C1BC3B}" srcOrd="0" destOrd="0" presId="urn:microsoft.com/office/officeart/2005/8/layout/vList4"/>
    <dgm:cxn modelId="{071498B3-A05D-4CFB-A0D9-89F10AA8F6CE}" type="presParOf" srcId="{134224D2-5AFA-46E9-9214-472389C1BC3B}" destId="{C9762588-CE3D-4EA0-ADAF-222687710E93}" srcOrd="0" destOrd="0" presId="urn:microsoft.com/office/officeart/2005/8/layout/vList4"/>
    <dgm:cxn modelId="{5AC5B739-46EA-4B9F-8372-0BAA7435F7AA}" type="presParOf" srcId="{134224D2-5AFA-46E9-9214-472389C1BC3B}" destId="{402B57E4-E439-4AAC-9567-37A3AD6D1928}" srcOrd="1" destOrd="0" presId="urn:microsoft.com/office/officeart/2005/8/layout/vList4"/>
    <dgm:cxn modelId="{2FF2F5DA-E838-45AC-B79C-90B49A8D7280}" type="presParOf" srcId="{134224D2-5AFA-46E9-9214-472389C1BC3B}" destId="{CA9603F9-AC8D-46C8-8864-5BC246CBE27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41FDCD-3F59-40E9-99C8-AEDA98801E0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B734DC9-32C7-4497-A16B-CB71B9772C2F}">
      <dgm:prSet phldrT="[Text]"/>
      <dgm:spPr/>
      <dgm:t>
        <a:bodyPr/>
        <a:lstStyle/>
        <a:p>
          <a:r>
            <a:rPr lang="el-GR" dirty="0"/>
            <a:t>1</a:t>
          </a:r>
          <a:endParaRPr lang="en-US" dirty="0"/>
        </a:p>
      </dgm:t>
    </dgm:pt>
    <dgm:pt modelId="{B561ECA4-B7CF-4395-87EE-BC428B558E27}" type="parTrans" cxnId="{DAD86A33-6AAF-4B61-A580-6B1F99A5A819}">
      <dgm:prSet/>
      <dgm:spPr/>
      <dgm:t>
        <a:bodyPr/>
        <a:lstStyle/>
        <a:p>
          <a:endParaRPr lang="en-US"/>
        </a:p>
      </dgm:t>
    </dgm:pt>
    <dgm:pt modelId="{845A6A33-16D3-423A-B90C-FA11235DBCF0}" type="sibTrans" cxnId="{DAD86A33-6AAF-4B61-A580-6B1F99A5A819}">
      <dgm:prSet/>
      <dgm:spPr/>
      <dgm:t>
        <a:bodyPr/>
        <a:lstStyle/>
        <a:p>
          <a:endParaRPr lang="en-US"/>
        </a:p>
      </dgm:t>
    </dgm:pt>
    <dgm:pt modelId="{5FBAA490-DA1B-47EE-B40F-ACA5C9F3CCFF}">
      <dgm:prSet phldrT="[Text]" custT="1"/>
      <dgm:spPr/>
      <dgm:t>
        <a:bodyPr/>
        <a:lstStyle/>
        <a:p>
          <a:pPr>
            <a:buFont typeface="Arial" panose="020B0604020202020204" pitchFamily="34" charset="0"/>
            <a:buNone/>
          </a:pPr>
          <a:r>
            <a:rPr lang="en-US" sz="1400" b="1" dirty="0"/>
            <a:t>Individual donations:</a:t>
          </a:r>
          <a:r>
            <a:rPr lang="en-US" sz="1400" dirty="0"/>
            <a:t> </a:t>
          </a:r>
          <a:r>
            <a:rPr lang="en-US" sz="1400" b="1" dirty="0"/>
            <a:t>In several NPOs, individual donations, regardless of size, make up a large part of their funding, as well as donations from non-profit events and in-kind donations.</a:t>
          </a:r>
          <a:endParaRPr lang="en-US" sz="1400" dirty="0"/>
        </a:p>
      </dgm:t>
    </dgm:pt>
    <dgm:pt modelId="{66DC8337-5602-4DAB-982D-83DB2BC01290}" type="parTrans" cxnId="{B74159F9-5CB6-4D1E-8C54-05D15345AC4B}">
      <dgm:prSet/>
      <dgm:spPr/>
      <dgm:t>
        <a:bodyPr/>
        <a:lstStyle/>
        <a:p>
          <a:endParaRPr lang="en-US"/>
        </a:p>
      </dgm:t>
    </dgm:pt>
    <dgm:pt modelId="{D30A735D-4296-42E7-A590-85000E45F1B2}" type="sibTrans" cxnId="{B74159F9-5CB6-4D1E-8C54-05D15345AC4B}">
      <dgm:prSet/>
      <dgm:spPr/>
      <dgm:t>
        <a:bodyPr/>
        <a:lstStyle/>
        <a:p>
          <a:endParaRPr lang="en-US"/>
        </a:p>
      </dgm:t>
    </dgm:pt>
    <dgm:pt modelId="{445AE486-D239-4240-9696-A884E2AB4C49}">
      <dgm:prSet phldrT="[Text]"/>
      <dgm:spPr>
        <a:solidFill>
          <a:srgbClr val="FF0000"/>
        </a:solidFill>
      </dgm:spPr>
      <dgm:t>
        <a:bodyPr/>
        <a:lstStyle/>
        <a:p>
          <a:r>
            <a:rPr lang="el-GR" dirty="0"/>
            <a:t>2</a:t>
          </a:r>
          <a:endParaRPr lang="en-US" dirty="0"/>
        </a:p>
      </dgm:t>
    </dgm:pt>
    <dgm:pt modelId="{B37A85AC-EDFB-4CAF-BC43-10D0C68370D1}" type="parTrans" cxnId="{AF6B2160-B583-489A-9C8D-F7F2407AE8D9}">
      <dgm:prSet/>
      <dgm:spPr/>
      <dgm:t>
        <a:bodyPr/>
        <a:lstStyle/>
        <a:p>
          <a:endParaRPr lang="en-US"/>
        </a:p>
      </dgm:t>
    </dgm:pt>
    <dgm:pt modelId="{23D6472A-64BE-4863-8EFD-B8E3FBE57F5B}" type="sibTrans" cxnId="{AF6B2160-B583-489A-9C8D-F7F2407AE8D9}">
      <dgm:prSet/>
      <dgm:spPr/>
      <dgm:t>
        <a:bodyPr/>
        <a:lstStyle/>
        <a:p>
          <a:endParaRPr lang="en-US"/>
        </a:p>
      </dgm:t>
    </dgm:pt>
    <dgm:pt modelId="{FFEC4598-8DDC-49F4-810F-4F80EA060A53}">
      <dgm:prSet phldrT="[Text]" custT="1"/>
      <dgm:spPr/>
      <dgm:t>
        <a:bodyPr/>
        <a:lstStyle/>
        <a:p>
          <a:pPr>
            <a:buFont typeface="Arial" panose="020B0604020202020204" pitchFamily="34" charset="0"/>
            <a:buNone/>
          </a:pPr>
          <a:r>
            <a:rPr lang="en-US" sz="1400" b="1" dirty="0"/>
            <a:t>Corporate philanthropy:</a:t>
          </a:r>
          <a:r>
            <a:rPr lang="en-US" sz="1400" dirty="0"/>
            <a:t> </a:t>
          </a:r>
          <a:r>
            <a:rPr lang="en-US" sz="1400" b="1" dirty="0"/>
            <a:t>This includes all charitable contributions from large for-profit companies that provide sponsorships, gifts and sponsor volunteers.</a:t>
          </a:r>
          <a:br>
            <a:rPr lang="en-US" sz="1400" dirty="0"/>
          </a:br>
          <a:endParaRPr lang="en-US" sz="1400" dirty="0"/>
        </a:p>
      </dgm:t>
    </dgm:pt>
    <dgm:pt modelId="{A838C3D4-7896-4CAE-93CD-E0EEDC624D05}" type="parTrans" cxnId="{215F8717-2111-4C69-AC22-6C31AE6BFB0C}">
      <dgm:prSet/>
      <dgm:spPr/>
      <dgm:t>
        <a:bodyPr/>
        <a:lstStyle/>
        <a:p>
          <a:endParaRPr lang="en-US"/>
        </a:p>
      </dgm:t>
    </dgm:pt>
    <dgm:pt modelId="{AD9237D8-9B74-410A-8C2D-A6B848202E15}" type="sibTrans" cxnId="{215F8717-2111-4C69-AC22-6C31AE6BFB0C}">
      <dgm:prSet/>
      <dgm:spPr/>
      <dgm:t>
        <a:bodyPr/>
        <a:lstStyle/>
        <a:p>
          <a:endParaRPr lang="en-US"/>
        </a:p>
      </dgm:t>
    </dgm:pt>
    <dgm:pt modelId="{6DFFBD9D-C163-4799-AAF9-C422E0A7E949}">
      <dgm:prSet phldrT="[Text]"/>
      <dgm:spPr>
        <a:solidFill>
          <a:srgbClr val="00B050"/>
        </a:solidFill>
      </dgm:spPr>
      <dgm:t>
        <a:bodyPr/>
        <a:lstStyle/>
        <a:p>
          <a:r>
            <a:rPr lang="el-GR" dirty="0"/>
            <a:t>3</a:t>
          </a:r>
          <a:endParaRPr lang="en-US" dirty="0"/>
        </a:p>
      </dgm:t>
    </dgm:pt>
    <dgm:pt modelId="{10A546D2-95F4-4CFC-972A-7734C822C80E}" type="parTrans" cxnId="{290A0D75-2D49-4228-9DD7-CF3E2FD4EDFC}">
      <dgm:prSet/>
      <dgm:spPr/>
      <dgm:t>
        <a:bodyPr/>
        <a:lstStyle/>
        <a:p>
          <a:endParaRPr lang="en-US"/>
        </a:p>
      </dgm:t>
    </dgm:pt>
    <dgm:pt modelId="{04301383-6340-4197-BD90-B08D63A93BC2}" type="sibTrans" cxnId="{290A0D75-2D49-4228-9DD7-CF3E2FD4EDFC}">
      <dgm:prSet/>
      <dgm:spPr/>
      <dgm:t>
        <a:bodyPr/>
        <a:lstStyle/>
        <a:p>
          <a:endParaRPr lang="en-US"/>
        </a:p>
      </dgm:t>
    </dgm:pt>
    <dgm:pt modelId="{DAE5259C-4208-4A67-A6F1-BEA092EDC1C2}">
      <dgm:prSet phldrT="[Text]" custT="1"/>
      <dgm:spPr/>
      <dgm:t>
        <a:bodyPr/>
        <a:lstStyle/>
        <a:p>
          <a:pPr>
            <a:buFont typeface="Arial" panose="020B0604020202020204" pitchFamily="34" charset="0"/>
            <a:buNone/>
          </a:pPr>
          <a:r>
            <a:rPr lang="en-US" sz="1400" b="1" dirty="0"/>
            <a:t>Earned income:</a:t>
          </a:r>
          <a:r>
            <a:rPr lang="en-US" sz="1400" dirty="0"/>
            <a:t> </a:t>
          </a:r>
          <a:r>
            <a:rPr lang="en-US" sz="1400" b="1" dirty="0"/>
            <a:t>In NPOs this income comes mainly from membership or volunteer fees.</a:t>
          </a:r>
          <a:endParaRPr lang="en-US" sz="1400" dirty="0"/>
        </a:p>
      </dgm:t>
    </dgm:pt>
    <dgm:pt modelId="{AD4219E1-433E-4331-9335-60520403E1F7}" type="parTrans" cxnId="{607EB796-DF11-4914-B9E2-A3FF126D7E6B}">
      <dgm:prSet/>
      <dgm:spPr/>
      <dgm:t>
        <a:bodyPr/>
        <a:lstStyle/>
        <a:p>
          <a:endParaRPr lang="en-US"/>
        </a:p>
      </dgm:t>
    </dgm:pt>
    <dgm:pt modelId="{551FB061-F9BC-484F-A427-D9F2F7C14B05}" type="sibTrans" cxnId="{607EB796-DF11-4914-B9E2-A3FF126D7E6B}">
      <dgm:prSet/>
      <dgm:spPr/>
      <dgm:t>
        <a:bodyPr/>
        <a:lstStyle/>
        <a:p>
          <a:endParaRPr lang="en-US"/>
        </a:p>
      </dgm:t>
    </dgm:pt>
    <dgm:pt modelId="{956E34E5-5656-4700-8D12-5910BF90FE0A}">
      <dgm:prSet/>
      <dgm:spPr>
        <a:solidFill>
          <a:schemeClr val="accent1"/>
        </a:solidFill>
      </dgm:spPr>
      <dgm:t>
        <a:bodyPr/>
        <a:lstStyle/>
        <a:p>
          <a:pPr>
            <a:buFont typeface="Arial" panose="020B0604020202020204" pitchFamily="34" charset="0"/>
            <a:buChar char="•"/>
          </a:pPr>
          <a:r>
            <a:rPr lang="el-GR" dirty="0"/>
            <a:t>4</a:t>
          </a:r>
          <a:endParaRPr lang="en-US" dirty="0"/>
        </a:p>
      </dgm:t>
    </dgm:pt>
    <dgm:pt modelId="{80ED5E8E-B3FA-4C53-B86A-0ED6088B8DFE}" type="parTrans" cxnId="{401C310F-392C-4E66-85C7-9D551BA9A553}">
      <dgm:prSet/>
      <dgm:spPr/>
      <dgm:t>
        <a:bodyPr/>
        <a:lstStyle/>
        <a:p>
          <a:endParaRPr lang="en-US"/>
        </a:p>
      </dgm:t>
    </dgm:pt>
    <dgm:pt modelId="{7085C59F-FA71-42CC-B742-4A392042E247}" type="sibTrans" cxnId="{401C310F-392C-4E66-85C7-9D551BA9A553}">
      <dgm:prSet/>
      <dgm:spPr/>
      <dgm:t>
        <a:bodyPr/>
        <a:lstStyle/>
        <a:p>
          <a:endParaRPr lang="en-US"/>
        </a:p>
      </dgm:t>
    </dgm:pt>
    <dgm:pt modelId="{62FA4EC1-0994-4326-ABDA-349E31092870}">
      <dgm:prSet/>
      <dgm:spPr>
        <a:solidFill>
          <a:srgbClr val="FF0000"/>
        </a:solidFill>
      </dgm:spPr>
      <dgm:t>
        <a:bodyPr/>
        <a:lstStyle/>
        <a:p>
          <a:pPr>
            <a:buFont typeface="Arial" panose="020B0604020202020204" pitchFamily="34" charset="0"/>
            <a:buChar char="•"/>
          </a:pPr>
          <a:r>
            <a:rPr lang="el-GR" dirty="0"/>
            <a:t>5</a:t>
          </a:r>
          <a:endParaRPr lang="en-US" dirty="0"/>
        </a:p>
      </dgm:t>
    </dgm:pt>
    <dgm:pt modelId="{0DC9790F-57F6-4113-9FD3-A9F9EB8095B7}" type="parTrans" cxnId="{3F2347A1-20A2-466C-A895-772951B00459}">
      <dgm:prSet/>
      <dgm:spPr/>
      <dgm:t>
        <a:bodyPr/>
        <a:lstStyle/>
        <a:p>
          <a:endParaRPr lang="en-US"/>
        </a:p>
      </dgm:t>
    </dgm:pt>
    <dgm:pt modelId="{577A24BB-DCCE-4686-BE61-20A1B2D8AAB9}" type="sibTrans" cxnId="{3F2347A1-20A2-466C-A895-772951B00459}">
      <dgm:prSet/>
      <dgm:spPr/>
      <dgm:t>
        <a:bodyPr/>
        <a:lstStyle/>
        <a:p>
          <a:endParaRPr lang="en-US"/>
        </a:p>
      </dgm:t>
    </dgm:pt>
    <dgm:pt modelId="{2797B122-DF40-4F3F-88CD-7860336458E8}">
      <dgm:prSet custT="1"/>
      <dgm:spPr/>
      <dgm:t>
        <a:bodyPr/>
        <a:lstStyle/>
        <a:p>
          <a:pPr>
            <a:buFont typeface="Arial" panose="020B0604020202020204" pitchFamily="34" charset="0"/>
            <a:buNone/>
          </a:pPr>
          <a:r>
            <a:rPr lang="en-US" sz="1400" b="1" dirty="0"/>
            <a:t>Investments:</a:t>
          </a:r>
          <a:r>
            <a:rPr lang="en-US" sz="1400" dirty="0"/>
            <a:t> </a:t>
          </a:r>
          <a:r>
            <a:rPr lang="en-US" sz="1400" b="1" dirty="0"/>
            <a:t>Though as a rule investments are not an income stream of NPOs however some experienced organizations opt for low-risk investments through treasury bills and mutual funds.</a:t>
          </a:r>
          <a:endParaRPr lang="en-US" sz="1400" dirty="0"/>
        </a:p>
      </dgm:t>
    </dgm:pt>
    <dgm:pt modelId="{0C3722FC-3560-4C21-93C5-80F88B6E1E3B}" type="parTrans" cxnId="{D98716B5-2DFA-404D-BA9C-BC8375DD34A7}">
      <dgm:prSet/>
      <dgm:spPr/>
      <dgm:t>
        <a:bodyPr/>
        <a:lstStyle/>
        <a:p>
          <a:endParaRPr lang="en-US"/>
        </a:p>
      </dgm:t>
    </dgm:pt>
    <dgm:pt modelId="{A1E8C03A-18E8-4F25-85B2-8B4E5156460E}" type="sibTrans" cxnId="{D98716B5-2DFA-404D-BA9C-BC8375DD34A7}">
      <dgm:prSet/>
      <dgm:spPr/>
      <dgm:t>
        <a:bodyPr/>
        <a:lstStyle/>
        <a:p>
          <a:endParaRPr lang="en-US"/>
        </a:p>
      </dgm:t>
    </dgm:pt>
    <dgm:pt modelId="{F4FC9D11-86A6-409B-A2C0-E375D1AED391}">
      <dgm:prSet custT="1"/>
      <dgm:spPr/>
      <dgm:t>
        <a:bodyPr/>
        <a:lstStyle/>
        <a:p>
          <a:pPr>
            <a:buFont typeface="Arial" panose="020B0604020202020204" pitchFamily="34" charset="0"/>
            <a:buNone/>
          </a:pPr>
          <a:r>
            <a:rPr lang="en-US" sz="1400" b="1" dirty="0"/>
            <a:t>Grants: Grants usually come from foundations or government agencies and often make up the bulk of an NPO's income. These are e.g. EU Funded projects.</a:t>
          </a:r>
        </a:p>
      </dgm:t>
    </dgm:pt>
    <dgm:pt modelId="{18DF70F3-F58E-42A5-84D4-177EFC9E19B8}" type="parTrans" cxnId="{63A1568C-78A6-47BA-A953-C81C39AB8912}">
      <dgm:prSet/>
      <dgm:spPr/>
      <dgm:t>
        <a:bodyPr/>
        <a:lstStyle/>
        <a:p>
          <a:endParaRPr lang="en-US"/>
        </a:p>
      </dgm:t>
    </dgm:pt>
    <dgm:pt modelId="{26115DA2-40CE-48A4-9D04-F9FDA529D34E}" type="sibTrans" cxnId="{63A1568C-78A6-47BA-A953-C81C39AB8912}">
      <dgm:prSet/>
      <dgm:spPr/>
      <dgm:t>
        <a:bodyPr/>
        <a:lstStyle/>
        <a:p>
          <a:endParaRPr lang="en-US"/>
        </a:p>
      </dgm:t>
    </dgm:pt>
    <dgm:pt modelId="{F050DFDB-37B6-484C-AA17-3B4E234D514C}" type="pres">
      <dgm:prSet presAssocID="{B241FDCD-3F59-40E9-99C8-AEDA98801E01}" presName="linearFlow" presStyleCnt="0">
        <dgm:presLayoutVars>
          <dgm:dir/>
          <dgm:animLvl val="lvl"/>
          <dgm:resizeHandles val="exact"/>
        </dgm:presLayoutVars>
      </dgm:prSet>
      <dgm:spPr/>
    </dgm:pt>
    <dgm:pt modelId="{895FDF6A-BDD3-407E-9647-2A3676548E60}" type="pres">
      <dgm:prSet presAssocID="{3B734DC9-32C7-4497-A16B-CB71B9772C2F}" presName="composite" presStyleCnt="0"/>
      <dgm:spPr/>
    </dgm:pt>
    <dgm:pt modelId="{01668F86-39C7-414D-AEA0-9491B143DEC2}" type="pres">
      <dgm:prSet presAssocID="{3B734DC9-32C7-4497-A16B-CB71B9772C2F}" presName="parentText" presStyleLbl="alignNode1" presStyleIdx="0" presStyleCnt="5">
        <dgm:presLayoutVars>
          <dgm:chMax val="1"/>
          <dgm:bulletEnabled val="1"/>
        </dgm:presLayoutVars>
      </dgm:prSet>
      <dgm:spPr/>
    </dgm:pt>
    <dgm:pt modelId="{A495991E-DD00-4464-AC0E-F0B99FA743E6}" type="pres">
      <dgm:prSet presAssocID="{3B734DC9-32C7-4497-A16B-CB71B9772C2F}" presName="descendantText" presStyleLbl="alignAcc1" presStyleIdx="0" presStyleCnt="5">
        <dgm:presLayoutVars>
          <dgm:bulletEnabled val="1"/>
        </dgm:presLayoutVars>
      </dgm:prSet>
      <dgm:spPr/>
    </dgm:pt>
    <dgm:pt modelId="{8D560EF7-FEFC-4CE7-ABB5-F2D6757ED04F}" type="pres">
      <dgm:prSet presAssocID="{845A6A33-16D3-423A-B90C-FA11235DBCF0}" presName="sp" presStyleCnt="0"/>
      <dgm:spPr/>
    </dgm:pt>
    <dgm:pt modelId="{7842BAB5-FE66-4B64-9E02-DFE925076E76}" type="pres">
      <dgm:prSet presAssocID="{445AE486-D239-4240-9696-A884E2AB4C49}" presName="composite" presStyleCnt="0"/>
      <dgm:spPr/>
    </dgm:pt>
    <dgm:pt modelId="{1327C070-A1FC-4594-944F-BC1411588C61}" type="pres">
      <dgm:prSet presAssocID="{445AE486-D239-4240-9696-A884E2AB4C49}" presName="parentText" presStyleLbl="alignNode1" presStyleIdx="1" presStyleCnt="5">
        <dgm:presLayoutVars>
          <dgm:chMax val="1"/>
          <dgm:bulletEnabled val="1"/>
        </dgm:presLayoutVars>
      </dgm:prSet>
      <dgm:spPr/>
    </dgm:pt>
    <dgm:pt modelId="{774BDE3B-C246-4203-B147-32E531156887}" type="pres">
      <dgm:prSet presAssocID="{445AE486-D239-4240-9696-A884E2AB4C49}" presName="descendantText" presStyleLbl="alignAcc1" presStyleIdx="1" presStyleCnt="5" custLinFactNeighborY="3919">
        <dgm:presLayoutVars>
          <dgm:bulletEnabled val="1"/>
        </dgm:presLayoutVars>
      </dgm:prSet>
      <dgm:spPr/>
    </dgm:pt>
    <dgm:pt modelId="{6CADDDB3-AAC6-43DA-B2E9-23DC3B0EC8FD}" type="pres">
      <dgm:prSet presAssocID="{23D6472A-64BE-4863-8EFD-B8E3FBE57F5B}" presName="sp" presStyleCnt="0"/>
      <dgm:spPr/>
    </dgm:pt>
    <dgm:pt modelId="{B9BB5F51-DA5C-43DB-8251-7566BF50312B}" type="pres">
      <dgm:prSet presAssocID="{6DFFBD9D-C163-4799-AAF9-C422E0A7E949}" presName="composite" presStyleCnt="0"/>
      <dgm:spPr/>
    </dgm:pt>
    <dgm:pt modelId="{0D2986A4-91F4-474A-8809-84D8806E6FBF}" type="pres">
      <dgm:prSet presAssocID="{6DFFBD9D-C163-4799-AAF9-C422E0A7E949}" presName="parentText" presStyleLbl="alignNode1" presStyleIdx="2" presStyleCnt="5">
        <dgm:presLayoutVars>
          <dgm:chMax val="1"/>
          <dgm:bulletEnabled val="1"/>
        </dgm:presLayoutVars>
      </dgm:prSet>
      <dgm:spPr/>
    </dgm:pt>
    <dgm:pt modelId="{EC4C382A-CF70-4745-BA28-06407DAEE155}" type="pres">
      <dgm:prSet presAssocID="{6DFFBD9D-C163-4799-AAF9-C422E0A7E949}" presName="descendantText" presStyleLbl="alignAcc1" presStyleIdx="2" presStyleCnt="5">
        <dgm:presLayoutVars>
          <dgm:bulletEnabled val="1"/>
        </dgm:presLayoutVars>
      </dgm:prSet>
      <dgm:spPr/>
    </dgm:pt>
    <dgm:pt modelId="{9B8DD750-1E86-454E-8BE7-0F47811604FE}" type="pres">
      <dgm:prSet presAssocID="{04301383-6340-4197-BD90-B08D63A93BC2}" presName="sp" presStyleCnt="0"/>
      <dgm:spPr/>
    </dgm:pt>
    <dgm:pt modelId="{F694CDE8-2AC0-4D78-BDD8-4A209C52E42F}" type="pres">
      <dgm:prSet presAssocID="{956E34E5-5656-4700-8D12-5910BF90FE0A}" presName="composite" presStyleCnt="0"/>
      <dgm:spPr/>
    </dgm:pt>
    <dgm:pt modelId="{363623AE-E0D1-4ADD-9017-15691B66466E}" type="pres">
      <dgm:prSet presAssocID="{956E34E5-5656-4700-8D12-5910BF90FE0A}" presName="parentText" presStyleLbl="alignNode1" presStyleIdx="3" presStyleCnt="5">
        <dgm:presLayoutVars>
          <dgm:chMax val="1"/>
          <dgm:bulletEnabled val="1"/>
        </dgm:presLayoutVars>
      </dgm:prSet>
      <dgm:spPr/>
    </dgm:pt>
    <dgm:pt modelId="{40C62D96-F305-4995-AFE8-3257D9539BA6}" type="pres">
      <dgm:prSet presAssocID="{956E34E5-5656-4700-8D12-5910BF90FE0A}" presName="descendantText" presStyleLbl="alignAcc1" presStyleIdx="3" presStyleCnt="5">
        <dgm:presLayoutVars>
          <dgm:bulletEnabled val="1"/>
        </dgm:presLayoutVars>
      </dgm:prSet>
      <dgm:spPr/>
    </dgm:pt>
    <dgm:pt modelId="{7DEEBDCF-3434-4403-8955-4CED03BE4BCE}" type="pres">
      <dgm:prSet presAssocID="{7085C59F-FA71-42CC-B742-4A392042E247}" presName="sp" presStyleCnt="0"/>
      <dgm:spPr/>
    </dgm:pt>
    <dgm:pt modelId="{558A4297-244F-4515-BDFD-43DE8540C0D5}" type="pres">
      <dgm:prSet presAssocID="{62FA4EC1-0994-4326-ABDA-349E31092870}" presName="composite" presStyleCnt="0"/>
      <dgm:spPr/>
    </dgm:pt>
    <dgm:pt modelId="{762FF418-48B7-47DD-9383-A4ABA7918FF9}" type="pres">
      <dgm:prSet presAssocID="{62FA4EC1-0994-4326-ABDA-349E31092870}" presName="parentText" presStyleLbl="alignNode1" presStyleIdx="4" presStyleCnt="5">
        <dgm:presLayoutVars>
          <dgm:chMax val="1"/>
          <dgm:bulletEnabled val="1"/>
        </dgm:presLayoutVars>
      </dgm:prSet>
      <dgm:spPr/>
    </dgm:pt>
    <dgm:pt modelId="{F04CB37F-F189-4073-AFF4-71E52179EFAD}" type="pres">
      <dgm:prSet presAssocID="{62FA4EC1-0994-4326-ABDA-349E31092870}" presName="descendantText" presStyleLbl="alignAcc1" presStyleIdx="4" presStyleCnt="5">
        <dgm:presLayoutVars>
          <dgm:bulletEnabled val="1"/>
        </dgm:presLayoutVars>
      </dgm:prSet>
      <dgm:spPr/>
    </dgm:pt>
  </dgm:ptLst>
  <dgm:cxnLst>
    <dgm:cxn modelId="{401C310F-392C-4E66-85C7-9D551BA9A553}" srcId="{B241FDCD-3F59-40E9-99C8-AEDA98801E01}" destId="{956E34E5-5656-4700-8D12-5910BF90FE0A}" srcOrd="3" destOrd="0" parTransId="{80ED5E8E-B3FA-4C53-B86A-0ED6088B8DFE}" sibTransId="{7085C59F-FA71-42CC-B742-4A392042E247}"/>
    <dgm:cxn modelId="{215F8717-2111-4C69-AC22-6C31AE6BFB0C}" srcId="{445AE486-D239-4240-9696-A884E2AB4C49}" destId="{FFEC4598-8DDC-49F4-810F-4F80EA060A53}" srcOrd="0" destOrd="0" parTransId="{A838C3D4-7896-4CAE-93CD-E0EEDC624D05}" sibTransId="{AD9237D8-9B74-410A-8C2D-A6B848202E15}"/>
    <dgm:cxn modelId="{A98ADF24-48CA-4052-8C3A-F96C1213EDAD}" type="presOf" srcId="{445AE486-D239-4240-9696-A884E2AB4C49}" destId="{1327C070-A1FC-4594-944F-BC1411588C61}" srcOrd="0" destOrd="0" presId="urn:microsoft.com/office/officeart/2005/8/layout/chevron2"/>
    <dgm:cxn modelId="{28E73132-346F-4815-9050-0C3AEE0A884A}" type="presOf" srcId="{B241FDCD-3F59-40E9-99C8-AEDA98801E01}" destId="{F050DFDB-37B6-484C-AA17-3B4E234D514C}" srcOrd="0" destOrd="0" presId="urn:microsoft.com/office/officeart/2005/8/layout/chevron2"/>
    <dgm:cxn modelId="{DAD86A33-6AAF-4B61-A580-6B1F99A5A819}" srcId="{B241FDCD-3F59-40E9-99C8-AEDA98801E01}" destId="{3B734DC9-32C7-4497-A16B-CB71B9772C2F}" srcOrd="0" destOrd="0" parTransId="{B561ECA4-B7CF-4395-87EE-BC428B558E27}" sibTransId="{845A6A33-16D3-423A-B90C-FA11235DBCF0}"/>
    <dgm:cxn modelId="{AF6B2160-B583-489A-9C8D-F7F2407AE8D9}" srcId="{B241FDCD-3F59-40E9-99C8-AEDA98801E01}" destId="{445AE486-D239-4240-9696-A884E2AB4C49}" srcOrd="1" destOrd="0" parTransId="{B37A85AC-EDFB-4CAF-BC43-10D0C68370D1}" sibTransId="{23D6472A-64BE-4863-8EFD-B8E3FBE57F5B}"/>
    <dgm:cxn modelId="{D13ED665-ED61-45B2-9713-A57064260286}" type="presOf" srcId="{5FBAA490-DA1B-47EE-B40F-ACA5C9F3CCFF}" destId="{A495991E-DD00-4464-AC0E-F0B99FA743E6}" srcOrd="0" destOrd="0" presId="urn:microsoft.com/office/officeart/2005/8/layout/chevron2"/>
    <dgm:cxn modelId="{B10C4846-90F7-4AC0-8B74-299AE64F9B1D}" type="presOf" srcId="{3B734DC9-32C7-4497-A16B-CB71B9772C2F}" destId="{01668F86-39C7-414D-AEA0-9491B143DEC2}" srcOrd="0" destOrd="0" presId="urn:microsoft.com/office/officeart/2005/8/layout/chevron2"/>
    <dgm:cxn modelId="{ABE0DD71-9295-4588-B667-A18330A59B25}" type="presOf" srcId="{6DFFBD9D-C163-4799-AAF9-C422E0A7E949}" destId="{0D2986A4-91F4-474A-8809-84D8806E6FBF}" srcOrd="0" destOrd="0" presId="urn:microsoft.com/office/officeart/2005/8/layout/chevron2"/>
    <dgm:cxn modelId="{B1DA4052-4910-4424-AD4E-4AD493CF76D1}" type="presOf" srcId="{DAE5259C-4208-4A67-A6F1-BEA092EDC1C2}" destId="{EC4C382A-CF70-4745-BA28-06407DAEE155}" srcOrd="0" destOrd="0" presId="urn:microsoft.com/office/officeart/2005/8/layout/chevron2"/>
    <dgm:cxn modelId="{290A0D75-2D49-4228-9DD7-CF3E2FD4EDFC}" srcId="{B241FDCD-3F59-40E9-99C8-AEDA98801E01}" destId="{6DFFBD9D-C163-4799-AAF9-C422E0A7E949}" srcOrd="2" destOrd="0" parTransId="{10A546D2-95F4-4CFC-972A-7734C822C80E}" sibTransId="{04301383-6340-4197-BD90-B08D63A93BC2}"/>
    <dgm:cxn modelId="{E010A97F-56EB-4F3D-B2AC-B19F169AE185}" type="presOf" srcId="{F4FC9D11-86A6-409B-A2C0-E375D1AED391}" destId="{F04CB37F-F189-4073-AFF4-71E52179EFAD}" srcOrd="0" destOrd="0" presId="urn:microsoft.com/office/officeart/2005/8/layout/chevron2"/>
    <dgm:cxn modelId="{918E0984-F817-456B-8A9B-49AEBDE48F8F}" type="presOf" srcId="{956E34E5-5656-4700-8D12-5910BF90FE0A}" destId="{363623AE-E0D1-4ADD-9017-15691B66466E}" srcOrd="0" destOrd="0" presId="urn:microsoft.com/office/officeart/2005/8/layout/chevron2"/>
    <dgm:cxn modelId="{63A1568C-78A6-47BA-A953-C81C39AB8912}" srcId="{62FA4EC1-0994-4326-ABDA-349E31092870}" destId="{F4FC9D11-86A6-409B-A2C0-E375D1AED391}" srcOrd="0" destOrd="0" parTransId="{18DF70F3-F58E-42A5-84D4-177EFC9E19B8}" sibTransId="{26115DA2-40CE-48A4-9D04-F9FDA529D34E}"/>
    <dgm:cxn modelId="{607EB796-DF11-4914-B9E2-A3FF126D7E6B}" srcId="{6DFFBD9D-C163-4799-AAF9-C422E0A7E949}" destId="{DAE5259C-4208-4A67-A6F1-BEA092EDC1C2}" srcOrd="0" destOrd="0" parTransId="{AD4219E1-433E-4331-9335-60520403E1F7}" sibTransId="{551FB061-F9BC-484F-A427-D9F2F7C14B05}"/>
    <dgm:cxn modelId="{82FC8F9E-8ECB-44BF-9606-A882B7200B61}" type="presOf" srcId="{FFEC4598-8DDC-49F4-810F-4F80EA060A53}" destId="{774BDE3B-C246-4203-B147-32E531156887}" srcOrd="0" destOrd="0" presId="urn:microsoft.com/office/officeart/2005/8/layout/chevron2"/>
    <dgm:cxn modelId="{3F2347A1-20A2-466C-A895-772951B00459}" srcId="{B241FDCD-3F59-40E9-99C8-AEDA98801E01}" destId="{62FA4EC1-0994-4326-ABDA-349E31092870}" srcOrd="4" destOrd="0" parTransId="{0DC9790F-57F6-4113-9FD3-A9F9EB8095B7}" sibTransId="{577A24BB-DCCE-4686-BE61-20A1B2D8AAB9}"/>
    <dgm:cxn modelId="{351C19A4-85E1-4DBD-A518-A197FB3A8ADE}" type="presOf" srcId="{62FA4EC1-0994-4326-ABDA-349E31092870}" destId="{762FF418-48B7-47DD-9383-A4ABA7918FF9}" srcOrd="0" destOrd="0" presId="urn:microsoft.com/office/officeart/2005/8/layout/chevron2"/>
    <dgm:cxn modelId="{D98716B5-2DFA-404D-BA9C-BC8375DD34A7}" srcId="{956E34E5-5656-4700-8D12-5910BF90FE0A}" destId="{2797B122-DF40-4F3F-88CD-7860336458E8}" srcOrd="0" destOrd="0" parTransId="{0C3722FC-3560-4C21-93C5-80F88B6E1E3B}" sibTransId="{A1E8C03A-18E8-4F25-85B2-8B4E5156460E}"/>
    <dgm:cxn modelId="{99806CC1-7482-4486-8EC3-8E1B5E9A3916}" type="presOf" srcId="{2797B122-DF40-4F3F-88CD-7860336458E8}" destId="{40C62D96-F305-4995-AFE8-3257D9539BA6}" srcOrd="0" destOrd="0" presId="urn:microsoft.com/office/officeart/2005/8/layout/chevron2"/>
    <dgm:cxn modelId="{B74159F9-5CB6-4D1E-8C54-05D15345AC4B}" srcId="{3B734DC9-32C7-4497-A16B-CB71B9772C2F}" destId="{5FBAA490-DA1B-47EE-B40F-ACA5C9F3CCFF}" srcOrd="0" destOrd="0" parTransId="{66DC8337-5602-4DAB-982D-83DB2BC01290}" sibTransId="{D30A735D-4296-42E7-A590-85000E45F1B2}"/>
    <dgm:cxn modelId="{24B9C628-AD54-4A3C-96F2-CF13B2AFA540}" type="presParOf" srcId="{F050DFDB-37B6-484C-AA17-3B4E234D514C}" destId="{895FDF6A-BDD3-407E-9647-2A3676548E60}" srcOrd="0" destOrd="0" presId="urn:microsoft.com/office/officeart/2005/8/layout/chevron2"/>
    <dgm:cxn modelId="{1631FFA1-7BB8-4144-90D4-1AEDBAF1F925}" type="presParOf" srcId="{895FDF6A-BDD3-407E-9647-2A3676548E60}" destId="{01668F86-39C7-414D-AEA0-9491B143DEC2}" srcOrd="0" destOrd="0" presId="urn:microsoft.com/office/officeart/2005/8/layout/chevron2"/>
    <dgm:cxn modelId="{837C5D9A-648A-4D9C-B5C1-24732C54E73F}" type="presParOf" srcId="{895FDF6A-BDD3-407E-9647-2A3676548E60}" destId="{A495991E-DD00-4464-AC0E-F0B99FA743E6}" srcOrd="1" destOrd="0" presId="urn:microsoft.com/office/officeart/2005/8/layout/chevron2"/>
    <dgm:cxn modelId="{22DE9EB1-88DF-48AC-962E-6A5F5FE303E0}" type="presParOf" srcId="{F050DFDB-37B6-484C-AA17-3B4E234D514C}" destId="{8D560EF7-FEFC-4CE7-ABB5-F2D6757ED04F}" srcOrd="1" destOrd="0" presId="urn:microsoft.com/office/officeart/2005/8/layout/chevron2"/>
    <dgm:cxn modelId="{62693414-8048-4F42-8C08-000BD79F3778}" type="presParOf" srcId="{F050DFDB-37B6-484C-AA17-3B4E234D514C}" destId="{7842BAB5-FE66-4B64-9E02-DFE925076E76}" srcOrd="2" destOrd="0" presId="urn:microsoft.com/office/officeart/2005/8/layout/chevron2"/>
    <dgm:cxn modelId="{2E092456-8D70-4694-AA63-F8A1F12169EB}" type="presParOf" srcId="{7842BAB5-FE66-4B64-9E02-DFE925076E76}" destId="{1327C070-A1FC-4594-944F-BC1411588C61}" srcOrd="0" destOrd="0" presId="urn:microsoft.com/office/officeart/2005/8/layout/chevron2"/>
    <dgm:cxn modelId="{D6006FB5-F027-4B88-ACA7-A448A3F45E56}" type="presParOf" srcId="{7842BAB5-FE66-4B64-9E02-DFE925076E76}" destId="{774BDE3B-C246-4203-B147-32E531156887}" srcOrd="1" destOrd="0" presId="urn:microsoft.com/office/officeart/2005/8/layout/chevron2"/>
    <dgm:cxn modelId="{D1BFC8B0-048D-4866-8838-B1331562428C}" type="presParOf" srcId="{F050DFDB-37B6-484C-AA17-3B4E234D514C}" destId="{6CADDDB3-AAC6-43DA-B2E9-23DC3B0EC8FD}" srcOrd="3" destOrd="0" presId="urn:microsoft.com/office/officeart/2005/8/layout/chevron2"/>
    <dgm:cxn modelId="{9483ED4A-2939-4E52-9198-F25DAC7F7B6D}" type="presParOf" srcId="{F050DFDB-37B6-484C-AA17-3B4E234D514C}" destId="{B9BB5F51-DA5C-43DB-8251-7566BF50312B}" srcOrd="4" destOrd="0" presId="urn:microsoft.com/office/officeart/2005/8/layout/chevron2"/>
    <dgm:cxn modelId="{7B4B407C-6E43-44F5-9EB3-81C1F4462F64}" type="presParOf" srcId="{B9BB5F51-DA5C-43DB-8251-7566BF50312B}" destId="{0D2986A4-91F4-474A-8809-84D8806E6FBF}" srcOrd="0" destOrd="0" presId="urn:microsoft.com/office/officeart/2005/8/layout/chevron2"/>
    <dgm:cxn modelId="{E0153081-DBE9-47C8-83A6-3682506056CB}" type="presParOf" srcId="{B9BB5F51-DA5C-43DB-8251-7566BF50312B}" destId="{EC4C382A-CF70-4745-BA28-06407DAEE155}" srcOrd="1" destOrd="0" presId="urn:microsoft.com/office/officeart/2005/8/layout/chevron2"/>
    <dgm:cxn modelId="{D47C9C70-0247-414E-A021-C50B3510938C}" type="presParOf" srcId="{F050DFDB-37B6-484C-AA17-3B4E234D514C}" destId="{9B8DD750-1E86-454E-8BE7-0F47811604FE}" srcOrd="5" destOrd="0" presId="urn:microsoft.com/office/officeart/2005/8/layout/chevron2"/>
    <dgm:cxn modelId="{1B0B0EC0-18CB-4F90-B63A-784F99F83282}" type="presParOf" srcId="{F050DFDB-37B6-484C-AA17-3B4E234D514C}" destId="{F694CDE8-2AC0-4D78-BDD8-4A209C52E42F}" srcOrd="6" destOrd="0" presId="urn:microsoft.com/office/officeart/2005/8/layout/chevron2"/>
    <dgm:cxn modelId="{9DB1B960-70E9-47F2-833E-5CC574A25B4D}" type="presParOf" srcId="{F694CDE8-2AC0-4D78-BDD8-4A209C52E42F}" destId="{363623AE-E0D1-4ADD-9017-15691B66466E}" srcOrd="0" destOrd="0" presId="urn:microsoft.com/office/officeart/2005/8/layout/chevron2"/>
    <dgm:cxn modelId="{6D66BEE6-A759-4954-85A9-F4F7845BF9B8}" type="presParOf" srcId="{F694CDE8-2AC0-4D78-BDD8-4A209C52E42F}" destId="{40C62D96-F305-4995-AFE8-3257D9539BA6}" srcOrd="1" destOrd="0" presId="urn:microsoft.com/office/officeart/2005/8/layout/chevron2"/>
    <dgm:cxn modelId="{5F021A69-9783-4687-8852-B941DFFCF66D}" type="presParOf" srcId="{F050DFDB-37B6-484C-AA17-3B4E234D514C}" destId="{7DEEBDCF-3434-4403-8955-4CED03BE4BCE}" srcOrd="7" destOrd="0" presId="urn:microsoft.com/office/officeart/2005/8/layout/chevron2"/>
    <dgm:cxn modelId="{E046B6A3-F197-4F18-A3A4-1AB27062CFA8}" type="presParOf" srcId="{F050DFDB-37B6-484C-AA17-3B4E234D514C}" destId="{558A4297-244F-4515-BDFD-43DE8540C0D5}" srcOrd="8" destOrd="0" presId="urn:microsoft.com/office/officeart/2005/8/layout/chevron2"/>
    <dgm:cxn modelId="{626213E7-B75F-4094-8F82-B61F0C44A9AD}" type="presParOf" srcId="{558A4297-244F-4515-BDFD-43DE8540C0D5}" destId="{762FF418-48B7-47DD-9383-A4ABA7918FF9}" srcOrd="0" destOrd="0" presId="urn:microsoft.com/office/officeart/2005/8/layout/chevron2"/>
    <dgm:cxn modelId="{640A5532-E794-477F-A4FE-44BB820D8318}" type="presParOf" srcId="{558A4297-244F-4515-BDFD-43DE8540C0D5}" destId="{F04CB37F-F189-4073-AFF4-71E52179EFA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9273D3-EF5F-434D-A7D9-86E7C6EBB4A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68B1829-00F9-4DA3-BCA6-F05AB9B6AAB2}">
      <dgm:prSet phldrT="[Text]"/>
      <dgm:spPr/>
      <dgm:t>
        <a:bodyPr/>
        <a:lstStyle/>
        <a:p>
          <a:r>
            <a:rPr lang="en-US" b="1" dirty="0"/>
            <a:t>Financial statements that describe and summarize your organization's financial activities, operations, financial position, cash flow and operating expenses/costs.</a:t>
          </a:r>
          <a:endParaRPr lang="en-US" dirty="0"/>
        </a:p>
      </dgm:t>
    </dgm:pt>
    <dgm:pt modelId="{2E2A47F3-11C5-4613-9D49-4FB645846B2C}" type="parTrans" cxnId="{7F7C9B7D-7D14-4E21-8583-4AC25A0991F2}">
      <dgm:prSet/>
      <dgm:spPr/>
      <dgm:t>
        <a:bodyPr/>
        <a:lstStyle/>
        <a:p>
          <a:endParaRPr lang="en-US"/>
        </a:p>
      </dgm:t>
    </dgm:pt>
    <dgm:pt modelId="{1402FCE6-5BBA-41F3-996D-22DF4B3A376B}" type="sibTrans" cxnId="{7F7C9B7D-7D14-4E21-8583-4AC25A0991F2}">
      <dgm:prSet/>
      <dgm:spPr/>
      <dgm:t>
        <a:bodyPr/>
        <a:lstStyle/>
        <a:p>
          <a:endParaRPr lang="en-US"/>
        </a:p>
      </dgm:t>
    </dgm:pt>
    <dgm:pt modelId="{9003102D-EFCC-4F71-9C8A-4D8CC745028D}">
      <dgm:prSet phldrT="[Text]"/>
      <dgm:spPr>
        <a:solidFill>
          <a:srgbClr val="FF0000"/>
        </a:solidFill>
      </dgm:spPr>
      <dgm:t>
        <a:bodyPr/>
        <a:lstStyle/>
        <a:p>
          <a:pPr>
            <a:buFont typeface="Arial" panose="020B0604020202020204" pitchFamily="34" charset="0"/>
            <a:buChar char="•"/>
          </a:pPr>
          <a:r>
            <a:rPr lang="en-US" b="1" dirty="0"/>
            <a:t>Tax forms: In order to remain tax-exempt, your NPO generally submits an annual tax return where it declares its status, which is confirmed by the relevant authorities and depending on the state's legislation and state taxation the NPO may be exempt from taxation on an amount of declared income or exempt from VAT. </a:t>
          </a:r>
        </a:p>
      </dgm:t>
    </dgm:pt>
    <dgm:pt modelId="{CE03237E-8698-4254-8700-F451286C3D98}" type="parTrans" cxnId="{C51E7BC1-159A-4AEC-A236-98F053542AB4}">
      <dgm:prSet/>
      <dgm:spPr/>
      <dgm:t>
        <a:bodyPr/>
        <a:lstStyle/>
        <a:p>
          <a:endParaRPr lang="en-US"/>
        </a:p>
      </dgm:t>
    </dgm:pt>
    <dgm:pt modelId="{16E66424-74C6-4C89-9392-276D88DBFF72}" type="sibTrans" cxnId="{C51E7BC1-159A-4AEC-A236-98F053542AB4}">
      <dgm:prSet/>
      <dgm:spPr/>
      <dgm:t>
        <a:bodyPr/>
        <a:lstStyle/>
        <a:p>
          <a:endParaRPr lang="en-US"/>
        </a:p>
      </dgm:t>
    </dgm:pt>
    <dgm:pt modelId="{E13F65F0-3B95-4AFD-9F7A-D6D08F4F5947}">
      <dgm:prSet phldrT="[Text]"/>
      <dgm:spPr>
        <a:solidFill>
          <a:srgbClr val="00B050"/>
        </a:solidFill>
      </dgm:spPr>
      <dgm:t>
        <a:bodyPr/>
        <a:lstStyle/>
        <a:p>
          <a:pPr>
            <a:buFont typeface="Arial" panose="020B0604020202020204" pitchFamily="34" charset="0"/>
            <a:buChar char="•"/>
          </a:pPr>
          <a:r>
            <a:rPr lang="en-US" b="1" dirty="0"/>
            <a:t>Annual Report: An annual review report for the public that includes key financial information to give your supporters a general sense of the financial condition of the organization. To this report you can attach your financial statements as appendices for transparency.</a:t>
          </a:r>
        </a:p>
      </dgm:t>
    </dgm:pt>
    <dgm:pt modelId="{BEEF3CF5-BEF3-4BC5-8447-FFD5AB20B238}" type="parTrans" cxnId="{DDB7118E-996B-4F1A-A8BE-2C87532A7C46}">
      <dgm:prSet/>
      <dgm:spPr/>
      <dgm:t>
        <a:bodyPr/>
        <a:lstStyle/>
        <a:p>
          <a:endParaRPr lang="en-US"/>
        </a:p>
      </dgm:t>
    </dgm:pt>
    <dgm:pt modelId="{5B11E473-0509-43CB-9EE7-3DB1DCB09D54}" type="sibTrans" cxnId="{DDB7118E-996B-4F1A-A8BE-2C87532A7C46}">
      <dgm:prSet/>
      <dgm:spPr/>
      <dgm:t>
        <a:bodyPr/>
        <a:lstStyle/>
        <a:p>
          <a:endParaRPr lang="en-US"/>
        </a:p>
      </dgm:t>
    </dgm:pt>
    <dgm:pt modelId="{B1E0C050-5000-4941-879A-690C82600806}" type="pres">
      <dgm:prSet presAssocID="{269273D3-EF5F-434D-A7D9-86E7C6EBB4AA}" presName="linear" presStyleCnt="0">
        <dgm:presLayoutVars>
          <dgm:dir/>
          <dgm:resizeHandles val="exact"/>
        </dgm:presLayoutVars>
      </dgm:prSet>
      <dgm:spPr/>
    </dgm:pt>
    <dgm:pt modelId="{5DE4E7D1-7412-4BA0-9661-7B062D2E87EB}" type="pres">
      <dgm:prSet presAssocID="{B68B1829-00F9-4DA3-BCA6-F05AB9B6AAB2}" presName="comp" presStyleCnt="0"/>
      <dgm:spPr/>
    </dgm:pt>
    <dgm:pt modelId="{B608E822-A8E2-4BEB-8DCF-6A8E93321487}" type="pres">
      <dgm:prSet presAssocID="{B68B1829-00F9-4DA3-BCA6-F05AB9B6AAB2}" presName="box" presStyleLbl="node1" presStyleIdx="0" presStyleCnt="3" custLinFactNeighborX="-2388" custLinFactNeighborY="424"/>
      <dgm:spPr/>
    </dgm:pt>
    <dgm:pt modelId="{0EE390C9-2D3A-432E-B20F-2359E9C9AEC2}" type="pres">
      <dgm:prSet presAssocID="{B68B1829-00F9-4DA3-BCA6-F05AB9B6AAB2}" presName="img" presStyleLbl="fgImgPlace1" presStyleIdx="0" presStyleCnt="3" custScaleX="56406"/>
      <dgm:spPr>
        <a:blipFill>
          <a:blip xmlns:r="http://schemas.openxmlformats.org/officeDocument/2006/relationships" r:embed="rId1">
            <a:extLst>
              <a:ext uri="{96DAC541-7B7A-43D3-8B79-37D633B846F1}">
                <asvg:svgBlip xmlns:asvg="http://schemas.microsoft.com/office/drawing/2016/SVG/main" r:embed="rId2"/>
              </a:ext>
            </a:extLst>
          </a:blip>
          <a:srcRect/>
          <a:stretch>
            <a:fillRect t="-50000" b="-50000"/>
          </a:stretch>
        </a:blipFill>
      </dgm:spPr>
      <dgm:extLst>
        <a:ext uri="{E40237B7-FDA0-4F09-8148-C483321AD2D9}">
          <dgm14:cNvPr xmlns:dgm14="http://schemas.microsoft.com/office/drawing/2010/diagram" id="0" name="" descr="Scroll with solid fill"/>
        </a:ext>
      </dgm:extLst>
    </dgm:pt>
    <dgm:pt modelId="{336C5C2F-5423-48A5-925D-1539D026660B}" type="pres">
      <dgm:prSet presAssocID="{B68B1829-00F9-4DA3-BCA6-F05AB9B6AAB2}" presName="text" presStyleLbl="node1" presStyleIdx="0" presStyleCnt="3">
        <dgm:presLayoutVars>
          <dgm:bulletEnabled val="1"/>
        </dgm:presLayoutVars>
      </dgm:prSet>
      <dgm:spPr/>
    </dgm:pt>
    <dgm:pt modelId="{7C263C83-3007-488C-9D94-639552E6ED64}" type="pres">
      <dgm:prSet presAssocID="{1402FCE6-5BBA-41F3-996D-22DF4B3A376B}" presName="spacer" presStyleCnt="0"/>
      <dgm:spPr/>
    </dgm:pt>
    <dgm:pt modelId="{2B727043-A0FD-4113-9021-F98F6976ADBB}" type="pres">
      <dgm:prSet presAssocID="{9003102D-EFCC-4F71-9C8A-4D8CC745028D}" presName="comp" presStyleCnt="0"/>
      <dgm:spPr/>
    </dgm:pt>
    <dgm:pt modelId="{EAF360F1-32C7-4250-8C84-2103FCD83A3F}" type="pres">
      <dgm:prSet presAssocID="{9003102D-EFCC-4F71-9C8A-4D8CC745028D}" presName="box" presStyleLbl="node1" presStyleIdx="1" presStyleCnt="3" custLinFactNeighborX="250" custLinFactNeighborY="-2679"/>
      <dgm:spPr/>
    </dgm:pt>
    <dgm:pt modelId="{697D7589-6F37-48E5-B79F-85CC3782A54C}" type="pres">
      <dgm:prSet presAssocID="{9003102D-EFCC-4F71-9C8A-4D8CC745028D}" presName="img" presStyleLbl="fgImgPlace1" presStyleIdx="1" presStyleCnt="3" custScaleX="53906"/>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9000" b="-49000"/>
          </a:stretch>
        </a:blipFill>
      </dgm:spPr>
      <dgm:extLst>
        <a:ext uri="{E40237B7-FDA0-4F09-8148-C483321AD2D9}">
          <dgm14:cNvPr xmlns:dgm14="http://schemas.microsoft.com/office/drawing/2010/diagram" id="0" name="" descr="Tax with solid fill"/>
        </a:ext>
      </dgm:extLst>
    </dgm:pt>
    <dgm:pt modelId="{9FA2B35C-317D-449E-8B49-7BD8F19F266D}" type="pres">
      <dgm:prSet presAssocID="{9003102D-EFCC-4F71-9C8A-4D8CC745028D}" presName="text" presStyleLbl="node1" presStyleIdx="1" presStyleCnt="3">
        <dgm:presLayoutVars>
          <dgm:bulletEnabled val="1"/>
        </dgm:presLayoutVars>
      </dgm:prSet>
      <dgm:spPr/>
    </dgm:pt>
    <dgm:pt modelId="{96B76732-4E6D-4B0A-A03D-6B394F1BABBE}" type="pres">
      <dgm:prSet presAssocID="{16E66424-74C6-4C89-9392-276D88DBFF72}" presName="spacer" presStyleCnt="0"/>
      <dgm:spPr/>
    </dgm:pt>
    <dgm:pt modelId="{89DD226F-9615-4A04-BC3B-FDD0B93C962E}" type="pres">
      <dgm:prSet presAssocID="{E13F65F0-3B95-4AFD-9F7A-D6D08F4F5947}" presName="comp" presStyleCnt="0"/>
      <dgm:spPr/>
    </dgm:pt>
    <dgm:pt modelId="{FDB9FD04-7EFD-44F3-83F8-C2F9380184AA}" type="pres">
      <dgm:prSet presAssocID="{E13F65F0-3B95-4AFD-9F7A-D6D08F4F5947}" presName="box" presStyleLbl="node1" presStyleIdx="2" presStyleCnt="3"/>
      <dgm:spPr/>
    </dgm:pt>
    <dgm:pt modelId="{9EA0505B-2EF2-4ED9-87B0-A228A0479BE3}" type="pres">
      <dgm:prSet presAssocID="{E13F65F0-3B95-4AFD-9F7A-D6D08F4F5947}" presName="img" presStyleLbl="fgImgPlace1" presStyleIdx="2" presStyleCnt="3" custScaleX="56406"/>
      <dgm:spPr>
        <a:blipFill>
          <a:blip xmlns:r="http://schemas.openxmlformats.org/officeDocument/2006/relationships" r:embed="rId5">
            <a:extLst>
              <a:ext uri="{96DAC541-7B7A-43D3-8B79-37D633B846F1}">
                <asvg:svgBlip xmlns:asvg="http://schemas.microsoft.com/office/drawing/2016/SVG/main" r:embed="rId6"/>
              </a:ext>
            </a:extLst>
          </a:blip>
          <a:srcRect/>
          <a:stretch>
            <a:fillRect t="-53000" b="-53000"/>
          </a:stretch>
        </a:blipFill>
      </dgm:spPr>
      <dgm:extLst>
        <a:ext uri="{E40237B7-FDA0-4F09-8148-C483321AD2D9}">
          <dgm14:cNvPr xmlns:dgm14="http://schemas.microsoft.com/office/drawing/2010/diagram" id="0" name="" descr="Document with solid fill"/>
        </a:ext>
      </dgm:extLst>
    </dgm:pt>
    <dgm:pt modelId="{31D00437-A216-48E7-BCB8-177BDE953AF5}" type="pres">
      <dgm:prSet presAssocID="{E13F65F0-3B95-4AFD-9F7A-D6D08F4F5947}" presName="text" presStyleLbl="node1" presStyleIdx="2" presStyleCnt="3">
        <dgm:presLayoutVars>
          <dgm:bulletEnabled val="1"/>
        </dgm:presLayoutVars>
      </dgm:prSet>
      <dgm:spPr/>
    </dgm:pt>
  </dgm:ptLst>
  <dgm:cxnLst>
    <dgm:cxn modelId="{8910FF34-0505-42E4-9E23-DE5364EF269C}" type="presOf" srcId="{9003102D-EFCC-4F71-9C8A-4D8CC745028D}" destId="{EAF360F1-32C7-4250-8C84-2103FCD83A3F}" srcOrd="0" destOrd="0" presId="urn:microsoft.com/office/officeart/2005/8/layout/vList4"/>
    <dgm:cxn modelId="{57103C40-914A-4AAF-ADCD-17CA3D7F20EE}" type="presOf" srcId="{B68B1829-00F9-4DA3-BCA6-F05AB9B6AAB2}" destId="{336C5C2F-5423-48A5-925D-1539D026660B}" srcOrd="1" destOrd="0" presId="urn:microsoft.com/office/officeart/2005/8/layout/vList4"/>
    <dgm:cxn modelId="{762FE667-6472-49BC-B359-F15C0CB7C964}" type="presOf" srcId="{269273D3-EF5F-434D-A7D9-86E7C6EBB4AA}" destId="{B1E0C050-5000-4941-879A-690C82600806}" srcOrd="0" destOrd="0" presId="urn:microsoft.com/office/officeart/2005/8/layout/vList4"/>
    <dgm:cxn modelId="{734FA54A-438E-4566-B3A9-C03D4C2E6A15}" type="presOf" srcId="{9003102D-EFCC-4F71-9C8A-4D8CC745028D}" destId="{9FA2B35C-317D-449E-8B49-7BD8F19F266D}" srcOrd="1" destOrd="0" presId="urn:microsoft.com/office/officeart/2005/8/layout/vList4"/>
    <dgm:cxn modelId="{7F7C9B7D-7D14-4E21-8583-4AC25A0991F2}" srcId="{269273D3-EF5F-434D-A7D9-86E7C6EBB4AA}" destId="{B68B1829-00F9-4DA3-BCA6-F05AB9B6AAB2}" srcOrd="0" destOrd="0" parTransId="{2E2A47F3-11C5-4613-9D49-4FB645846B2C}" sibTransId="{1402FCE6-5BBA-41F3-996D-22DF4B3A376B}"/>
    <dgm:cxn modelId="{DDB7118E-996B-4F1A-A8BE-2C87532A7C46}" srcId="{269273D3-EF5F-434D-A7D9-86E7C6EBB4AA}" destId="{E13F65F0-3B95-4AFD-9F7A-D6D08F4F5947}" srcOrd="2" destOrd="0" parTransId="{BEEF3CF5-BEF3-4BC5-8447-FFD5AB20B238}" sibTransId="{5B11E473-0509-43CB-9EE7-3DB1DCB09D54}"/>
    <dgm:cxn modelId="{6FA5EFA9-C404-4894-B60A-801F39D68828}" type="presOf" srcId="{B68B1829-00F9-4DA3-BCA6-F05AB9B6AAB2}" destId="{B608E822-A8E2-4BEB-8DCF-6A8E93321487}" srcOrd="0" destOrd="0" presId="urn:microsoft.com/office/officeart/2005/8/layout/vList4"/>
    <dgm:cxn modelId="{C51E7BC1-159A-4AEC-A236-98F053542AB4}" srcId="{269273D3-EF5F-434D-A7D9-86E7C6EBB4AA}" destId="{9003102D-EFCC-4F71-9C8A-4D8CC745028D}" srcOrd="1" destOrd="0" parTransId="{CE03237E-8698-4254-8700-F451286C3D98}" sibTransId="{16E66424-74C6-4C89-9392-276D88DBFF72}"/>
    <dgm:cxn modelId="{7806A4D0-B0E6-4317-93A6-B02C1A7FD4BE}" type="presOf" srcId="{E13F65F0-3B95-4AFD-9F7A-D6D08F4F5947}" destId="{31D00437-A216-48E7-BCB8-177BDE953AF5}" srcOrd="1" destOrd="0" presId="urn:microsoft.com/office/officeart/2005/8/layout/vList4"/>
    <dgm:cxn modelId="{140B18F6-3823-44D7-B447-49F0862E0C57}" type="presOf" srcId="{E13F65F0-3B95-4AFD-9F7A-D6D08F4F5947}" destId="{FDB9FD04-7EFD-44F3-83F8-C2F9380184AA}" srcOrd="0" destOrd="0" presId="urn:microsoft.com/office/officeart/2005/8/layout/vList4"/>
    <dgm:cxn modelId="{2748E0CE-8676-4456-8136-EC629A6FAC63}" type="presParOf" srcId="{B1E0C050-5000-4941-879A-690C82600806}" destId="{5DE4E7D1-7412-4BA0-9661-7B062D2E87EB}" srcOrd="0" destOrd="0" presId="urn:microsoft.com/office/officeart/2005/8/layout/vList4"/>
    <dgm:cxn modelId="{7BE127F6-1083-4E03-9FB9-CA8B4B699826}" type="presParOf" srcId="{5DE4E7D1-7412-4BA0-9661-7B062D2E87EB}" destId="{B608E822-A8E2-4BEB-8DCF-6A8E93321487}" srcOrd="0" destOrd="0" presId="urn:microsoft.com/office/officeart/2005/8/layout/vList4"/>
    <dgm:cxn modelId="{008F8BE3-4D06-464D-AAC7-6FD71B4FE98F}" type="presParOf" srcId="{5DE4E7D1-7412-4BA0-9661-7B062D2E87EB}" destId="{0EE390C9-2D3A-432E-B20F-2359E9C9AEC2}" srcOrd="1" destOrd="0" presId="urn:microsoft.com/office/officeart/2005/8/layout/vList4"/>
    <dgm:cxn modelId="{780C2BE6-1C0A-41F1-91B9-AB706956ECCB}" type="presParOf" srcId="{5DE4E7D1-7412-4BA0-9661-7B062D2E87EB}" destId="{336C5C2F-5423-48A5-925D-1539D026660B}" srcOrd="2" destOrd="0" presId="urn:microsoft.com/office/officeart/2005/8/layout/vList4"/>
    <dgm:cxn modelId="{754163FC-5F10-4FFC-A726-649DE619BBCF}" type="presParOf" srcId="{B1E0C050-5000-4941-879A-690C82600806}" destId="{7C263C83-3007-488C-9D94-639552E6ED64}" srcOrd="1" destOrd="0" presId="urn:microsoft.com/office/officeart/2005/8/layout/vList4"/>
    <dgm:cxn modelId="{7B7C373B-0178-4478-B82B-F1A4EE9C163F}" type="presParOf" srcId="{B1E0C050-5000-4941-879A-690C82600806}" destId="{2B727043-A0FD-4113-9021-F98F6976ADBB}" srcOrd="2" destOrd="0" presId="urn:microsoft.com/office/officeart/2005/8/layout/vList4"/>
    <dgm:cxn modelId="{E972AC36-F4C9-4FD0-887D-0DAFC8CD34E1}" type="presParOf" srcId="{2B727043-A0FD-4113-9021-F98F6976ADBB}" destId="{EAF360F1-32C7-4250-8C84-2103FCD83A3F}" srcOrd="0" destOrd="0" presId="urn:microsoft.com/office/officeart/2005/8/layout/vList4"/>
    <dgm:cxn modelId="{F0E3E885-3D2D-48D6-A28D-423C67F2ABCE}" type="presParOf" srcId="{2B727043-A0FD-4113-9021-F98F6976ADBB}" destId="{697D7589-6F37-48E5-B79F-85CC3782A54C}" srcOrd="1" destOrd="0" presId="urn:microsoft.com/office/officeart/2005/8/layout/vList4"/>
    <dgm:cxn modelId="{A83349B6-F93C-4E8A-BB18-32CB61ECD189}" type="presParOf" srcId="{2B727043-A0FD-4113-9021-F98F6976ADBB}" destId="{9FA2B35C-317D-449E-8B49-7BD8F19F266D}" srcOrd="2" destOrd="0" presId="urn:microsoft.com/office/officeart/2005/8/layout/vList4"/>
    <dgm:cxn modelId="{5EA360B2-AF84-4825-B41F-1E1349B58021}" type="presParOf" srcId="{B1E0C050-5000-4941-879A-690C82600806}" destId="{96B76732-4E6D-4B0A-A03D-6B394F1BABBE}" srcOrd="3" destOrd="0" presId="urn:microsoft.com/office/officeart/2005/8/layout/vList4"/>
    <dgm:cxn modelId="{A4D45ACF-A044-4909-A549-D1ABB78C5BF4}" type="presParOf" srcId="{B1E0C050-5000-4941-879A-690C82600806}" destId="{89DD226F-9615-4A04-BC3B-FDD0B93C962E}" srcOrd="4" destOrd="0" presId="urn:microsoft.com/office/officeart/2005/8/layout/vList4"/>
    <dgm:cxn modelId="{83D35C29-31E2-48FD-B340-4F9F45F5D652}" type="presParOf" srcId="{89DD226F-9615-4A04-BC3B-FDD0B93C962E}" destId="{FDB9FD04-7EFD-44F3-83F8-C2F9380184AA}" srcOrd="0" destOrd="0" presId="urn:microsoft.com/office/officeart/2005/8/layout/vList4"/>
    <dgm:cxn modelId="{DB21365B-DDFF-4D80-89D7-EC15F2F090F4}" type="presParOf" srcId="{89DD226F-9615-4A04-BC3B-FDD0B93C962E}" destId="{9EA0505B-2EF2-4ED9-87B0-A228A0479BE3}" srcOrd="1" destOrd="0" presId="urn:microsoft.com/office/officeart/2005/8/layout/vList4"/>
    <dgm:cxn modelId="{25D52369-A6AA-490D-8525-4F5F53E74B0F}" type="presParOf" srcId="{89DD226F-9615-4A04-BC3B-FDD0B93C962E}" destId="{31D00437-A216-48E7-BCB8-177BDE953AF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7703FB-AF0D-46C3-9504-6F8A7CCD527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1CDCAFA-7928-4A61-A7AC-70FBB9CFF186}">
      <dgm:prSet phldrT="[Text]"/>
      <dgm:spPr/>
      <dgm:t>
        <a:bodyPr/>
        <a:lstStyle/>
        <a:p>
          <a:r>
            <a:rPr lang="el-GR" dirty="0"/>
            <a:t>1</a:t>
          </a:r>
          <a:endParaRPr lang="en-US" dirty="0"/>
        </a:p>
      </dgm:t>
    </dgm:pt>
    <dgm:pt modelId="{4E3DE057-A7AF-4734-9EDF-14A693EF2037}" type="parTrans" cxnId="{B4D530B9-0097-4630-BCF0-2BB23FD69DC9}">
      <dgm:prSet/>
      <dgm:spPr/>
      <dgm:t>
        <a:bodyPr/>
        <a:lstStyle/>
        <a:p>
          <a:endParaRPr lang="en-US"/>
        </a:p>
      </dgm:t>
    </dgm:pt>
    <dgm:pt modelId="{5E10F47C-151C-4EC8-BD9B-FA038A93A75E}" type="sibTrans" cxnId="{B4D530B9-0097-4630-BCF0-2BB23FD69DC9}">
      <dgm:prSet/>
      <dgm:spPr/>
      <dgm:t>
        <a:bodyPr/>
        <a:lstStyle/>
        <a:p>
          <a:endParaRPr lang="en-US"/>
        </a:p>
      </dgm:t>
    </dgm:pt>
    <dgm:pt modelId="{0B46380F-5438-408A-8C2A-EEE082D73B12}">
      <dgm:prSet phldrT="[Text]" custT="1"/>
      <dgm:spPr/>
      <dgm:t>
        <a:bodyPr/>
        <a:lstStyle/>
        <a:p>
          <a:r>
            <a:rPr lang="en-US" sz="1500" dirty="0"/>
            <a:t>Internal Control: This control ensures that operations are effective and efficient, that financial information is reliable and that contractual terms with the EC as financing authority have been respected. </a:t>
          </a:r>
        </a:p>
      </dgm:t>
    </dgm:pt>
    <dgm:pt modelId="{A579B32D-26C8-4B01-AC3E-31ED672A9C6A}" type="parTrans" cxnId="{BF42C916-F88B-4AEC-8A98-A2685B833A69}">
      <dgm:prSet/>
      <dgm:spPr/>
      <dgm:t>
        <a:bodyPr/>
        <a:lstStyle/>
        <a:p>
          <a:endParaRPr lang="en-US"/>
        </a:p>
      </dgm:t>
    </dgm:pt>
    <dgm:pt modelId="{3C19B7B1-F883-4C12-8231-85670B08B354}" type="sibTrans" cxnId="{BF42C916-F88B-4AEC-8A98-A2685B833A69}">
      <dgm:prSet/>
      <dgm:spPr/>
      <dgm:t>
        <a:bodyPr/>
        <a:lstStyle/>
        <a:p>
          <a:endParaRPr lang="en-US"/>
        </a:p>
      </dgm:t>
    </dgm:pt>
    <dgm:pt modelId="{A0168ADC-A47F-4453-835E-383E8171F44D}">
      <dgm:prSet phldrT="[Text]"/>
      <dgm:spPr>
        <a:solidFill>
          <a:srgbClr val="FF0000"/>
        </a:solidFill>
      </dgm:spPr>
      <dgm:t>
        <a:bodyPr/>
        <a:lstStyle/>
        <a:p>
          <a:r>
            <a:rPr lang="el-GR" dirty="0"/>
            <a:t>2</a:t>
          </a:r>
          <a:endParaRPr lang="en-US" dirty="0"/>
        </a:p>
      </dgm:t>
    </dgm:pt>
    <dgm:pt modelId="{1ECA7854-E27E-4084-B99D-DDA3D3AA28DD}" type="parTrans" cxnId="{DA18F01B-9361-4EBA-B1AD-A1CF1252ED2F}">
      <dgm:prSet/>
      <dgm:spPr/>
      <dgm:t>
        <a:bodyPr/>
        <a:lstStyle/>
        <a:p>
          <a:endParaRPr lang="en-US"/>
        </a:p>
      </dgm:t>
    </dgm:pt>
    <dgm:pt modelId="{5BE998AE-927F-4EF6-AF02-4069EAD2DE8A}" type="sibTrans" cxnId="{DA18F01B-9361-4EBA-B1AD-A1CF1252ED2F}">
      <dgm:prSet/>
      <dgm:spPr/>
      <dgm:t>
        <a:bodyPr/>
        <a:lstStyle/>
        <a:p>
          <a:endParaRPr lang="en-US"/>
        </a:p>
      </dgm:t>
    </dgm:pt>
    <dgm:pt modelId="{7A2D14C9-2565-4EB5-80C9-948F4872F800}">
      <dgm:prSet phldrT="[Text]" custT="1"/>
      <dgm:spPr/>
      <dgm:t>
        <a:bodyPr/>
        <a:lstStyle/>
        <a:p>
          <a:r>
            <a:rPr lang="en-US" sz="1500" dirty="0"/>
            <a:t>Documentation: Keeping clear and relevant documentation for an NPO receiving funding is vital. Without proper documentation, it is impossible to prove that the expenditure requested by the Contracting Authority meets the terms of the contract.</a:t>
          </a:r>
        </a:p>
      </dgm:t>
    </dgm:pt>
    <dgm:pt modelId="{8BCB0A59-14D1-4A29-9CA7-36A890C29042}" type="parTrans" cxnId="{00488DD4-D582-42F4-A144-B2276874A4E9}">
      <dgm:prSet/>
      <dgm:spPr/>
      <dgm:t>
        <a:bodyPr/>
        <a:lstStyle/>
        <a:p>
          <a:endParaRPr lang="en-US"/>
        </a:p>
      </dgm:t>
    </dgm:pt>
    <dgm:pt modelId="{D1E6BCED-FAD3-4358-A265-C8202FF405E7}" type="sibTrans" cxnId="{00488DD4-D582-42F4-A144-B2276874A4E9}">
      <dgm:prSet/>
      <dgm:spPr/>
      <dgm:t>
        <a:bodyPr/>
        <a:lstStyle/>
        <a:p>
          <a:endParaRPr lang="en-US"/>
        </a:p>
      </dgm:t>
    </dgm:pt>
    <dgm:pt modelId="{131854AD-165D-41F1-AA1F-7B114714F603}">
      <dgm:prSet phldrT="[Text]"/>
      <dgm:spPr>
        <a:solidFill>
          <a:srgbClr val="00B050"/>
        </a:solidFill>
      </dgm:spPr>
      <dgm:t>
        <a:bodyPr/>
        <a:lstStyle/>
        <a:p>
          <a:r>
            <a:rPr lang="el-GR" dirty="0"/>
            <a:t>3</a:t>
          </a:r>
          <a:endParaRPr lang="en-US" dirty="0"/>
        </a:p>
      </dgm:t>
    </dgm:pt>
    <dgm:pt modelId="{5CDF8F66-721C-4B98-B82F-2B24F7E67749}" type="parTrans" cxnId="{3B346E6D-D9E1-4AB2-A689-5238A85C446C}">
      <dgm:prSet/>
      <dgm:spPr/>
      <dgm:t>
        <a:bodyPr/>
        <a:lstStyle/>
        <a:p>
          <a:endParaRPr lang="en-US"/>
        </a:p>
      </dgm:t>
    </dgm:pt>
    <dgm:pt modelId="{5DD568CF-7BA3-43D7-B6B6-75FD22BE33F7}" type="sibTrans" cxnId="{3B346E6D-D9E1-4AB2-A689-5238A85C446C}">
      <dgm:prSet/>
      <dgm:spPr/>
      <dgm:t>
        <a:bodyPr/>
        <a:lstStyle/>
        <a:p>
          <a:endParaRPr lang="en-US"/>
        </a:p>
      </dgm:t>
    </dgm:pt>
    <dgm:pt modelId="{6D4AACFA-D671-4EC4-9964-521B72D38258}">
      <dgm:prSet phldrT="[Text]" custT="1"/>
      <dgm:spPr/>
      <dgm:t>
        <a:bodyPr/>
        <a:lstStyle/>
        <a:p>
          <a:r>
            <a:rPr lang="en-US" sz="1500" dirty="0"/>
            <a:t>Procurement: The EU financial regulations in terms of management for funding is a key principle. The use of </a:t>
          </a:r>
          <a:r>
            <a:rPr lang="en-US" sz="1500" dirty="0" err="1"/>
            <a:t>subsidised</a:t>
          </a:r>
          <a:r>
            <a:rPr lang="en-US" sz="1500" dirty="0"/>
            <a:t> funds must comply with the principles of economy, efficiency and effectiveness.</a:t>
          </a:r>
        </a:p>
      </dgm:t>
    </dgm:pt>
    <dgm:pt modelId="{595E1272-FABF-4076-BA8B-F7275C3823EA}" type="parTrans" cxnId="{7C46B175-ABEB-4C9D-8EED-13469FBB724F}">
      <dgm:prSet/>
      <dgm:spPr/>
      <dgm:t>
        <a:bodyPr/>
        <a:lstStyle/>
        <a:p>
          <a:endParaRPr lang="en-US"/>
        </a:p>
      </dgm:t>
    </dgm:pt>
    <dgm:pt modelId="{BABF4345-8902-4BF1-A74B-D709B6F7BE50}" type="sibTrans" cxnId="{7C46B175-ABEB-4C9D-8EED-13469FBB724F}">
      <dgm:prSet/>
      <dgm:spPr/>
      <dgm:t>
        <a:bodyPr/>
        <a:lstStyle/>
        <a:p>
          <a:endParaRPr lang="en-US"/>
        </a:p>
      </dgm:t>
    </dgm:pt>
    <dgm:pt modelId="{8AEBD325-5100-4FF7-A528-EC88E8D97916}">
      <dgm:prSet/>
      <dgm:spPr>
        <a:solidFill>
          <a:schemeClr val="accent1"/>
        </a:solidFill>
      </dgm:spPr>
      <dgm:t>
        <a:bodyPr/>
        <a:lstStyle/>
        <a:p>
          <a:r>
            <a:rPr lang="en-US" dirty="0"/>
            <a:t>4</a:t>
          </a:r>
        </a:p>
      </dgm:t>
    </dgm:pt>
    <dgm:pt modelId="{30BD9CF9-48E4-4CCE-B675-A303B247AE0A}" type="parTrans" cxnId="{52878CCD-91FF-49A8-967C-82413EF5D6BB}">
      <dgm:prSet/>
      <dgm:spPr/>
      <dgm:t>
        <a:bodyPr/>
        <a:lstStyle/>
        <a:p>
          <a:endParaRPr lang="en-US"/>
        </a:p>
      </dgm:t>
    </dgm:pt>
    <dgm:pt modelId="{0326A171-A094-4825-A30F-4FE28FF8DDC9}" type="sibTrans" cxnId="{52878CCD-91FF-49A8-967C-82413EF5D6BB}">
      <dgm:prSet/>
      <dgm:spPr/>
      <dgm:t>
        <a:bodyPr/>
        <a:lstStyle/>
        <a:p>
          <a:endParaRPr lang="en-US"/>
        </a:p>
      </dgm:t>
    </dgm:pt>
    <dgm:pt modelId="{083E9306-338B-46BD-9F8A-721C2CA3C01E}">
      <dgm:prSet custT="1"/>
      <dgm:spPr/>
      <dgm:t>
        <a:bodyPr/>
        <a:lstStyle/>
        <a:p>
          <a:r>
            <a:rPr lang="en-US" sz="1400" dirty="0"/>
            <a:t>Asset Management: In projects involving grants and </a:t>
          </a:r>
          <a:r>
            <a:rPr lang="en-US" sz="1400" dirty="0" err="1"/>
            <a:t>programme</a:t>
          </a:r>
          <a:r>
            <a:rPr lang="en-US" sz="1400" dirty="0"/>
            <a:t> estimates, valuable assets may be acquired. It is important to the ultimate beneficiaries of the project that these assets are used for their intended purposes and are kept safe so that they can continue to produce benefits over a long period.</a:t>
          </a:r>
        </a:p>
      </dgm:t>
    </dgm:pt>
    <dgm:pt modelId="{C748584C-99DC-441C-A67A-97FD2D72F8BD}" type="parTrans" cxnId="{430A382C-EB60-41D2-B704-E08325193913}">
      <dgm:prSet/>
      <dgm:spPr/>
      <dgm:t>
        <a:bodyPr/>
        <a:lstStyle/>
        <a:p>
          <a:endParaRPr lang="en-US"/>
        </a:p>
      </dgm:t>
    </dgm:pt>
    <dgm:pt modelId="{9CC2B89B-038A-48C0-9180-C70B3F562FBA}" type="sibTrans" cxnId="{430A382C-EB60-41D2-B704-E08325193913}">
      <dgm:prSet/>
      <dgm:spPr/>
      <dgm:t>
        <a:bodyPr/>
        <a:lstStyle/>
        <a:p>
          <a:endParaRPr lang="en-US"/>
        </a:p>
      </dgm:t>
    </dgm:pt>
    <dgm:pt modelId="{230A196B-22FF-404E-9981-7AD33966021C}" type="pres">
      <dgm:prSet presAssocID="{267703FB-AF0D-46C3-9504-6F8A7CCD527B}" presName="linearFlow" presStyleCnt="0">
        <dgm:presLayoutVars>
          <dgm:dir/>
          <dgm:animLvl val="lvl"/>
          <dgm:resizeHandles val="exact"/>
        </dgm:presLayoutVars>
      </dgm:prSet>
      <dgm:spPr/>
    </dgm:pt>
    <dgm:pt modelId="{E5D4C2F4-5369-4A96-BDAF-D6A527C36FCB}" type="pres">
      <dgm:prSet presAssocID="{41CDCAFA-7928-4A61-A7AC-70FBB9CFF186}" presName="composite" presStyleCnt="0"/>
      <dgm:spPr/>
    </dgm:pt>
    <dgm:pt modelId="{BEAF0B7E-90DF-4898-91B1-014F5D0993C9}" type="pres">
      <dgm:prSet presAssocID="{41CDCAFA-7928-4A61-A7AC-70FBB9CFF186}" presName="parentText" presStyleLbl="alignNode1" presStyleIdx="0" presStyleCnt="4">
        <dgm:presLayoutVars>
          <dgm:chMax val="1"/>
          <dgm:bulletEnabled val="1"/>
        </dgm:presLayoutVars>
      </dgm:prSet>
      <dgm:spPr/>
    </dgm:pt>
    <dgm:pt modelId="{A6D799B3-A70A-45B3-8BB5-363A1F5C132B}" type="pres">
      <dgm:prSet presAssocID="{41CDCAFA-7928-4A61-A7AC-70FBB9CFF186}" presName="descendantText" presStyleLbl="alignAcc1" presStyleIdx="0" presStyleCnt="4" custLinFactNeighborX="-280" custLinFactNeighborY="652">
        <dgm:presLayoutVars>
          <dgm:bulletEnabled val="1"/>
        </dgm:presLayoutVars>
      </dgm:prSet>
      <dgm:spPr/>
    </dgm:pt>
    <dgm:pt modelId="{B0A74483-FA76-47AF-B1F6-600701960B61}" type="pres">
      <dgm:prSet presAssocID="{5E10F47C-151C-4EC8-BD9B-FA038A93A75E}" presName="sp" presStyleCnt="0"/>
      <dgm:spPr/>
    </dgm:pt>
    <dgm:pt modelId="{612C6A6B-6EDE-4374-A3E7-D3EF4F6C61B3}" type="pres">
      <dgm:prSet presAssocID="{A0168ADC-A47F-4453-835E-383E8171F44D}" presName="composite" presStyleCnt="0"/>
      <dgm:spPr/>
    </dgm:pt>
    <dgm:pt modelId="{1A9ED74C-8A0F-4AA4-AEBA-165AD4728B26}" type="pres">
      <dgm:prSet presAssocID="{A0168ADC-A47F-4453-835E-383E8171F44D}" presName="parentText" presStyleLbl="alignNode1" presStyleIdx="1" presStyleCnt="4">
        <dgm:presLayoutVars>
          <dgm:chMax val="1"/>
          <dgm:bulletEnabled val="1"/>
        </dgm:presLayoutVars>
      </dgm:prSet>
      <dgm:spPr/>
    </dgm:pt>
    <dgm:pt modelId="{00984326-0017-494D-8A07-DA571377E661}" type="pres">
      <dgm:prSet presAssocID="{A0168ADC-A47F-4453-835E-383E8171F44D}" presName="descendantText" presStyleLbl="alignAcc1" presStyleIdx="1" presStyleCnt="4">
        <dgm:presLayoutVars>
          <dgm:bulletEnabled val="1"/>
        </dgm:presLayoutVars>
      </dgm:prSet>
      <dgm:spPr/>
    </dgm:pt>
    <dgm:pt modelId="{EDD8905C-5C68-407B-9FC8-1C739BE33464}" type="pres">
      <dgm:prSet presAssocID="{5BE998AE-927F-4EF6-AF02-4069EAD2DE8A}" presName="sp" presStyleCnt="0"/>
      <dgm:spPr/>
    </dgm:pt>
    <dgm:pt modelId="{7DD63044-C7C1-4988-BE28-B6B6FAB722D7}" type="pres">
      <dgm:prSet presAssocID="{131854AD-165D-41F1-AA1F-7B114714F603}" presName="composite" presStyleCnt="0"/>
      <dgm:spPr/>
    </dgm:pt>
    <dgm:pt modelId="{9071E1FB-CA5D-4E7E-B4D9-42D665A4D837}" type="pres">
      <dgm:prSet presAssocID="{131854AD-165D-41F1-AA1F-7B114714F603}" presName="parentText" presStyleLbl="alignNode1" presStyleIdx="2" presStyleCnt="4">
        <dgm:presLayoutVars>
          <dgm:chMax val="1"/>
          <dgm:bulletEnabled val="1"/>
        </dgm:presLayoutVars>
      </dgm:prSet>
      <dgm:spPr/>
    </dgm:pt>
    <dgm:pt modelId="{C31345FA-1E6F-4C4D-A7FD-F7CAEC315093}" type="pres">
      <dgm:prSet presAssocID="{131854AD-165D-41F1-AA1F-7B114714F603}" presName="descendantText" presStyleLbl="alignAcc1" presStyleIdx="2" presStyleCnt="4">
        <dgm:presLayoutVars>
          <dgm:bulletEnabled val="1"/>
        </dgm:presLayoutVars>
      </dgm:prSet>
      <dgm:spPr/>
    </dgm:pt>
    <dgm:pt modelId="{1248865D-56E7-49C3-A1D5-57DFEABE0C6A}" type="pres">
      <dgm:prSet presAssocID="{5DD568CF-7BA3-43D7-B6B6-75FD22BE33F7}" presName="sp" presStyleCnt="0"/>
      <dgm:spPr/>
    </dgm:pt>
    <dgm:pt modelId="{0F3C88D3-179E-46DE-B959-C8179860510E}" type="pres">
      <dgm:prSet presAssocID="{8AEBD325-5100-4FF7-A528-EC88E8D97916}" presName="composite" presStyleCnt="0"/>
      <dgm:spPr/>
    </dgm:pt>
    <dgm:pt modelId="{DD165CFA-43D9-4494-9853-47C6488C1B45}" type="pres">
      <dgm:prSet presAssocID="{8AEBD325-5100-4FF7-A528-EC88E8D97916}" presName="parentText" presStyleLbl="alignNode1" presStyleIdx="3" presStyleCnt="4">
        <dgm:presLayoutVars>
          <dgm:chMax val="1"/>
          <dgm:bulletEnabled val="1"/>
        </dgm:presLayoutVars>
      </dgm:prSet>
      <dgm:spPr/>
    </dgm:pt>
    <dgm:pt modelId="{CFBFEDBF-DBC7-492A-B61B-D53C20A70B0C}" type="pres">
      <dgm:prSet presAssocID="{8AEBD325-5100-4FF7-A528-EC88E8D97916}" presName="descendantText" presStyleLbl="alignAcc1" presStyleIdx="3" presStyleCnt="4">
        <dgm:presLayoutVars>
          <dgm:bulletEnabled val="1"/>
        </dgm:presLayoutVars>
      </dgm:prSet>
      <dgm:spPr/>
    </dgm:pt>
  </dgm:ptLst>
  <dgm:cxnLst>
    <dgm:cxn modelId="{BF42C916-F88B-4AEC-8A98-A2685B833A69}" srcId="{41CDCAFA-7928-4A61-A7AC-70FBB9CFF186}" destId="{0B46380F-5438-408A-8C2A-EEE082D73B12}" srcOrd="0" destOrd="0" parTransId="{A579B32D-26C8-4B01-AC3E-31ED672A9C6A}" sibTransId="{3C19B7B1-F883-4C12-8231-85670B08B354}"/>
    <dgm:cxn modelId="{DA18F01B-9361-4EBA-B1AD-A1CF1252ED2F}" srcId="{267703FB-AF0D-46C3-9504-6F8A7CCD527B}" destId="{A0168ADC-A47F-4453-835E-383E8171F44D}" srcOrd="1" destOrd="0" parTransId="{1ECA7854-E27E-4084-B99D-DDA3D3AA28DD}" sibTransId="{5BE998AE-927F-4EF6-AF02-4069EAD2DE8A}"/>
    <dgm:cxn modelId="{F7D85326-4287-4B12-B407-0D15688FE64F}" type="presOf" srcId="{0B46380F-5438-408A-8C2A-EEE082D73B12}" destId="{A6D799B3-A70A-45B3-8BB5-363A1F5C132B}" srcOrd="0" destOrd="0" presId="urn:microsoft.com/office/officeart/2005/8/layout/chevron2"/>
    <dgm:cxn modelId="{430A382C-EB60-41D2-B704-E08325193913}" srcId="{8AEBD325-5100-4FF7-A528-EC88E8D97916}" destId="{083E9306-338B-46BD-9F8A-721C2CA3C01E}" srcOrd="0" destOrd="0" parTransId="{C748584C-99DC-441C-A67A-97FD2D72F8BD}" sibTransId="{9CC2B89B-038A-48C0-9180-C70B3F562FBA}"/>
    <dgm:cxn modelId="{8FD50833-198B-4382-BE06-B8AC33EA43FE}" type="presOf" srcId="{A0168ADC-A47F-4453-835E-383E8171F44D}" destId="{1A9ED74C-8A0F-4AA4-AEBA-165AD4728B26}" srcOrd="0" destOrd="0" presId="urn:microsoft.com/office/officeart/2005/8/layout/chevron2"/>
    <dgm:cxn modelId="{CC7D6C4D-0A83-4B09-8FAF-46CEA11377D6}" type="presOf" srcId="{41CDCAFA-7928-4A61-A7AC-70FBB9CFF186}" destId="{BEAF0B7E-90DF-4898-91B1-014F5D0993C9}" srcOrd="0" destOrd="0" presId="urn:microsoft.com/office/officeart/2005/8/layout/chevron2"/>
    <dgm:cxn modelId="{3B346E6D-D9E1-4AB2-A689-5238A85C446C}" srcId="{267703FB-AF0D-46C3-9504-6F8A7CCD527B}" destId="{131854AD-165D-41F1-AA1F-7B114714F603}" srcOrd="2" destOrd="0" parTransId="{5CDF8F66-721C-4B98-B82F-2B24F7E67749}" sibTransId="{5DD568CF-7BA3-43D7-B6B6-75FD22BE33F7}"/>
    <dgm:cxn modelId="{8448D952-6938-46BC-B712-1A088C703269}" type="presOf" srcId="{7A2D14C9-2565-4EB5-80C9-948F4872F800}" destId="{00984326-0017-494D-8A07-DA571377E661}" srcOrd="0" destOrd="0" presId="urn:microsoft.com/office/officeart/2005/8/layout/chevron2"/>
    <dgm:cxn modelId="{7C46B175-ABEB-4C9D-8EED-13469FBB724F}" srcId="{131854AD-165D-41F1-AA1F-7B114714F603}" destId="{6D4AACFA-D671-4EC4-9964-521B72D38258}" srcOrd="0" destOrd="0" parTransId="{595E1272-FABF-4076-BA8B-F7275C3823EA}" sibTransId="{BABF4345-8902-4BF1-A74B-D709B6F7BE50}"/>
    <dgm:cxn modelId="{EED9117F-51A6-47E0-BCC4-0CBBA8DC3010}" type="presOf" srcId="{6D4AACFA-D671-4EC4-9964-521B72D38258}" destId="{C31345FA-1E6F-4C4D-A7FD-F7CAEC315093}" srcOrd="0" destOrd="0" presId="urn:microsoft.com/office/officeart/2005/8/layout/chevron2"/>
    <dgm:cxn modelId="{6B5C37A8-1A24-4D26-A5D2-F1F4C24503DF}" type="presOf" srcId="{267703FB-AF0D-46C3-9504-6F8A7CCD527B}" destId="{230A196B-22FF-404E-9981-7AD33966021C}" srcOrd="0" destOrd="0" presId="urn:microsoft.com/office/officeart/2005/8/layout/chevron2"/>
    <dgm:cxn modelId="{F3FDEDB1-CEF3-45D8-831D-8EF37640327B}" type="presOf" srcId="{083E9306-338B-46BD-9F8A-721C2CA3C01E}" destId="{CFBFEDBF-DBC7-492A-B61B-D53C20A70B0C}" srcOrd="0" destOrd="0" presId="urn:microsoft.com/office/officeart/2005/8/layout/chevron2"/>
    <dgm:cxn modelId="{B4D530B9-0097-4630-BCF0-2BB23FD69DC9}" srcId="{267703FB-AF0D-46C3-9504-6F8A7CCD527B}" destId="{41CDCAFA-7928-4A61-A7AC-70FBB9CFF186}" srcOrd="0" destOrd="0" parTransId="{4E3DE057-A7AF-4734-9EDF-14A693EF2037}" sibTransId="{5E10F47C-151C-4EC8-BD9B-FA038A93A75E}"/>
    <dgm:cxn modelId="{52878CCD-91FF-49A8-967C-82413EF5D6BB}" srcId="{267703FB-AF0D-46C3-9504-6F8A7CCD527B}" destId="{8AEBD325-5100-4FF7-A528-EC88E8D97916}" srcOrd="3" destOrd="0" parTransId="{30BD9CF9-48E4-4CCE-B675-A303B247AE0A}" sibTransId="{0326A171-A094-4825-A30F-4FE28FF8DDC9}"/>
    <dgm:cxn modelId="{00488DD4-D582-42F4-A144-B2276874A4E9}" srcId="{A0168ADC-A47F-4453-835E-383E8171F44D}" destId="{7A2D14C9-2565-4EB5-80C9-948F4872F800}" srcOrd="0" destOrd="0" parTransId="{8BCB0A59-14D1-4A29-9CA7-36A890C29042}" sibTransId="{D1E6BCED-FAD3-4358-A265-C8202FF405E7}"/>
    <dgm:cxn modelId="{3F6031E8-C819-44F8-B376-7C52ABFC8E37}" type="presOf" srcId="{8AEBD325-5100-4FF7-A528-EC88E8D97916}" destId="{DD165CFA-43D9-4494-9853-47C6488C1B45}" srcOrd="0" destOrd="0" presId="urn:microsoft.com/office/officeart/2005/8/layout/chevron2"/>
    <dgm:cxn modelId="{30194BF5-D346-4A0F-BB7B-6D75356D7D36}" type="presOf" srcId="{131854AD-165D-41F1-AA1F-7B114714F603}" destId="{9071E1FB-CA5D-4E7E-B4D9-42D665A4D837}" srcOrd="0" destOrd="0" presId="urn:microsoft.com/office/officeart/2005/8/layout/chevron2"/>
    <dgm:cxn modelId="{98E9B525-DA1E-4F64-B157-9E7D5CFDC65F}" type="presParOf" srcId="{230A196B-22FF-404E-9981-7AD33966021C}" destId="{E5D4C2F4-5369-4A96-BDAF-D6A527C36FCB}" srcOrd="0" destOrd="0" presId="urn:microsoft.com/office/officeart/2005/8/layout/chevron2"/>
    <dgm:cxn modelId="{68112D44-8578-4A86-916C-3A7BF549DDE8}" type="presParOf" srcId="{E5D4C2F4-5369-4A96-BDAF-D6A527C36FCB}" destId="{BEAF0B7E-90DF-4898-91B1-014F5D0993C9}" srcOrd="0" destOrd="0" presId="urn:microsoft.com/office/officeart/2005/8/layout/chevron2"/>
    <dgm:cxn modelId="{48C9F91D-5B2C-47C4-8C35-F07BA968549F}" type="presParOf" srcId="{E5D4C2F4-5369-4A96-BDAF-D6A527C36FCB}" destId="{A6D799B3-A70A-45B3-8BB5-363A1F5C132B}" srcOrd="1" destOrd="0" presId="urn:microsoft.com/office/officeart/2005/8/layout/chevron2"/>
    <dgm:cxn modelId="{2A3534E0-80B2-43F9-AE4B-D409B1559D18}" type="presParOf" srcId="{230A196B-22FF-404E-9981-7AD33966021C}" destId="{B0A74483-FA76-47AF-B1F6-600701960B61}" srcOrd="1" destOrd="0" presId="urn:microsoft.com/office/officeart/2005/8/layout/chevron2"/>
    <dgm:cxn modelId="{6352F3C4-8708-4203-A08E-66F742DFFA1D}" type="presParOf" srcId="{230A196B-22FF-404E-9981-7AD33966021C}" destId="{612C6A6B-6EDE-4374-A3E7-D3EF4F6C61B3}" srcOrd="2" destOrd="0" presId="urn:microsoft.com/office/officeart/2005/8/layout/chevron2"/>
    <dgm:cxn modelId="{CA2379F5-EE87-4AB0-A17A-0C05CFF53E6C}" type="presParOf" srcId="{612C6A6B-6EDE-4374-A3E7-D3EF4F6C61B3}" destId="{1A9ED74C-8A0F-4AA4-AEBA-165AD4728B26}" srcOrd="0" destOrd="0" presId="urn:microsoft.com/office/officeart/2005/8/layout/chevron2"/>
    <dgm:cxn modelId="{EBF3C0E3-AA55-403A-8C23-77740A96FA0F}" type="presParOf" srcId="{612C6A6B-6EDE-4374-A3E7-D3EF4F6C61B3}" destId="{00984326-0017-494D-8A07-DA571377E661}" srcOrd="1" destOrd="0" presId="urn:microsoft.com/office/officeart/2005/8/layout/chevron2"/>
    <dgm:cxn modelId="{F379EE8F-50FD-403C-9516-B70250066187}" type="presParOf" srcId="{230A196B-22FF-404E-9981-7AD33966021C}" destId="{EDD8905C-5C68-407B-9FC8-1C739BE33464}" srcOrd="3" destOrd="0" presId="urn:microsoft.com/office/officeart/2005/8/layout/chevron2"/>
    <dgm:cxn modelId="{F5B5DE6B-3915-4C8D-B6A5-44BC6DF29D6C}" type="presParOf" srcId="{230A196B-22FF-404E-9981-7AD33966021C}" destId="{7DD63044-C7C1-4988-BE28-B6B6FAB722D7}" srcOrd="4" destOrd="0" presId="urn:microsoft.com/office/officeart/2005/8/layout/chevron2"/>
    <dgm:cxn modelId="{B991B501-F4C6-4CD7-9456-98A85EF11F1D}" type="presParOf" srcId="{7DD63044-C7C1-4988-BE28-B6B6FAB722D7}" destId="{9071E1FB-CA5D-4E7E-B4D9-42D665A4D837}" srcOrd="0" destOrd="0" presId="urn:microsoft.com/office/officeart/2005/8/layout/chevron2"/>
    <dgm:cxn modelId="{E7944BF1-2CB1-47B9-9196-40E731B8AD5D}" type="presParOf" srcId="{7DD63044-C7C1-4988-BE28-B6B6FAB722D7}" destId="{C31345FA-1E6F-4C4D-A7FD-F7CAEC315093}" srcOrd="1" destOrd="0" presId="urn:microsoft.com/office/officeart/2005/8/layout/chevron2"/>
    <dgm:cxn modelId="{D772D858-626E-478C-8F9D-41B19C71CD40}" type="presParOf" srcId="{230A196B-22FF-404E-9981-7AD33966021C}" destId="{1248865D-56E7-49C3-A1D5-57DFEABE0C6A}" srcOrd="5" destOrd="0" presId="urn:microsoft.com/office/officeart/2005/8/layout/chevron2"/>
    <dgm:cxn modelId="{7D596D64-F8F6-4F54-BE1B-35DEA1637304}" type="presParOf" srcId="{230A196B-22FF-404E-9981-7AD33966021C}" destId="{0F3C88D3-179E-46DE-B959-C8179860510E}" srcOrd="6" destOrd="0" presId="urn:microsoft.com/office/officeart/2005/8/layout/chevron2"/>
    <dgm:cxn modelId="{ECAF7ECA-9387-460F-B1E6-0D941E530334}" type="presParOf" srcId="{0F3C88D3-179E-46DE-B959-C8179860510E}" destId="{DD165CFA-43D9-4494-9853-47C6488C1B45}" srcOrd="0" destOrd="0" presId="urn:microsoft.com/office/officeart/2005/8/layout/chevron2"/>
    <dgm:cxn modelId="{A024A0FC-1820-4246-BF3B-76212708BC41}" type="presParOf" srcId="{0F3C88D3-179E-46DE-B959-C8179860510E}" destId="{CFBFEDBF-DBC7-492A-B61B-D53C20A70B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7703FB-AF0D-46C3-9504-6F8A7CCD527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1CDCAFA-7928-4A61-A7AC-70FBB9CFF186}">
      <dgm:prSet phldrT="[Text]"/>
      <dgm:spPr/>
      <dgm:t>
        <a:bodyPr/>
        <a:lstStyle/>
        <a:p>
          <a:r>
            <a:rPr lang="en-US" dirty="0"/>
            <a:t>5</a:t>
          </a:r>
        </a:p>
      </dgm:t>
    </dgm:pt>
    <dgm:pt modelId="{4E3DE057-A7AF-4734-9EDF-14A693EF2037}" type="parTrans" cxnId="{B4D530B9-0097-4630-BCF0-2BB23FD69DC9}">
      <dgm:prSet/>
      <dgm:spPr/>
      <dgm:t>
        <a:bodyPr/>
        <a:lstStyle/>
        <a:p>
          <a:endParaRPr lang="en-US"/>
        </a:p>
      </dgm:t>
    </dgm:pt>
    <dgm:pt modelId="{5E10F47C-151C-4EC8-BD9B-FA038A93A75E}" type="sibTrans" cxnId="{B4D530B9-0097-4630-BCF0-2BB23FD69DC9}">
      <dgm:prSet/>
      <dgm:spPr/>
      <dgm:t>
        <a:bodyPr/>
        <a:lstStyle/>
        <a:p>
          <a:endParaRPr lang="en-US"/>
        </a:p>
      </dgm:t>
    </dgm:pt>
    <dgm:pt modelId="{0B46380F-5438-408A-8C2A-EEE082D73B12}">
      <dgm:prSet phldrT="[Text]" custT="1"/>
      <dgm:spPr/>
      <dgm:t>
        <a:bodyPr/>
        <a:lstStyle/>
        <a:p>
          <a:r>
            <a:rPr lang="en-US" sz="1500" b="0" i="0" dirty="0"/>
            <a:t>Payroll and Time Management:</a:t>
          </a:r>
          <a:r>
            <a:rPr lang="el-GR" sz="1500" b="0" i="0" dirty="0"/>
            <a:t> </a:t>
          </a:r>
          <a:r>
            <a:rPr lang="en-US" sz="1500" b="0" i="0" dirty="0"/>
            <a:t> One of the most important cost components in many EU Funded projects is human resources, particularly in terms of contracts and agreements for the provision of services or the employment of people to produce </a:t>
          </a:r>
          <a:r>
            <a:rPr lang="en-US" sz="1500" b="0" i="0" dirty="0" err="1"/>
            <a:t>deliverables.In</a:t>
          </a:r>
          <a:r>
            <a:rPr lang="en-US" sz="1500" b="0" i="0" dirty="0"/>
            <a:t> these projects it is important that these costs are properly controlled and accounted for. </a:t>
          </a:r>
          <a:endParaRPr lang="en-US" sz="1500" dirty="0"/>
        </a:p>
      </dgm:t>
    </dgm:pt>
    <dgm:pt modelId="{A579B32D-26C8-4B01-AC3E-31ED672A9C6A}" type="parTrans" cxnId="{BF42C916-F88B-4AEC-8A98-A2685B833A69}">
      <dgm:prSet/>
      <dgm:spPr/>
      <dgm:t>
        <a:bodyPr/>
        <a:lstStyle/>
        <a:p>
          <a:endParaRPr lang="en-US"/>
        </a:p>
      </dgm:t>
    </dgm:pt>
    <dgm:pt modelId="{3C19B7B1-F883-4C12-8231-85670B08B354}" type="sibTrans" cxnId="{BF42C916-F88B-4AEC-8A98-A2685B833A69}">
      <dgm:prSet/>
      <dgm:spPr/>
      <dgm:t>
        <a:bodyPr/>
        <a:lstStyle/>
        <a:p>
          <a:endParaRPr lang="en-US"/>
        </a:p>
      </dgm:t>
    </dgm:pt>
    <dgm:pt modelId="{A0168ADC-A47F-4453-835E-383E8171F44D}">
      <dgm:prSet phldrT="[Text]"/>
      <dgm:spPr>
        <a:solidFill>
          <a:srgbClr val="FF0000"/>
        </a:solidFill>
      </dgm:spPr>
      <dgm:t>
        <a:bodyPr/>
        <a:lstStyle/>
        <a:p>
          <a:r>
            <a:rPr lang="en-US" dirty="0"/>
            <a:t>6</a:t>
          </a:r>
        </a:p>
      </dgm:t>
    </dgm:pt>
    <dgm:pt modelId="{1ECA7854-E27E-4084-B99D-DDA3D3AA28DD}" type="parTrans" cxnId="{DA18F01B-9361-4EBA-B1AD-A1CF1252ED2F}">
      <dgm:prSet/>
      <dgm:spPr/>
      <dgm:t>
        <a:bodyPr/>
        <a:lstStyle/>
        <a:p>
          <a:endParaRPr lang="en-US"/>
        </a:p>
      </dgm:t>
    </dgm:pt>
    <dgm:pt modelId="{5BE998AE-927F-4EF6-AF02-4069EAD2DE8A}" type="sibTrans" cxnId="{DA18F01B-9361-4EBA-B1AD-A1CF1252ED2F}">
      <dgm:prSet/>
      <dgm:spPr/>
      <dgm:t>
        <a:bodyPr/>
        <a:lstStyle/>
        <a:p>
          <a:endParaRPr lang="en-US"/>
        </a:p>
      </dgm:t>
    </dgm:pt>
    <dgm:pt modelId="{7A2D14C9-2565-4EB5-80C9-948F4872F800}">
      <dgm:prSet phldrT="[Text]" custT="1"/>
      <dgm:spPr/>
      <dgm:t>
        <a:bodyPr/>
        <a:lstStyle/>
        <a:p>
          <a:r>
            <a:rPr lang="en-US" sz="1500" dirty="0"/>
            <a:t>Cash and Bank Management: Cash must be kept safe and banks used properly. Otherwise, the entire project may be at risk.</a:t>
          </a:r>
        </a:p>
      </dgm:t>
    </dgm:pt>
    <dgm:pt modelId="{8BCB0A59-14D1-4A29-9CA7-36A890C29042}" type="parTrans" cxnId="{00488DD4-D582-42F4-A144-B2276874A4E9}">
      <dgm:prSet/>
      <dgm:spPr/>
      <dgm:t>
        <a:bodyPr/>
        <a:lstStyle/>
        <a:p>
          <a:endParaRPr lang="en-US"/>
        </a:p>
      </dgm:t>
    </dgm:pt>
    <dgm:pt modelId="{D1E6BCED-FAD3-4358-A265-C8202FF405E7}" type="sibTrans" cxnId="{00488DD4-D582-42F4-A144-B2276874A4E9}">
      <dgm:prSet/>
      <dgm:spPr/>
      <dgm:t>
        <a:bodyPr/>
        <a:lstStyle/>
        <a:p>
          <a:endParaRPr lang="en-US"/>
        </a:p>
      </dgm:t>
    </dgm:pt>
    <dgm:pt modelId="{131854AD-165D-41F1-AA1F-7B114714F603}">
      <dgm:prSet phldrT="[Text]"/>
      <dgm:spPr>
        <a:solidFill>
          <a:srgbClr val="00B050"/>
        </a:solidFill>
      </dgm:spPr>
      <dgm:t>
        <a:bodyPr/>
        <a:lstStyle/>
        <a:p>
          <a:r>
            <a:rPr lang="en-US" dirty="0"/>
            <a:t>7</a:t>
          </a:r>
        </a:p>
      </dgm:t>
    </dgm:pt>
    <dgm:pt modelId="{5CDF8F66-721C-4B98-B82F-2B24F7E67749}" type="parTrans" cxnId="{3B346E6D-D9E1-4AB2-A689-5238A85C446C}">
      <dgm:prSet/>
      <dgm:spPr/>
      <dgm:t>
        <a:bodyPr/>
        <a:lstStyle/>
        <a:p>
          <a:endParaRPr lang="en-US"/>
        </a:p>
      </dgm:t>
    </dgm:pt>
    <dgm:pt modelId="{5DD568CF-7BA3-43D7-B6B6-75FD22BE33F7}" type="sibTrans" cxnId="{3B346E6D-D9E1-4AB2-A689-5238A85C446C}">
      <dgm:prSet/>
      <dgm:spPr/>
      <dgm:t>
        <a:bodyPr/>
        <a:lstStyle/>
        <a:p>
          <a:endParaRPr lang="en-US"/>
        </a:p>
      </dgm:t>
    </dgm:pt>
    <dgm:pt modelId="{6D4AACFA-D671-4EC4-9964-521B72D38258}">
      <dgm:prSet phldrT="[Text]" custT="1"/>
      <dgm:spPr/>
      <dgm:t>
        <a:bodyPr/>
        <a:lstStyle/>
        <a:p>
          <a:r>
            <a:rPr lang="en-US" sz="1500" dirty="0"/>
            <a:t>Accounting: Accounting in the EU </a:t>
          </a:r>
          <a:r>
            <a:rPr lang="en-US" sz="1500" dirty="0" err="1"/>
            <a:t>fudning</a:t>
          </a:r>
          <a:r>
            <a:rPr lang="en-US" sz="1500" dirty="0"/>
            <a:t> </a:t>
          </a:r>
          <a:r>
            <a:rPr lang="en-US" sz="1500" dirty="0" err="1"/>
            <a:t>programmes</a:t>
          </a:r>
          <a:r>
            <a:rPr lang="en-US" sz="1500" dirty="0"/>
            <a:t> has two basic purposes: • to show the revenue, expenses, assets and liabilities of the project for financial management purposes; • to provide the data needed to draw up accurate financial reports for the Funding Authorities. </a:t>
          </a:r>
        </a:p>
      </dgm:t>
    </dgm:pt>
    <dgm:pt modelId="{595E1272-FABF-4076-BA8B-F7275C3823EA}" type="parTrans" cxnId="{7C46B175-ABEB-4C9D-8EED-13469FBB724F}">
      <dgm:prSet/>
      <dgm:spPr/>
      <dgm:t>
        <a:bodyPr/>
        <a:lstStyle/>
        <a:p>
          <a:endParaRPr lang="en-US"/>
        </a:p>
      </dgm:t>
    </dgm:pt>
    <dgm:pt modelId="{BABF4345-8902-4BF1-A74B-D709B6F7BE50}" type="sibTrans" cxnId="{7C46B175-ABEB-4C9D-8EED-13469FBB724F}">
      <dgm:prSet/>
      <dgm:spPr/>
      <dgm:t>
        <a:bodyPr/>
        <a:lstStyle/>
        <a:p>
          <a:endParaRPr lang="en-US"/>
        </a:p>
      </dgm:t>
    </dgm:pt>
    <dgm:pt modelId="{8AEBD325-5100-4FF7-A528-EC88E8D97916}">
      <dgm:prSet/>
      <dgm:spPr>
        <a:solidFill>
          <a:schemeClr val="accent1"/>
        </a:solidFill>
      </dgm:spPr>
      <dgm:t>
        <a:bodyPr/>
        <a:lstStyle/>
        <a:p>
          <a:r>
            <a:rPr lang="en-US" dirty="0"/>
            <a:t>8</a:t>
          </a:r>
        </a:p>
      </dgm:t>
    </dgm:pt>
    <dgm:pt modelId="{30BD9CF9-48E4-4CCE-B675-A303B247AE0A}" type="parTrans" cxnId="{52878CCD-91FF-49A8-967C-82413EF5D6BB}">
      <dgm:prSet/>
      <dgm:spPr/>
      <dgm:t>
        <a:bodyPr/>
        <a:lstStyle/>
        <a:p>
          <a:endParaRPr lang="en-US"/>
        </a:p>
      </dgm:t>
    </dgm:pt>
    <dgm:pt modelId="{0326A171-A094-4825-A30F-4FE28FF8DDC9}" type="sibTrans" cxnId="{52878CCD-91FF-49A8-967C-82413EF5D6BB}">
      <dgm:prSet/>
      <dgm:spPr/>
      <dgm:t>
        <a:bodyPr/>
        <a:lstStyle/>
        <a:p>
          <a:endParaRPr lang="en-US"/>
        </a:p>
      </dgm:t>
    </dgm:pt>
    <dgm:pt modelId="{083E9306-338B-46BD-9F8A-721C2CA3C01E}">
      <dgm:prSet custT="1"/>
      <dgm:spPr/>
      <dgm:t>
        <a:bodyPr/>
        <a:lstStyle/>
        <a:p>
          <a:r>
            <a:rPr lang="en-US" sz="1400" dirty="0"/>
            <a:t>Financial Reporting: All contracts for EU funded external actions require the Recipient to submit financial reports on the project to the Contracting Authority.   </a:t>
          </a:r>
        </a:p>
      </dgm:t>
    </dgm:pt>
    <dgm:pt modelId="{C748584C-99DC-441C-A67A-97FD2D72F8BD}" type="parTrans" cxnId="{430A382C-EB60-41D2-B704-E08325193913}">
      <dgm:prSet/>
      <dgm:spPr/>
      <dgm:t>
        <a:bodyPr/>
        <a:lstStyle/>
        <a:p>
          <a:endParaRPr lang="en-US"/>
        </a:p>
      </dgm:t>
    </dgm:pt>
    <dgm:pt modelId="{9CC2B89B-038A-48C0-9180-C70B3F562FBA}" type="sibTrans" cxnId="{430A382C-EB60-41D2-B704-E08325193913}">
      <dgm:prSet/>
      <dgm:spPr/>
      <dgm:t>
        <a:bodyPr/>
        <a:lstStyle/>
        <a:p>
          <a:endParaRPr lang="en-US"/>
        </a:p>
      </dgm:t>
    </dgm:pt>
    <dgm:pt modelId="{230A196B-22FF-404E-9981-7AD33966021C}" type="pres">
      <dgm:prSet presAssocID="{267703FB-AF0D-46C3-9504-6F8A7CCD527B}" presName="linearFlow" presStyleCnt="0">
        <dgm:presLayoutVars>
          <dgm:dir/>
          <dgm:animLvl val="lvl"/>
          <dgm:resizeHandles val="exact"/>
        </dgm:presLayoutVars>
      </dgm:prSet>
      <dgm:spPr/>
    </dgm:pt>
    <dgm:pt modelId="{E5D4C2F4-5369-4A96-BDAF-D6A527C36FCB}" type="pres">
      <dgm:prSet presAssocID="{41CDCAFA-7928-4A61-A7AC-70FBB9CFF186}" presName="composite" presStyleCnt="0"/>
      <dgm:spPr/>
    </dgm:pt>
    <dgm:pt modelId="{BEAF0B7E-90DF-4898-91B1-014F5D0993C9}" type="pres">
      <dgm:prSet presAssocID="{41CDCAFA-7928-4A61-A7AC-70FBB9CFF186}" presName="parentText" presStyleLbl="alignNode1" presStyleIdx="0" presStyleCnt="4">
        <dgm:presLayoutVars>
          <dgm:chMax val="1"/>
          <dgm:bulletEnabled val="1"/>
        </dgm:presLayoutVars>
      </dgm:prSet>
      <dgm:spPr/>
    </dgm:pt>
    <dgm:pt modelId="{A6D799B3-A70A-45B3-8BB5-363A1F5C132B}" type="pres">
      <dgm:prSet presAssocID="{41CDCAFA-7928-4A61-A7AC-70FBB9CFF186}" presName="descendantText" presStyleLbl="alignAcc1" presStyleIdx="0" presStyleCnt="4" custLinFactNeighborX="-280" custLinFactNeighborY="652">
        <dgm:presLayoutVars>
          <dgm:bulletEnabled val="1"/>
        </dgm:presLayoutVars>
      </dgm:prSet>
      <dgm:spPr/>
    </dgm:pt>
    <dgm:pt modelId="{B0A74483-FA76-47AF-B1F6-600701960B61}" type="pres">
      <dgm:prSet presAssocID="{5E10F47C-151C-4EC8-BD9B-FA038A93A75E}" presName="sp" presStyleCnt="0"/>
      <dgm:spPr/>
    </dgm:pt>
    <dgm:pt modelId="{612C6A6B-6EDE-4374-A3E7-D3EF4F6C61B3}" type="pres">
      <dgm:prSet presAssocID="{A0168ADC-A47F-4453-835E-383E8171F44D}" presName="composite" presStyleCnt="0"/>
      <dgm:spPr/>
    </dgm:pt>
    <dgm:pt modelId="{1A9ED74C-8A0F-4AA4-AEBA-165AD4728B26}" type="pres">
      <dgm:prSet presAssocID="{A0168ADC-A47F-4453-835E-383E8171F44D}" presName="parentText" presStyleLbl="alignNode1" presStyleIdx="1" presStyleCnt="4">
        <dgm:presLayoutVars>
          <dgm:chMax val="1"/>
          <dgm:bulletEnabled val="1"/>
        </dgm:presLayoutVars>
      </dgm:prSet>
      <dgm:spPr/>
    </dgm:pt>
    <dgm:pt modelId="{00984326-0017-494D-8A07-DA571377E661}" type="pres">
      <dgm:prSet presAssocID="{A0168ADC-A47F-4453-835E-383E8171F44D}" presName="descendantText" presStyleLbl="alignAcc1" presStyleIdx="1" presStyleCnt="4">
        <dgm:presLayoutVars>
          <dgm:bulletEnabled val="1"/>
        </dgm:presLayoutVars>
      </dgm:prSet>
      <dgm:spPr/>
    </dgm:pt>
    <dgm:pt modelId="{EDD8905C-5C68-407B-9FC8-1C739BE33464}" type="pres">
      <dgm:prSet presAssocID="{5BE998AE-927F-4EF6-AF02-4069EAD2DE8A}" presName="sp" presStyleCnt="0"/>
      <dgm:spPr/>
    </dgm:pt>
    <dgm:pt modelId="{7DD63044-C7C1-4988-BE28-B6B6FAB722D7}" type="pres">
      <dgm:prSet presAssocID="{131854AD-165D-41F1-AA1F-7B114714F603}" presName="composite" presStyleCnt="0"/>
      <dgm:spPr/>
    </dgm:pt>
    <dgm:pt modelId="{9071E1FB-CA5D-4E7E-B4D9-42D665A4D837}" type="pres">
      <dgm:prSet presAssocID="{131854AD-165D-41F1-AA1F-7B114714F603}" presName="parentText" presStyleLbl="alignNode1" presStyleIdx="2" presStyleCnt="4">
        <dgm:presLayoutVars>
          <dgm:chMax val="1"/>
          <dgm:bulletEnabled val="1"/>
        </dgm:presLayoutVars>
      </dgm:prSet>
      <dgm:spPr/>
    </dgm:pt>
    <dgm:pt modelId="{C31345FA-1E6F-4C4D-A7FD-F7CAEC315093}" type="pres">
      <dgm:prSet presAssocID="{131854AD-165D-41F1-AA1F-7B114714F603}" presName="descendantText" presStyleLbl="alignAcc1" presStyleIdx="2" presStyleCnt="4">
        <dgm:presLayoutVars>
          <dgm:bulletEnabled val="1"/>
        </dgm:presLayoutVars>
      </dgm:prSet>
      <dgm:spPr/>
    </dgm:pt>
    <dgm:pt modelId="{1248865D-56E7-49C3-A1D5-57DFEABE0C6A}" type="pres">
      <dgm:prSet presAssocID="{5DD568CF-7BA3-43D7-B6B6-75FD22BE33F7}" presName="sp" presStyleCnt="0"/>
      <dgm:spPr/>
    </dgm:pt>
    <dgm:pt modelId="{0F3C88D3-179E-46DE-B959-C8179860510E}" type="pres">
      <dgm:prSet presAssocID="{8AEBD325-5100-4FF7-A528-EC88E8D97916}" presName="composite" presStyleCnt="0"/>
      <dgm:spPr/>
    </dgm:pt>
    <dgm:pt modelId="{DD165CFA-43D9-4494-9853-47C6488C1B45}" type="pres">
      <dgm:prSet presAssocID="{8AEBD325-5100-4FF7-A528-EC88E8D97916}" presName="parentText" presStyleLbl="alignNode1" presStyleIdx="3" presStyleCnt="4">
        <dgm:presLayoutVars>
          <dgm:chMax val="1"/>
          <dgm:bulletEnabled val="1"/>
        </dgm:presLayoutVars>
      </dgm:prSet>
      <dgm:spPr/>
    </dgm:pt>
    <dgm:pt modelId="{CFBFEDBF-DBC7-492A-B61B-D53C20A70B0C}" type="pres">
      <dgm:prSet presAssocID="{8AEBD325-5100-4FF7-A528-EC88E8D97916}" presName="descendantText" presStyleLbl="alignAcc1" presStyleIdx="3" presStyleCnt="4">
        <dgm:presLayoutVars>
          <dgm:bulletEnabled val="1"/>
        </dgm:presLayoutVars>
      </dgm:prSet>
      <dgm:spPr/>
    </dgm:pt>
  </dgm:ptLst>
  <dgm:cxnLst>
    <dgm:cxn modelId="{BF42C916-F88B-4AEC-8A98-A2685B833A69}" srcId="{41CDCAFA-7928-4A61-A7AC-70FBB9CFF186}" destId="{0B46380F-5438-408A-8C2A-EEE082D73B12}" srcOrd="0" destOrd="0" parTransId="{A579B32D-26C8-4B01-AC3E-31ED672A9C6A}" sibTransId="{3C19B7B1-F883-4C12-8231-85670B08B354}"/>
    <dgm:cxn modelId="{DA18F01B-9361-4EBA-B1AD-A1CF1252ED2F}" srcId="{267703FB-AF0D-46C3-9504-6F8A7CCD527B}" destId="{A0168ADC-A47F-4453-835E-383E8171F44D}" srcOrd="1" destOrd="0" parTransId="{1ECA7854-E27E-4084-B99D-DDA3D3AA28DD}" sibTransId="{5BE998AE-927F-4EF6-AF02-4069EAD2DE8A}"/>
    <dgm:cxn modelId="{F7D85326-4287-4B12-B407-0D15688FE64F}" type="presOf" srcId="{0B46380F-5438-408A-8C2A-EEE082D73B12}" destId="{A6D799B3-A70A-45B3-8BB5-363A1F5C132B}" srcOrd="0" destOrd="0" presId="urn:microsoft.com/office/officeart/2005/8/layout/chevron2"/>
    <dgm:cxn modelId="{430A382C-EB60-41D2-B704-E08325193913}" srcId="{8AEBD325-5100-4FF7-A528-EC88E8D97916}" destId="{083E9306-338B-46BD-9F8A-721C2CA3C01E}" srcOrd="0" destOrd="0" parTransId="{C748584C-99DC-441C-A67A-97FD2D72F8BD}" sibTransId="{9CC2B89B-038A-48C0-9180-C70B3F562FBA}"/>
    <dgm:cxn modelId="{8FD50833-198B-4382-BE06-B8AC33EA43FE}" type="presOf" srcId="{A0168ADC-A47F-4453-835E-383E8171F44D}" destId="{1A9ED74C-8A0F-4AA4-AEBA-165AD4728B26}" srcOrd="0" destOrd="0" presId="urn:microsoft.com/office/officeart/2005/8/layout/chevron2"/>
    <dgm:cxn modelId="{CC7D6C4D-0A83-4B09-8FAF-46CEA11377D6}" type="presOf" srcId="{41CDCAFA-7928-4A61-A7AC-70FBB9CFF186}" destId="{BEAF0B7E-90DF-4898-91B1-014F5D0993C9}" srcOrd="0" destOrd="0" presId="urn:microsoft.com/office/officeart/2005/8/layout/chevron2"/>
    <dgm:cxn modelId="{3B346E6D-D9E1-4AB2-A689-5238A85C446C}" srcId="{267703FB-AF0D-46C3-9504-6F8A7CCD527B}" destId="{131854AD-165D-41F1-AA1F-7B114714F603}" srcOrd="2" destOrd="0" parTransId="{5CDF8F66-721C-4B98-B82F-2B24F7E67749}" sibTransId="{5DD568CF-7BA3-43D7-B6B6-75FD22BE33F7}"/>
    <dgm:cxn modelId="{8448D952-6938-46BC-B712-1A088C703269}" type="presOf" srcId="{7A2D14C9-2565-4EB5-80C9-948F4872F800}" destId="{00984326-0017-494D-8A07-DA571377E661}" srcOrd="0" destOrd="0" presId="urn:microsoft.com/office/officeart/2005/8/layout/chevron2"/>
    <dgm:cxn modelId="{7C46B175-ABEB-4C9D-8EED-13469FBB724F}" srcId="{131854AD-165D-41F1-AA1F-7B114714F603}" destId="{6D4AACFA-D671-4EC4-9964-521B72D38258}" srcOrd="0" destOrd="0" parTransId="{595E1272-FABF-4076-BA8B-F7275C3823EA}" sibTransId="{BABF4345-8902-4BF1-A74B-D709B6F7BE50}"/>
    <dgm:cxn modelId="{EED9117F-51A6-47E0-BCC4-0CBBA8DC3010}" type="presOf" srcId="{6D4AACFA-D671-4EC4-9964-521B72D38258}" destId="{C31345FA-1E6F-4C4D-A7FD-F7CAEC315093}" srcOrd="0" destOrd="0" presId="urn:microsoft.com/office/officeart/2005/8/layout/chevron2"/>
    <dgm:cxn modelId="{6B5C37A8-1A24-4D26-A5D2-F1F4C24503DF}" type="presOf" srcId="{267703FB-AF0D-46C3-9504-6F8A7CCD527B}" destId="{230A196B-22FF-404E-9981-7AD33966021C}" srcOrd="0" destOrd="0" presId="urn:microsoft.com/office/officeart/2005/8/layout/chevron2"/>
    <dgm:cxn modelId="{F3FDEDB1-CEF3-45D8-831D-8EF37640327B}" type="presOf" srcId="{083E9306-338B-46BD-9F8A-721C2CA3C01E}" destId="{CFBFEDBF-DBC7-492A-B61B-D53C20A70B0C}" srcOrd="0" destOrd="0" presId="urn:microsoft.com/office/officeart/2005/8/layout/chevron2"/>
    <dgm:cxn modelId="{B4D530B9-0097-4630-BCF0-2BB23FD69DC9}" srcId="{267703FB-AF0D-46C3-9504-6F8A7CCD527B}" destId="{41CDCAFA-7928-4A61-A7AC-70FBB9CFF186}" srcOrd="0" destOrd="0" parTransId="{4E3DE057-A7AF-4734-9EDF-14A693EF2037}" sibTransId="{5E10F47C-151C-4EC8-BD9B-FA038A93A75E}"/>
    <dgm:cxn modelId="{52878CCD-91FF-49A8-967C-82413EF5D6BB}" srcId="{267703FB-AF0D-46C3-9504-6F8A7CCD527B}" destId="{8AEBD325-5100-4FF7-A528-EC88E8D97916}" srcOrd="3" destOrd="0" parTransId="{30BD9CF9-48E4-4CCE-B675-A303B247AE0A}" sibTransId="{0326A171-A094-4825-A30F-4FE28FF8DDC9}"/>
    <dgm:cxn modelId="{00488DD4-D582-42F4-A144-B2276874A4E9}" srcId="{A0168ADC-A47F-4453-835E-383E8171F44D}" destId="{7A2D14C9-2565-4EB5-80C9-948F4872F800}" srcOrd="0" destOrd="0" parTransId="{8BCB0A59-14D1-4A29-9CA7-36A890C29042}" sibTransId="{D1E6BCED-FAD3-4358-A265-C8202FF405E7}"/>
    <dgm:cxn modelId="{3F6031E8-C819-44F8-B376-7C52ABFC8E37}" type="presOf" srcId="{8AEBD325-5100-4FF7-A528-EC88E8D97916}" destId="{DD165CFA-43D9-4494-9853-47C6488C1B45}" srcOrd="0" destOrd="0" presId="urn:microsoft.com/office/officeart/2005/8/layout/chevron2"/>
    <dgm:cxn modelId="{30194BF5-D346-4A0F-BB7B-6D75356D7D36}" type="presOf" srcId="{131854AD-165D-41F1-AA1F-7B114714F603}" destId="{9071E1FB-CA5D-4E7E-B4D9-42D665A4D837}" srcOrd="0" destOrd="0" presId="urn:microsoft.com/office/officeart/2005/8/layout/chevron2"/>
    <dgm:cxn modelId="{98E9B525-DA1E-4F64-B157-9E7D5CFDC65F}" type="presParOf" srcId="{230A196B-22FF-404E-9981-7AD33966021C}" destId="{E5D4C2F4-5369-4A96-BDAF-D6A527C36FCB}" srcOrd="0" destOrd="0" presId="urn:microsoft.com/office/officeart/2005/8/layout/chevron2"/>
    <dgm:cxn modelId="{68112D44-8578-4A86-916C-3A7BF549DDE8}" type="presParOf" srcId="{E5D4C2F4-5369-4A96-BDAF-D6A527C36FCB}" destId="{BEAF0B7E-90DF-4898-91B1-014F5D0993C9}" srcOrd="0" destOrd="0" presId="urn:microsoft.com/office/officeart/2005/8/layout/chevron2"/>
    <dgm:cxn modelId="{48C9F91D-5B2C-47C4-8C35-F07BA968549F}" type="presParOf" srcId="{E5D4C2F4-5369-4A96-BDAF-D6A527C36FCB}" destId="{A6D799B3-A70A-45B3-8BB5-363A1F5C132B}" srcOrd="1" destOrd="0" presId="urn:microsoft.com/office/officeart/2005/8/layout/chevron2"/>
    <dgm:cxn modelId="{2A3534E0-80B2-43F9-AE4B-D409B1559D18}" type="presParOf" srcId="{230A196B-22FF-404E-9981-7AD33966021C}" destId="{B0A74483-FA76-47AF-B1F6-600701960B61}" srcOrd="1" destOrd="0" presId="urn:microsoft.com/office/officeart/2005/8/layout/chevron2"/>
    <dgm:cxn modelId="{6352F3C4-8708-4203-A08E-66F742DFFA1D}" type="presParOf" srcId="{230A196B-22FF-404E-9981-7AD33966021C}" destId="{612C6A6B-6EDE-4374-A3E7-D3EF4F6C61B3}" srcOrd="2" destOrd="0" presId="urn:microsoft.com/office/officeart/2005/8/layout/chevron2"/>
    <dgm:cxn modelId="{CA2379F5-EE87-4AB0-A17A-0C05CFF53E6C}" type="presParOf" srcId="{612C6A6B-6EDE-4374-A3E7-D3EF4F6C61B3}" destId="{1A9ED74C-8A0F-4AA4-AEBA-165AD4728B26}" srcOrd="0" destOrd="0" presId="urn:microsoft.com/office/officeart/2005/8/layout/chevron2"/>
    <dgm:cxn modelId="{EBF3C0E3-AA55-403A-8C23-77740A96FA0F}" type="presParOf" srcId="{612C6A6B-6EDE-4374-A3E7-D3EF4F6C61B3}" destId="{00984326-0017-494D-8A07-DA571377E661}" srcOrd="1" destOrd="0" presId="urn:microsoft.com/office/officeart/2005/8/layout/chevron2"/>
    <dgm:cxn modelId="{F379EE8F-50FD-403C-9516-B70250066187}" type="presParOf" srcId="{230A196B-22FF-404E-9981-7AD33966021C}" destId="{EDD8905C-5C68-407B-9FC8-1C739BE33464}" srcOrd="3" destOrd="0" presId="urn:microsoft.com/office/officeart/2005/8/layout/chevron2"/>
    <dgm:cxn modelId="{F5B5DE6B-3915-4C8D-B6A5-44BC6DF29D6C}" type="presParOf" srcId="{230A196B-22FF-404E-9981-7AD33966021C}" destId="{7DD63044-C7C1-4988-BE28-B6B6FAB722D7}" srcOrd="4" destOrd="0" presId="urn:microsoft.com/office/officeart/2005/8/layout/chevron2"/>
    <dgm:cxn modelId="{B991B501-F4C6-4CD7-9456-98A85EF11F1D}" type="presParOf" srcId="{7DD63044-C7C1-4988-BE28-B6B6FAB722D7}" destId="{9071E1FB-CA5D-4E7E-B4D9-42D665A4D837}" srcOrd="0" destOrd="0" presId="urn:microsoft.com/office/officeart/2005/8/layout/chevron2"/>
    <dgm:cxn modelId="{E7944BF1-2CB1-47B9-9196-40E731B8AD5D}" type="presParOf" srcId="{7DD63044-C7C1-4988-BE28-B6B6FAB722D7}" destId="{C31345FA-1E6F-4C4D-A7FD-F7CAEC315093}" srcOrd="1" destOrd="0" presId="urn:microsoft.com/office/officeart/2005/8/layout/chevron2"/>
    <dgm:cxn modelId="{D772D858-626E-478C-8F9D-41B19C71CD40}" type="presParOf" srcId="{230A196B-22FF-404E-9981-7AD33966021C}" destId="{1248865D-56E7-49C3-A1D5-57DFEABE0C6A}" srcOrd="5" destOrd="0" presId="urn:microsoft.com/office/officeart/2005/8/layout/chevron2"/>
    <dgm:cxn modelId="{7D596D64-F8F6-4F54-BE1B-35DEA1637304}" type="presParOf" srcId="{230A196B-22FF-404E-9981-7AD33966021C}" destId="{0F3C88D3-179E-46DE-B959-C8179860510E}" srcOrd="6" destOrd="0" presId="urn:microsoft.com/office/officeart/2005/8/layout/chevron2"/>
    <dgm:cxn modelId="{ECAF7ECA-9387-460F-B1E6-0D941E530334}" type="presParOf" srcId="{0F3C88D3-179E-46DE-B959-C8179860510E}" destId="{DD165CFA-43D9-4494-9853-47C6488C1B45}" srcOrd="0" destOrd="0" presId="urn:microsoft.com/office/officeart/2005/8/layout/chevron2"/>
    <dgm:cxn modelId="{A024A0FC-1820-4246-BF3B-76212708BC41}" type="presParOf" srcId="{0F3C88D3-179E-46DE-B959-C8179860510E}" destId="{CFBFEDBF-DBC7-492A-B61B-D53C20A70B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19D188-9E7D-421A-986B-C48B2F3A897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354D59-5F78-4506-A47B-A0A26A7BD45F}">
      <dgm:prSet phldrT="[Text]" phldr="1"/>
      <dgm:spPr/>
      <dgm:t>
        <a:bodyPr/>
        <a:lstStyle/>
        <a:p>
          <a:endParaRPr lang="en-US" dirty="0"/>
        </a:p>
      </dgm:t>
    </dgm:pt>
    <dgm:pt modelId="{171BA559-B2A3-40E2-88EE-3C18CEFD6EF8}" type="parTrans" cxnId="{B935E1BD-4D3A-4144-A3AC-BEB7B332BF17}">
      <dgm:prSet/>
      <dgm:spPr/>
      <dgm:t>
        <a:bodyPr/>
        <a:lstStyle/>
        <a:p>
          <a:endParaRPr lang="en-US"/>
        </a:p>
      </dgm:t>
    </dgm:pt>
    <dgm:pt modelId="{AAFA6F5E-56F5-41DF-A2ED-BFB34C480420}" type="sibTrans" cxnId="{B935E1BD-4D3A-4144-A3AC-BEB7B332BF17}">
      <dgm:prSet/>
      <dgm:spPr/>
      <dgm:t>
        <a:bodyPr/>
        <a:lstStyle/>
        <a:p>
          <a:endParaRPr lang="en-US"/>
        </a:p>
      </dgm:t>
    </dgm:pt>
    <dgm:pt modelId="{E90953E4-13E3-40C2-9D87-F89029C83F73}">
      <dgm:prSet phldrT="[Text]" phldr="1"/>
      <dgm:spPr>
        <a:solidFill>
          <a:srgbClr val="FF0000"/>
        </a:solidFill>
      </dgm:spPr>
      <dgm:t>
        <a:bodyPr/>
        <a:lstStyle/>
        <a:p>
          <a:endParaRPr lang="en-US"/>
        </a:p>
      </dgm:t>
    </dgm:pt>
    <dgm:pt modelId="{86602958-5C42-4EB9-BE48-6D46E4604031}" type="parTrans" cxnId="{2FD1AC3D-5AFA-46A3-B104-EE6975A2768C}">
      <dgm:prSet/>
      <dgm:spPr/>
      <dgm:t>
        <a:bodyPr/>
        <a:lstStyle/>
        <a:p>
          <a:endParaRPr lang="en-US"/>
        </a:p>
      </dgm:t>
    </dgm:pt>
    <dgm:pt modelId="{B1DF8751-5E1C-4CD2-B4FF-28C3F8A7DF8B}" type="sibTrans" cxnId="{2FD1AC3D-5AFA-46A3-B104-EE6975A2768C}">
      <dgm:prSet/>
      <dgm:spPr/>
      <dgm:t>
        <a:bodyPr/>
        <a:lstStyle/>
        <a:p>
          <a:endParaRPr lang="en-US"/>
        </a:p>
      </dgm:t>
    </dgm:pt>
    <dgm:pt modelId="{E8C254B0-6255-4E0E-A856-D17AC52CA8C1}">
      <dgm:prSet phldrT="[Text]" phldr="1"/>
      <dgm:spPr>
        <a:solidFill>
          <a:srgbClr val="00B050"/>
        </a:solidFill>
      </dgm:spPr>
      <dgm:t>
        <a:bodyPr/>
        <a:lstStyle/>
        <a:p>
          <a:endParaRPr lang="en-US"/>
        </a:p>
      </dgm:t>
    </dgm:pt>
    <dgm:pt modelId="{03297558-EE48-406A-96A0-94366DB81171}" type="parTrans" cxnId="{BEEBB6CD-63E7-4838-9C16-04AB2CF5ED8E}">
      <dgm:prSet/>
      <dgm:spPr/>
      <dgm:t>
        <a:bodyPr/>
        <a:lstStyle/>
        <a:p>
          <a:endParaRPr lang="en-US"/>
        </a:p>
      </dgm:t>
    </dgm:pt>
    <dgm:pt modelId="{9C93F31B-7EA1-4971-A530-983D58BAED47}" type="sibTrans" cxnId="{BEEBB6CD-63E7-4838-9C16-04AB2CF5ED8E}">
      <dgm:prSet/>
      <dgm:spPr/>
      <dgm:t>
        <a:bodyPr/>
        <a:lstStyle/>
        <a:p>
          <a:endParaRPr lang="en-US"/>
        </a:p>
      </dgm:t>
    </dgm:pt>
    <dgm:pt modelId="{A6575629-B4EA-4068-8865-BE16A5F0DB1E}" type="pres">
      <dgm:prSet presAssocID="{5B19D188-9E7D-421A-986B-C48B2F3A8973}" presName="Name0" presStyleCnt="0">
        <dgm:presLayoutVars>
          <dgm:chMax val="7"/>
          <dgm:chPref val="7"/>
          <dgm:dir/>
        </dgm:presLayoutVars>
      </dgm:prSet>
      <dgm:spPr/>
    </dgm:pt>
    <dgm:pt modelId="{54C9ACC8-6EFD-418E-BBDA-9017A023B8B9}" type="pres">
      <dgm:prSet presAssocID="{5B19D188-9E7D-421A-986B-C48B2F3A8973}" presName="Name1" presStyleCnt="0"/>
      <dgm:spPr/>
    </dgm:pt>
    <dgm:pt modelId="{26BB0E35-D14F-4E98-9902-F70325EB4F90}" type="pres">
      <dgm:prSet presAssocID="{5B19D188-9E7D-421A-986B-C48B2F3A8973}" presName="cycle" presStyleCnt="0"/>
      <dgm:spPr/>
    </dgm:pt>
    <dgm:pt modelId="{4535D7DA-8CA8-41EC-98A4-F5BF8D32F305}" type="pres">
      <dgm:prSet presAssocID="{5B19D188-9E7D-421A-986B-C48B2F3A8973}" presName="srcNode" presStyleLbl="node1" presStyleIdx="0" presStyleCnt="3"/>
      <dgm:spPr/>
    </dgm:pt>
    <dgm:pt modelId="{885F96C5-0D83-45E1-8080-399DFB344E3C}" type="pres">
      <dgm:prSet presAssocID="{5B19D188-9E7D-421A-986B-C48B2F3A8973}" presName="conn" presStyleLbl="parChTrans1D2" presStyleIdx="0" presStyleCnt="1"/>
      <dgm:spPr/>
    </dgm:pt>
    <dgm:pt modelId="{0F120EAC-C667-4171-BB70-4E9E864D9ABC}" type="pres">
      <dgm:prSet presAssocID="{5B19D188-9E7D-421A-986B-C48B2F3A8973}" presName="extraNode" presStyleLbl="node1" presStyleIdx="0" presStyleCnt="3"/>
      <dgm:spPr/>
    </dgm:pt>
    <dgm:pt modelId="{DD662451-D203-476F-B3D5-F88B23653857}" type="pres">
      <dgm:prSet presAssocID="{5B19D188-9E7D-421A-986B-C48B2F3A8973}" presName="dstNode" presStyleLbl="node1" presStyleIdx="0" presStyleCnt="3"/>
      <dgm:spPr/>
    </dgm:pt>
    <dgm:pt modelId="{5A2A75A7-CAC4-4A17-92DF-7762FC69D132}" type="pres">
      <dgm:prSet presAssocID="{C7354D59-5F78-4506-A47B-A0A26A7BD45F}" presName="text_1" presStyleLbl="node1" presStyleIdx="0" presStyleCnt="3">
        <dgm:presLayoutVars>
          <dgm:bulletEnabled val="1"/>
        </dgm:presLayoutVars>
      </dgm:prSet>
      <dgm:spPr/>
    </dgm:pt>
    <dgm:pt modelId="{B91726AA-5D35-43FD-9A43-169713A2034C}" type="pres">
      <dgm:prSet presAssocID="{C7354D59-5F78-4506-A47B-A0A26A7BD45F}" presName="accent_1" presStyleCnt="0"/>
      <dgm:spPr/>
    </dgm:pt>
    <dgm:pt modelId="{74C47F79-CFF1-4D62-87C2-DAA3C00575B6}" type="pres">
      <dgm:prSet presAssocID="{C7354D59-5F78-4506-A47B-A0A26A7BD45F}" presName="accentRepeatNode" presStyleLbl="solidFgAcc1" presStyleIdx="0" presStyleCnt="3"/>
      <dgm:spPr/>
    </dgm:pt>
    <dgm:pt modelId="{824620E7-4C44-4F21-9826-D5C37A214391}" type="pres">
      <dgm:prSet presAssocID="{E90953E4-13E3-40C2-9D87-F89029C83F73}" presName="text_2" presStyleLbl="node1" presStyleIdx="1" presStyleCnt="3">
        <dgm:presLayoutVars>
          <dgm:bulletEnabled val="1"/>
        </dgm:presLayoutVars>
      </dgm:prSet>
      <dgm:spPr/>
    </dgm:pt>
    <dgm:pt modelId="{317B05F5-D8A4-45B0-9698-A2573D518937}" type="pres">
      <dgm:prSet presAssocID="{E90953E4-13E3-40C2-9D87-F89029C83F73}" presName="accent_2" presStyleCnt="0"/>
      <dgm:spPr/>
    </dgm:pt>
    <dgm:pt modelId="{8611B4E3-BD3A-4E3A-A32D-19406614499F}" type="pres">
      <dgm:prSet presAssocID="{E90953E4-13E3-40C2-9D87-F89029C83F73}" presName="accentRepeatNode" presStyleLbl="solidFgAcc1" presStyleIdx="1" presStyleCnt="3"/>
      <dgm:spPr/>
    </dgm:pt>
    <dgm:pt modelId="{D125A19C-5B5F-4F40-8C56-4504B3572E9F}" type="pres">
      <dgm:prSet presAssocID="{E8C254B0-6255-4E0E-A856-D17AC52CA8C1}" presName="text_3" presStyleLbl="node1" presStyleIdx="2" presStyleCnt="3">
        <dgm:presLayoutVars>
          <dgm:bulletEnabled val="1"/>
        </dgm:presLayoutVars>
      </dgm:prSet>
      <dgm:spPr/>
    </dgm:pt>
    <dgm:pt modelId="{1870A94F-37E3-4389-A5FB-8A40C3E52AB5}" type="pres">
      <dgm:prSet presAssocID="{E8C254B0-6255-4E0E-A856-D17AC52CA8C1}" presName="accent_3" presStyleCnt="0"/>
      <dgm:spPr/>
    </dgm:pt>
    <dgm:pt modelId="{B18AAE37-A9F8-4CF8-A2F6-EE77934451EA}" type="pres">
      <dgm:prSet presAssocID="{E8C254B0-6255-4E0E-A856-D17AC52CA8C1}" presName="accentRepeatNode" presStyleLbl="solidFgAcc1" presStyleIdx="2" presStyleCnt="3"/>
      <dgm:spPr/>
    </dgm:pt>
  </dgm:ptLst>
  <dgm:cxnLst>
    <dgm:cxn modelId="{2FD1AC3D-5AFA-46A3-B104-EE6975A2768C}" srcId="{5B19D188-9E7D-421A-986B-C48B2F3A8973}" destId="{E90953E4-13E3-40C2-9D87-F89029C83F73}" srcOrd="1" destOrd="0" parTransId="{86602958-5C42-4EB9-BE48-6D46E4604031}" sibTransId="{B1DF8751-5E1C-4CD2-B4FF-28C3F8A7DF8B}"/>
    <dgm:cxn modelId="{53EE4E66-794F-4B13-9D4E-1092062FC288}" type="presOf" srcId="{E90953E4-13E3-40C2-9D87-F89029C83F73}" destId="{824620E7-4C44-4F21-9826-D5C37A214391}" srcOrd="0" destOrd="0" presId="urn:microsoft.com/office/officeart/2008/layout/VerticalCurvedList"/>
    <dgm:cxn modelId="{BDEC237C-A61D-487D-90EE-3111741E14ED}" type="presOf" srcId="{C7354D59-5F78-4506-A47B-A0A26A7BD45F}" destId="{5A2A75A7-CAC4-4A17-92DF-7762FC69D132}" srcOrd="0" destOrd="0" presId="urn:microsoft.com/office/officeart/2008/layout/VerticalCurvedList"/>
    <dgm:cxn modelId="{B935E1BD-4D3A-4144-A3AC-BEB7B332BF17}" srcId="{5B19D188-9E7D-421A-986B-C48B2F3A8973}" destId="{C7354D59-5F78-4506-A47B-A0A26A7BD45F}" srcOrd="0" destOrd="0" parTransId="{171BA559-B2A3-40E2-88EE-3C18CEFD6EF8}" sibTransId="{AAFA6F5E-56F5-41DF-A2ED-BFB34C480420}"/>
    <dgm:cxn modelId="{5EF625BE-BC62-4079-952B-F5E448BC9AE2}" type="presOf" srcId="{5B19D188-9E7D-421A-986B-C48B2F3A8973}" destId="{A6575629-B4EA-4068-8865-BE16A5F0DB1E}" srcOrd="0" destOrd="0" presId="urn:microsoft.com/office/officeart/2008/layout/VerticalCurvedList"/>
    <dgm:cxn modelId="{A777F2C0-DCBE-418F-99D1-95992A881BD2}" type="presOf" srcId="{E8C254B0-6255-4E0E-A856-D17AC52CA8C1}" destId="{D125A19C-5B5F-4F40-8C56-4504B3572E9F}" srcOrd="0" destOrd="0" presId="urn:microsoft.com/office/officeart/2008/layout/VerticalCurvedList"/>
    <dgm:cxn modelId="{BEEBB6CD-63E7-4838-9C16-04AB2CF5ED8E}" srcId="{5B19D188-9E7D-421A-986B-C48B2F3A8973}" destId="{E8C254B0-6255-4E0E-A856-D17AC52CA8C1}" srcOrd="2" destOrd="0" parTransId="{03297558-EE48-406A-96A0-94366DB81171}" sibTransId="{9C93F31B-7EA1-4971-A530-983D58BAED47}"/>
    <dgm:cxn modelId="{5BFE49CE-99C2-4774-B20A-C773E5CDD507}" type="presOf" srcId="{AAFA6F5E-56F5-41DF-A2ED-BFB34C480420}" destId="{885F96C5-0D83-45E1-8080-399DFB344E3C}" srcOrd="0" destOrd="0" presId="urn:microsoft.com/office/officeart/2008/layout/VerticalCurvedList"/>
    <dgm:cxn modelId="{83315D58-4FEB-4E59-8DE4-B7D82259ABF6}" type="presParOf" srcId="{A6575629-B4EA-4068-8865-BE16A5F0DB1E}" destId="{54C9ACC8-6EFD-418E-BBDA-9017A023B8B9}" srcOrd="0" destOrd="0" presId="urn:microsoft.com/office/officeart/2008/layout/VerticalCurvedList"/>
    <dgm:cxn modelId="{5FFAE08C-F479-4303-84BE-AB38FF321E38}" type="presParOf" srcId="{54C9ACC8-6EFD-418E-BBDA-9017A023B8B9}" destId="{26BB0E35-D14F-4E98-9902-F70325EB4F90}" srcOrd="0" destOrd="0" presId="urn:microsoft.com/office/officeart/2008/layout/VerticalCurvedList"/>
    <dgm:cxn modelId="{E9CD94D7-1CBE-4DAF-BA13-65345C122C59}" type="presParOf" srcId="{26BB0E35-D14F-4E98-9902-F70325EB4F90}" destId="{4535D7DA-8CA8-41EC-98A4-F5BF8D32F305}" srcOrd="0" destOrd="0" presId="urn:microsoft.com/office/officeart/2008/layout/VerticalCurvedList"/>
    <dgm:cxn modelId="{34A8A612-EE1D-4D4F-8E22-5ACE30EDB830}" type="presParOf" srcId="{26BB0E35-D14F-4E98-9902-F70325EB4F90}" destId="{885F96C5-0D83-45E1-8080-399DFB344E3C}" srcOrd="1" destOrd="0" presId="urn:microsoft.com/office/officeart/2008/layout/VerticalCurvedList"/>
    <dgm:cxn modelId="{9367F958-D195-4614-A085-CC2DC7525D68}" type="presParOf" srcId="{26BB0E35-D14F-4E98-9902-F70325EB4F90}" destId="{0F120EAC-C667-4171-BB70-4E9E864D9ABC}" srcOrd="2" destOrd="0" presId="urn:microsoft.com/office/officeart/2008/layout/VerticalCurvedList"/>
    <dgm:cxn modelId="{30A0F4CD-60C9-459F-BCF4-EA34A3129803}" type="presParOf" srcId="{26BB0E35-D14F-4E98-9902-F70325EB4F90}" destId="{DD662451-D203-476F-B3D5-F88B23653857}" srcOrd="3" destOrd="0" presId="urn:microsoft.com/office/officeart/2008/layout/VerticalCurvedList"/>
    <dgm:cxn modelId="{BBFE6BDE-357E-49F1-8C25-993003CD23C4}" type="presParOf" srcId="{54C9ACC8-6EFD-418E-BBDA-9017A023B8B9}" destId="{5A2A75A7-CAC4-4A17-92DF-7762FC69D132}" srcOrd="1" destOrd="0" presId="urn:microsoft.com/office/officeart/2008/layout/VerticalCurvedList"/>
    <dgm:cxn modelId="{4A940622-7999-4241-B8A2-C53800E60397}" type="presParOf" srcId="{54C9ACC8-6EFD-418E-BBDA-9017A023B8B9}" destId="{B91726AA-5D35-43FD-9A43-169713A2034C}" srcOrd="2" destOrd="0" presId="urn:microsoft.com/office/officeart/2008/layout/VerticalCurvedList"/>
    <dgm:cxn modelId="{10100F5A-A409-4875-AF93-160A027E5937}" type="presParOf" srcId="{B91726AA-5D35-43FD-9A43-169713A2034C}" destId="{74C47F79-CFF1-4D62-87C2-DAA3C00575B6}" srcOrd="0" destOrd="0" presId="urn:microsoft.com/office/officeart/2008/layout/VerticalCurvedList"/>
    <dgm:cxn modelId="{A32891FA-8731-4331-8675-95D39304F284}" type="presParOf" srcId="{54C9ACC8-6EFD-418E-BBDA-9017A023B8B9}" destId="{824620E7-4C44-4F21-9826-D5C37A214391}" srcOrd="3" destOrd="0" presId="urn:microsoft.com/office/officeart/2008/layout/VerticalCurvedList"/>
    <dgm:cxn modelId="{4F5373A0-A51D-49D7-83B2-9BB94918D39C}" type="presParOf" srcId="{54C9ACC8-6EFD-418E-BBDA-9017A023B8B9}" destId="{317B05F5-D8A4-45B0-9698-A2573D518937}" srcOrd="4" destOrd="0" presId="urn:microsoft.com/office/officeart/2008/layout/VerticalCurvedList"/>
    <dgm:cxn modelId="{CBB55D6B-B43E-4E04-A4CC-3E0768E6A1BD}" type="presParOf" srcId="{317B05F5-D8A4-45B0-9698-A2573D518937}" destId="{8611B4E3-BD3A-4E3A-A32D-19406614499F}" srcOrd="0" destOrd="0" presId="urn:microsoft.com/office/officeart/2008/layout/VerticalCurvedList"/>
    <dgm:cxn modelId="{236CDF3E-7876-4DC4-BEB0-2DF406F4EEDD}" type="presParOf" srcId="{54C9ACC8-6EFD-418E-BBDA-9017A023B8B9}" destId="{D125A19C-5B5F-4F40-8C56-4504B3572E9F}" srcOrd="5" destOrd="0" presId="urn:microsoft.com/office/officeart/2008/layout/VerticalCurvedList"/>
    <dgm:cxn modelId="{D6B2BC6F-4F17-4E69-9FA5-302510C18DCC}" type="presParOf" srcId="{54C9ACC8-6EFD-418E-BBDA-9017A023B8B9}" destId="{1870A94F-37E3-4389-A5FB-8A40C3E52AB5}" srcOrd="6" destOrd="0" presId="urn:microsoft.com/office/officeart/2008/layout/VerticalCurvedList"/>
    <dgm:cxn modelId="{8D8A61D4-840C-41B1-8E79-71BABAB750B4}" type="presParOf" srcId="{1870A94F-37E3-4389-A5FB-8A40C3E52AB5}" destId="{B18AAE37-A9F8-4CF8-A2F6-EE77934451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62588-CE3D-4EA0-ADAF-222687710E93}">
      <dsp:nvSpPr>
        <dsp:cNvPr id="0" name=""/>
        <dsp:cNvSpPr/>
      </dsp:nvSpPr>
      <dsp:spPr>
        <a:xfrm>
          <a:off x="0" y="0"/>
          <a:ext cx="5485939" cy="5477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Organizing Financial Management Team</a:t>
          </a:r>
          <a:br>
            <a:rPr lang="en-US" sz="1600" b="1" kern="1200" dirty="0"/>
          </a:br>
          <a:endParaRPr lang="en-US" sz="1600" b="1" kern="1200" dirty="0"/>
        </a:p>
      </dsp:txBody>
      <dsp:txXfrm>
        <a:off x="1151961" y="0"/>
        <a:ext cx="4333977" cy="547738"/>
      </dsp:txXfrm>
    </dsp:sp>
    <dsp:sp modelId="{402B57E4-E439-4AAC-9567-37A3AD6D1928}">
      <dsp:nvSpPr>
        <dsp:cNvPr id="0" name=""/>
        <dsp:cNvSpPr/>
      </dsp:nvSpPr>
      <dsp:spPr>
        <a:xfrm>
          <a:off x="54773" y="54773"/>
          <a:ext cx="1097187" cy="438191"/>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75000" b="-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E4CB86-981A-43C3-B9C9-CF0034FA02E4}">
      <dsp:nvSpPr>
        <dsp:cNvPr id="0" name=""/>
        <dsp:cNvSpPr/>
      </dsp:nvSpPr>
      <dsp:spPr>
        <a:xfrm>
          <a:off x="0" y="602512"/>
          <a:ext cx="5485939" cy="5477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Establishing Fiscal Policies</a:t>
          </a:r>
          <a:br>
            <a:rPr lang="en-US" sz="1600" b="1" kern="1200" dirty="0"/>
          </a:br>
          <a:endParaRPr lang="en-US" sz="1600" b="1" kern="1200" dirty="0"/>
        </a:p>
      </dsp:txBody>
      <dsp:txXfrm>
        <a:off x="1151961" y="602512"/>
        <a:ext cx="4333977" cy="547738"/>
      </dsp:txXfrm>
    </dsp:sp>
    <dsp:sp modelId="{73AB27AC-5917-43F4-80B3-084313374AF2}">
      <dsp:nvSpPr>
        <dsp:cNvPr id="0" name=""/>
        <dsp:cNvSpPr/>
      </dsp:nvSpPr>
      <dsp:spPr>
        <a:xfrm>
          <a:off x="54773" y="657286"/>
          <a:ext cx="1097187" cy="438191"/>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75000" b="-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C08CC7-0237-4240-8FB1-CE82FBEBF6C5}">
      <dsp:nvSpPr>
        <dsp:cNvPr id="0" name=""/>
        <dsp:cNvSpPr/>
      </dsp:nvSpPr>
      <dsp:spPr>
        <a:xfrm>
          <a:off x="0" y="1205025"/>
          <a:ext cx="5485939" cy="5477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Diversifying of Revenue Streams</a:t>
          </a:r>
          <a:br>
            <a:rPr lang="en-US" sz="1600" b="1" kern="1200" dirty="0"/>
          </a:br>
          <a:endParaRPr lang="en-US" sz="1600" kern="1200" dirty="0"/>
        </a:p>
      </dsp:txBody>
      <dsp:txXfrm>
        <a:off x="1151961" y="1205025"/>
        <a:ext cx="4333977" cy="547738"/>
      </dsp:txXfrm>
    </dsp:sp>
    <dsp:sp modelId="{2C5BDF65-0FB1-42FE-9BE6-9F5B4A1B55DF}">
      <dsp:nvSpPr>
        <dsp:cNvPr id="0" name=""/>
        <dsp:cNvSpPr/>
      </dsp:nvSpPr>
      <dsp:spPr>
        <a:xfrm>
          <a:off x="54773" y="1259799"/>
          <a:ext cx="1097187" cy="438191"/>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75000" b="-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190C2-5107-4C1E-9BD0-2B74902117D5}">
      <dsp:nvSpPr>
        <dsp:cNvPr id="0" name=""/>
        <dsp:cNvSpPr/>
      </dsp:nvSpPr>
      <dsp:spPr>
        <a:xfrm>
          <a:off x="0" y="1807538"/>
          <a:ext cx="5485939" cy="5477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Proper Financial reporting</a:t>
          </a:r>
          <a:endParaRPr lang="en-US" sz="1600" kern="1200" dirty="0"/>
        </a:p>
      </dsp:txBody>
      <dsp:txXfrm>
        <a:off x="1151961" y="1807538"/>
        <a:ext cx="4333977" cy="547738"/>
      </dsp:txXfrm>
    </dsp:sp>
    <dsp:sp modelId="{5D7EF732-DDFA-4595-81BF-EF2E87ED2152}">
      <dsp:nvSpPr>
        <dsp:cNvPr id="0" name=""/>
        <dsp:cNvSpPr/>
      </dsp:nvSpPr>
      <dsp:spPr>
        <a:xfrm>
          <a:off x="54773" y="1862312"/>
          <a:ext cx="1097187" cy="438191"/>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75000" b="-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62588-CE3D-4EA0-ADAF-222687710E93}">
      <dsp:nvSpPr>
        <dsp:cNvPr id="0" name=""/>
        <dsp:cNvSpPr/>
      </dsp:nvSpPr>
      <dsp:spPr>
        <a:xfrm>
          <a:off x="0" y="0"/>
          <a:ext cx="3000433" cy="218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Financial Management Team</a:t>
          </a:r>
        </a:p>
        <a:p>
          <a:pPr marL="0" lvl="0" indent="0" algn="l" defTabSz="800100">
            <a:lnSpc>
              <a:spcPct val="90000"/>
            </a:lnSpc>
            <a:spcBef>
              <a:spcPct val="0"/>
            </a:spcBef>
            <a:spcAft>
              <a:spcPct val="35000"/>
            </a:spcAft>
            <a:buNone/>
          </a:pPr>
          <a:endParaRPr lang="en-US" sz="1500" b="1" kern="1200" dirty="0"/>
        </a:p>
        <a:p>
          <a:pPr marL="0" lvl="0" indent="0" algn="l" defTabSz="800100">
            <a:lnSpc>
              <a:spcPct val="90000"/>
            </a:lnSpc>
            <a:spcBef>
              <a:spcPct val="0"/>
            </a:spcBef>
            <a:spcAft>
              <a:spcPct val="35000"/>
            </a:spcAft>
            <a:buNone/>
          </a:pPr>
          <a:r>
            <a:rPr lang="en-US" sz="1500" kern="1200" dirty="0"/>
            <a:t>The treasurer</a:t>
          </a:r>
        </a:p>
        <a:p>
          <a:pPr marL="0" lvl="0" indent="0" algn="l" defTabSz="800100">
            <a:lnSpc>
              <a:spcPct val="90000"/>
            </a:lnSpc>
            <a:spcBef>
              <a:spcPct val="0"/>
            </a:spcBef>
            <a:spcAft>
              <a:spcPct val="35000"/>
            </a:spcAft>
            <a:buNone/>
          </a:pPr>
          <a:r>
            <a:rPr lang="en-US" sz="1500" kern="1200" dirty="0"/>
            <a:t>The financial manager</a:t>
          </a:r>
        </a:p>
        <a:p>
          <a:pPr marL="0" lvl="0" indent="0" algn="l" defTabSz="800100">
            <a:lnSpc>
              <a:spcPct val="90000"/>
            </a:lnSpc>
            <a:spcBef>
              <a:spcPct val="0"/>
            </a:spcBef>
            <a:spcAft>
              <a:spcPct val="35000"/>
            </a:spcAft>
            <a:buNone/>
          </a:pPr>
          <a:r>
            <a:rPr lang="en-US" sz="1500" kern="1200" dirty="0"/>
            <a:t>The accountant</a:t>
          </a:r>
        </a:p>
        <a:p>
          <a:pPr marL="0" lvl="0" indent="0" algn="l" defTabSz="800100">
            <a:lnSpc>
              <a:spcPct val="90000"/>
            </a:lnSpc>
            <a:spcBef>
              <a:spcPct val="0"/>
            </a:spcBef>
            <a:spcAft>
              <a:spcPct val="35000"/>
            </a:spcAft>
            <a:buNone/>
          </a:pPr>
          <a:r>
            <a:rPr lang="en-US" sz="1500" kern="1200" dirty="0"/>
            <a:t>The Bookkeeper</a:t>
          </a:r>
          <a:br>
            <a:rPr lang="en-US" sz="1800" b="1" kern="1200" dirty="0"/>
          </a:br>
          <a:endParaRPr lang="en-US" sz="1800" b="1" kern="1200" dirty="0"/>
        </a:p>
      </dsp:txBody>
      <dsp:txXfrm>
        <a:off x="818996" y="0"/>
        <a:ext cx="2181436" cy="2189097"/>
      </dsp:txXfrm>
    </dsp:sp>
    <dsp:sp modelId="{402B57E4-E439-4AAC-9567-37A3AD6D1928}">
      <dsp:nvSpPr>
        <dsp:cNvPr id="0" name=""/>
        <dsp:cNvSpPr/>
      </dsp:nvSpPr>
      <dsp:spPr>
        <a:xfrm>
          <a:off x="123768" y="114235"/>
          <a:ext cx="587406" cy="423879"/>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62588-CE3D-4EA0-ADAF-222687710E93}">
      <dsp:nvSpPr>
        <dsp:cNvPr id="0" name=""/>
        <dsp:cNvSpPr/>
      </dsp:nvSpPr>
      <dsp:spPr>
        <a:xfrm>
          <a:off x="0" y="0"/>
          <a:ext cx="9049406" cy="305609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l-GR" sz="1800" b="1" kern="1200" dirty="0"/>
        </a:p>
        <a:p>
          <a:pPr marL="0" lvl="0" indent="0" algn="l" defTabSz="800100">
            <a:lnSpc>
              <a:spcPct val="90000"/>
            </a:lnSpc>
            <a:spcBef>
              <a:spcPct val="0"/>
            </a:spcBef>
            <a:spcAft>
              <a:spcPct val="35000"/>
            </a:spcAft>
            <a:buNone/>
          </a:pPr>
          <a:r>
            <a:rPr lang="en-US" sz="1800" b="1" u="sng" kern="1200" dirty="0"/>
            <a:t>Fiscal Policies</a:t>
          </a:r>
          <a:endParaRPr lang="el-GR" sz="1800" b="1" u="sng" kern="1200" dirty="0"/>
        </a:p>
        <a:p>
          <a:pPr marL="0" lvl="0" indent="0" algn="l" defTabSz="800100">
            <a:lnSpc>
              <a:spcPct val="90000"/>
            </a:lnSpc>
            <a:spcBef>
              <a:spcPct val="0"/>
            </a:spcBef>
            <a:spcAft>
              <a:spcPct val="35000"/>
            </a:spcAft>
            <a:buNone/>
          </a:pPr>
          <a:r>
            <a:rPr lang="en-US" sz="1500" b="1" kern="1200" dirty="0"/>
            <a:t>Gift Acceptance Policy:</a:t>
          </a:r>
          <a:r>
            <a:rPr lang="en-US" sz="1500" kern="1200" dirty="0"/>
            <a:t> outlines the types of contributions (both cash and in-kind) that your nonprofit can and cannot accept, as well as the terms under which you will accept each donation.</a:t>
          </a:r>
          <a:br>
            <a:rPr lang="en-US" sz="1500" kern="1200" dirty="0"/>
          </a:br>
          <a:endParaRPr lang="en-US" sz="1500" kern="1200" dirty="0"/>
        </a:p>
        <a:p>
          <a:pPr marL="0" lvl="0" indent="0" algn="l" defTabSz="800100">
            <a:lnSpc>
              <a:spcPct val="90000"/>
            </a:lnSpc>
            <a:spcBef>
              <a:spcPct val="0"/>
            </a:spcBef>
            <a:spcAft>
              <a:spcPct val="35000"/>
            </a:spcAft>
            <a:buFont typeface="Arial" panose="020B0604020202020204" pitchFamily="34" charset="0"/>
            <a:buNone/>
          </a:pPr>
          <a:r>
            <a:rPr lang="en-US" sz="1500" b="1" kern="1200" dirty="0"/>
            <a:t>Conflict of interest policy:</a:t>
          </a:r>
          <a:r>
            <a:rPr lang="en-US" sz="1500" kern="1200" dirty="0"/>
            <a:t> establishes the process for leaders and board members to disclose conflicts of interest and next steps to mitigate those conflicts.</a:t>
          </a:r>
          <a:br>
            <a:rPr lang="en-US" sz="1500" kern="1200" dirty="0"/>
          </a:br>
          <a:endParaRPr lang="en-US" sz="1500" kern="1200" dirty="0"/>
        </a:p>
        <a:p>
          <a:pPr marL="0" lvl="0" indent="0" algn="l" defTabSz="800100">
            <a:lnSpc>
              <a:spcPct val="90000"/>
            </a:lnSpc>
            <a:spcBef>
              <a:spcPct val="0"/>
            </a:spcBef>
            <a:spcAft>
              <a:spcPct val="35000"/>
            </a:spcAft>
            <a:buFont typeface="Arial" panose="020B0604020202020204" pitchFamily="34" charset="0"/>
            <a:buNone/>
          </a:pPr>
          <a:r>
            <a:rPr lang="en-US" sz="1500" b="1" kern="1200" dirty="0"/>
            <a:t>Expense Reimbursement Policy:</a:t>
          </a:r>
          <a:r>
            <a:rPr lang="en-US" sz="1500" kern="1200" dirty="0"/>
            <a:t> explains when and how employees and volunteers can be reimbursed for expenses incurred on behalf of your organization.</a:t>
          </a:r>
          <a:br>
            <a:rPr lang="en-US" sz="1500" kern="1200" dirty="0"/>
          </a:br>
          <a:endParaRPr lang="en-US" sz="1500" kern="1200" dirty="0"/>
        </a:p>
        <a:p>
          <a:pPr marL="0" lvl="0" indent="0" algn="l" defTabSz="800100">
            <a:lnSpc>
              <a:spcPct val="90000"/>
            </a:lnSpc>
            <a:spcBef>
              <a:spcPct val="0"/>
            </a:spcBef>
            <a:spcAft>
              <a:spcPct val="35000"/>
            </a:spcAft>
            <a:buFont typeface="Arial" panose="020B0604020202020204" pitchFamily="34" charset="0"/>
            <a:buNone/>
          </a:pPr>
          <a:r>
            <a:rPr lang="en-US" sz="1500" b="1" kern="1200" dirty="0"/>
            <a:t>Staff Reimbursement Policy:</a:t>
          </a:r>
          <a:r>
            <a:rPr lang="en-US" sz="1500" kern="1200" dirty="0"/>
            <a:t> Details how you will determine and increase salaries and benefits for your nonprofit's employees.</a:t>
          </a:r>
          <a:br>
            <a:rPr lang="en-US" sz="1800" b="1" kern="1200" dirty="0"/>
          </a:br>
          <a:endParaRPr lang="en-US" sz="1800" b="1" kern="1200" dirty="0"/>
        </a:p>
      </dsp:txBody>
      <dsp:txXfrm>
        <a:off x="2115490" y="0"/>
        <a:ext cx="6933915" cy="3056094"/>
      </dsp:txXfrm>
    </dsp:sp>
    <dsp:sp modelId="{402B57E4-E439-4AAC-9567-37A3AD6D1928}">
      <dsp:nvSpPr>
        <dsp:cNvPr id="0" name=""/>
        <dsp:cNvSpPr/>
      </dsp:nvSpPr>
      <dsp:spPr>
        <a:xfrm>
          <a:off x="344377" y="1018718"/>
          <a:ext cx="1349954" cy="857002"/>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68F86-39C7-414D-AEA0-9491B143DEC2}">
      <dsp:nvSpPr>
        <dsp:cNvPr id="0" name=""/>
        <dsp:cNvSpPr/>
      </dsp:nvSpPr>
      <dsp:spPr>
        <a:xfrm rot="5400000">
          <a:off x="-122901" y="125323"/>
          <a:ext cx="819340" cy="57353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1</a:t>
          </a:r>
          <a:endParaRPr lang="en-US" sz="1700" kern="1200" dirty="0"/>
        </a:p>
      </dsp:txBody>
      <dsp:txXfrm rot="-5400000">
        <a:off x="0" y="289191"/>
        <a:ext cx="573538" cy="245802"/>
      </dsp:txXfrm>
    </dsp:sp>
    <dsp:sp modelId="{A495991E-DD00-4464-AC0E-F0B99FA743E6}">
      <dsp:nvSpPr>
        <dsp:cNvPr id="0" name=""/>
        <dsp:cNvSpPr/>
      </dsp:nvSpPr>
      <dsp:spPr>
        <a:xfrm rot="5400000">
          <a:off x="4532832" y="-3956872"/>
          <a:ext cx="532571" cy="84511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t>Individual donations:</a:t>
          </a:r>
          <a:r>
            <a:rPr lang="en-US" sz="1400" kern="1200" dirty="0"/>
            <a:t> </a:t>
          </a:r>
          <a:r>
            <a:rPr lang="en-US" sz="1400" b="1" kern="1200" dirty="0"/>
            <a:t>In several NPOs, individual donations, regardless of size, make up a large part of their funding, as well as donations from non-profit events and in-kind donations.</a:t>
          </a:r>
          <a:endParaRPr lang="en-US" sz="1400" kern="1200" dirty="0"/>
        </a:p>
      </dsp:txBody>
      <dsp:txXfrm rot="-5400000">
        <a:off x="573538" y="28420"/>
        <a:ext cx="8425161" cy="480575"/>
      </dsp:txXfrm>
    </dsp:sp>
    <dsp:sp modelId="{1327C070-A1FC-4594-944F-BC1411588C61}">
      <dsp:nvSpPr>
        <dsp:cNvPr id="0" name=""/>
        <dsp:cNvSpPr/>
      </dsp:nvSpPr>
      <dsp:spPr>
        <a:xfrm rot="5400000">
          <a:off x="-122901" y="823286"/>
          <a:ext cx="819340" cy="573538"/>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2</a:t>
          </a:r>
          <a:endParaRPr lang="en-US" sz="1700" kern="1200" dirty="0"/>
        </a:p>
      </dsp:txBody>
      <dsp:txXfrm rot="-5400000">
        <a:off x="0" y="987154"/>
        <a:ext cx="573538" cy="245802"/>
      </dsp:txXfrm>
    </dsp:sp>
    <dsp:sp modelId="{774BDE3B-C246-4203-B147-32E531156887}">
      <dsp:nvSpPr>
        <dsp:cNvPr id="0" name=""/>
        <dsp:cNvSpPr/>
      </dsp:nvSpPr>
      <dsp:spPr>
        <a:xfrm rot="5400000">
          <a:off x="4532832" y="-3238037"/>
          <a:ext cx="532571" cy="84511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t>Corporate philanthropy:</a:t>
          </a:r>
          <a:r>
            <a:rPr lang="en-US" sz="1400" kern="1200" dirty="0"/>
            <a:t> </a:t>
          </a:r>
          <a:r>
            <a:rPr lang="en-US" sz="1400" b="1" kern="1200" dirty="0"/>
            <a:t>This includes all charitable contributions from large for-profit companies that provide sponsorships, gifts and sponsor volunteers.</a:t>
          </a:r>
          <a:br>
            <a:rPr lang="en-US" sz="1400" kern="1200" dirty="0"/>
          </a:br>
          <a:endParaRPr lang="en-US" sz="1400" kern="1200" dirty="0"/>
        </a:p>
      </dsp:txBody>
      <dsp:txXfrm rot="-5400000">
        <a:off x="573538" y="747255"/>
        <a:ext cx="8425161" cy="480575"/>
      </dsp:txXfrm>
    </dsp:sp>
    <dsp:sp modelId="{0D2986A4-91F4-474A-8809-84D8806E6FBF}">
      <dsp:nvSpPr>
        <dsp:cNvPr id="0" name=""/>
        <dsp:cNvSpPr/>
      </dsp:nvSpPr>
      <dsp:spPr>
        <a:xfrm rot="5400000">
          <a:off x="-122901" y="1521248"/>
          <a:ext cx="819340" cy="573538"/>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3</a:t>
          </a:r>
          <a:endParaRPr lang="en-US" sz="1700" kern="1200" dirty="0"/>
        </a:p>
      </dsp:txBody>
      <dsp:txXfrm rot="-5400000">
        <a:off x="0" y="1685116"/>
        <a:ext cx="573538" cy="245802"/>
      </dsp:txXfrm>
    </dsp:sp>
    <dsp:sp modelId="{EC4C382A-CF70-4745-BA28-06407DAEE155}">
      <dsp:nvSpPr>
        <dsp:cNvPr id="0" name=""/>
        <dsp:cNvSpPr/>
      </dsp:nvSpPr>
      <dsp:spPr>
        <a:xfrm rot="5400000">
          <a:off x="4532832" y="-2560946"/>
          <a:ext cx="532571" cy="84511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t>Earned income:</a:t>
          </a:r>
          <a:r>
            <a:rPr lang="en-US" sz="1400" kern="1200" dirty="0"/>
            <a:t> </a:t>
          </a:r>
          <a:r>
            <a:rPr lang="en-US" sz="1400" b="1" kern="1200" dirty="0"/>
            <a:t>In NPOs this income comes mainly from membership or volunteer fees.</a:t>
          </a:r>
          <a:endParaRPr lang="en-US" sz="1400" kern="1200" dirty="0"/>
        </a:p>
      </dsp:txBody>
      <dsp:txXfrm rot="-5400000">
        <a:off x="573538" y="1424346"/>
        <a:ext cx="8425161" cy="480575"/>
      </dsp:txXfrm>
    </dsp:sp>
    <dsp:sp modelId="{363623AE-E0D1-4ADD-9017-15691B66466E}">
      <dsp:nvSpPr>
        <dsp:cNvPr id="0" name=""/>
        <dsp:cNvSpPr/>
      </dsp:nvSpPr>
      <dsp:spPr>
        <a:xfrm rot="5400000">
          <a:off x="-122901" y="2219211"/>
          <a:ext cx="819340" cy="573538"/>
        </a:xfrm>
        <a:prstGeom prst="chevron">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l-GR" sz="1700" kern="1200" dirty="0"/>
            <a:t>4</a:t>
          </a:r>
          <a:endParaRPr lang="en-US" sz="1700" kern="1200" dirty="0"/>
        </a:p>
      </dsp:txBody>
      <dsp:txXfrm rot="-5400000">
        <a:off x="0" y="2383079"/>
        <a:ext cx="573538" cy="245802"/>
      </dsp:txXfrm>
    </dsp:sp>
    <dsp:sp modelId="{40C62D96-F305-4995-AFE8-3257D9539BA6}">
      <dsp:nvSpPr>
        <dsp:cNvPr id="0" name=""/>
        <dsp:cNvSpPr/>
      </dsp:nvSpPr>
      <dsp:spPr>
        <a:xfrm rot="5400000">
          <a:off x="4532832" y="-1862983"/>
          <a:ext cx="532571" cy="84511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t>Investments:</a:t>
          </a:r>
          <a:r>
            <a:rPr lang="en-US" sz="1400" kern="1200" dirty="0"/>
            <a:t> </a:t>
          </a:r>
          <a:r>
            <a:rPr lang="en-US" sz="1400" b="1" kern="1200" dirty="0"/>
            <a:t>Though as a rule investments are not an income stream of NPOs however some experienced organizations opt for low-risk investments through treasury bills and mutual funds.</a:t>
          </a:r>
          <a:endParaRPr lang="en-US" sz="1400" kern="1200" dirty="0"/>
        </a:p>
      </dsp:txBody>
      <dsp:txXfrm rot="-5400000">
        <a:off x="573538" y="2122309"/>
        <a:ext cx="8425161" cy="480575"/>
      </dsp:txXfrm>
    </dsp:sp>
    <dsp:sp modelId="{762FF418-48B7-47DD-9383-A4ABA7918FF9}">
      <dsp:nvSpPr>
        <dsp:cNvPr id="0" name=""/>
        <dsp:cNvSpPr/>
      </dsp:nvSpPr>
      <dsp:spPr>
        <a:xfrm rot="5400000">
          <a:off x="-122901" y="2917174"/>
          <a:ext cx="819340" cy="573538"/>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l-GR" sz="1700" kern="1200" dirty="0"/>
            <a:t>5</a:t>
          </a:r>
          <a:endParaRPr lang="en-US" sz="1700" kern="1200" dirty="0"/>
        </a:p>
      </dsp:txBody>
      <dsp:txXfrm rot="-5400000">
        <a:off x="0" y="3081042"/>
        <a:ext cx="573538" cy="245802"/>
      </dsp:txXfrm>
    </dsp:sp>
    <dsp:sp modelId="{F04CB37F-F189-4073-AFF4-71E52179EFAD}">
      <dsp:nvSpPr>
        <dsp:cNvPr id="0" name=""/>
        <dsp:cNvSpPr/>
      </dsp:nvSpPr>
      <dsp:spPr>
        <a:xfrm rot="5400000">
          <a:off x="4532832" y="-1165020"/>
          <a:ext cx="532571" cy="84511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t>Grants: Grants usually come from foundations or government agencies and often make up the bulk of an NPO's income. These are e.g. EU Funded projects.</a:t>
          </a:r>
        </a:p>
      </dsp:txBody>
      <dsp:txXfrm rot="-5400000">
        <a:off x="573538" y="2820272"/>
        <a:ext cx="8425161" cy="480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8E822-A8E2-4BEB-8DCF-6A8E93321487}">
      <dsp:nvSpPr>
        <dsp:cNvPr id="0" name=""/>
        <dsp:cNvSpPr/>
      </dsp:nvSpPr>
      <dsp:spPr>
        <a:xfrm>
          <a:off x="0" y="3702"/>
          <a:ext cx="10159999" cy="873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Financial statements that describe and summarize your organization's financial activities, operations, financial position, cash flow and operating expenses/costs.</a:t>
          </a:r>
          <a:endParaRPr lang="en-US" sz="1400" kern="1200" dirty="0"/>
        </a:p>
      </dsp:txBody>
      <dsp:txXfrm>
        <a:off x="2119312" y="3702"/>
        <a:ext cx="8040686" cy="873125"/>
      </dsp:txXfrm>
    </dsp:sp>
    <dsp:sp modelId="{0EE390C9-2D3A-432E-B20F-2359E9C9AEC2}">
      <dsp:nvSpPr>
        <dsp:cNvPr id="0" name=""/>
        <dsp:cNvSpPr/>
      </dsp:nvSpPr>
      <dsp:spPr>
        <a:xfrm>
          <a:off x="530227" y="87312"/>
          <a:ext cx="1146169" cy="698500"/>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50000" b="-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360F1-32C7-4250-8C84-2103FCD83A3F}">
      <dsp:nvSpPr>
        <dsp:cNvPr id="0" name=""/>
        <dsp:cNvSpPr/>
      </dsp:nvSpPr>
      <dsp:spPr>
        <a:xfrm>
          <a:off x="0" y="937046"/>
          <a:ext cx="10159999" cy="8731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dirty="0"/>
            <a:t>Tax forms: In order to remain tax-exempt, your NPO generally submits an annual tax return where it declares its status, which is confirmed by the relevant authorities and depending on the state's legislation and state taxation the NPO may be exempt from taxation on an amount of declared income or exempt from VAT. </a:t>
          </a:r>
        </a:p>
      </dsp:txBody>
      <dsp:txXfrm>
        <a:off x="2119312" y="937046"/>
        <a:ext cx="8040686" cy="873125"/>
      </dsp:txXfrm>
    </dsp:sp>
    <dsp:sp modelId="{697D7589-6F37-48E5-B79F-85CC3782A54C}">
      <dsp:nvSpPr>
        <dsp:cNvPr id="0" name=""/>
        <dsp:cNvSpPr/>
      </dsp:nvSpPr>
      <dsp:spPr>
        <a:xfrm>
          <a:off x="555627" y="1047750"/>
          <a:ext cx="1095369" cy="698500"/>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49000" b="-4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9FD04-7EFD-44F3-83F8-C2F9380184AA}">
      <dsp:nvSpPr>
        <dsp:cNvPr id="0" name=""/>
        <dsp:cNvSpPr/>
      </dsp:nvSpPr>
      <dsp:spPr>
        <a:xfrm>
          <a:off x="0" y="1920875"/>
          <a:ext cx="10159999" cy="8731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dirty="0"/>
            <a:t>Annual Report: An annual review report for the public that includes key financial information to give your supporters a general sense of the financial condition of the organization. To this report you can attach your financial statements as appendices for transparency.</a:t>
          </a:r>
        </a:p>
      </dsp:txBody>
      <dsp:txXfrm>
        <a:off x="2119312" y="1920875"/>
        <a:ext cx="8040686" cy="873125"/>
      </dsp:txXfrm>
    </dsp:sp>
    <dsp:sp modelId="{9EA0505B-2EF2-4ED9-87B0-A228A0479BE3}">
      <dsp:nvSpPr>
        <dsp:cNvPr id="0" name=""/>
        <dsp:cNvSpPr/>
      </dsp:nvSpPr>
      <dsp:spPr>
        <a:xfrm>
          <a:off x="530227" y="2008187"/>
          <a:ext cx="1146169" cy="698500"/>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53000" b="-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0B7E-90DF-4898-91B1-014F5D0993C9}">
      <dsp:nvSpPr>
        <dsp:cNvPr id="0" name=""/>
        <dsp:cNvSpPr/>
      </dsp:nvSpPr>
      <dsp:spPr>
        <a:xfrm rot="5400000">
          <a:off x="-123135" y="124754"/>
          <a:ext cx="820904" cy="574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1</a:t>
          </a:r>
          <a:endParaRPr lang="en-US" sz="1700" kern="1200" dirty="0"/>
        </a:p>
      </dsp:txBody>
      <dsp:txXfrm rot="-5400000">
        <a:off x="1" y="288934"/>
        <a:ext cx="574632" cy="246272"/>
      </dsp:txXfrm>
    </dsp:sp>
    <dsp:sp modelId="{A6D799B3-A70A-45B3-8BB5-363A1F5C132B}">
      <dsp:nvSpPr>
        <dsp:cNvPr id="0" name=""/>
        <dsp:cNvSpPr/>
      </dsp:nvSpPr>
      <dsp:spPr>
        <a:xfrm rot="5400000">
          <a:off x="5695024" y="-5145632"/>
          <a:ext cx="533587" cy="108350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Internal Control: This control ensures that operations are effective and efficient, that financial information is reliable and that contractual terms with the EC as financing authority have been respected. </a:t>
          </a:r>
        </a:p>
      </dsp:txBody>
      <dsp:txXfrm rot="-5400000">
        <a:off x="544294" y="31146"/>
        <a:ext cx="10809000" cy="481491"/>
      </dsp:txXfrm>
    </dsp:sp>
    <dsp:sp modelId="{1A9ED74C-8A0F-4AA4-AEBA-165AD4728B26}">
      <dsp:nvSpPr>
        <dsp:cNvPr id="0" name=""/>
        <dsp:cNvSpPr/>
      </dsp:nvSpPr>
      <dsp:spPr>
        <a:xfrm rot="5400000">
          <a:off x="-123135" y="789658"/>
          <a:ext cx="820904" cy="574632"/>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2</a:t>
          </a:r>
          <a:endParaRPr lang="en-US" sz="1700" kern="1200" dirty="0"/>
        </a:p>
      </dsp:txBody>
      <dsp:txXfrm rot="-5400000">
        <a:off x="1" y="953838"/>
        <a:ext cx="574632" cy="246272"/>
      </dsp:txXfrm>
    </dsp:sp>
    <dsp:sp modelId="{00984326-0017-494D-8A07-DA571377E661}">
      <dsp:nvSpPr>
        <dsp:cNvPr id="0" name=""/>
        <dsp:cNvSpPr/>
      </dsp:nvSpPr>
      <dsp:spPr>
        <a:xfrm rot="5400000">
          <a:off x="5725363" y="-4484207"/>
          <a:ext cx="533587" cy="108350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Documentation: Keeping clear and relevant documentation for an NPO receiving funding is vital. Without proper documentation, it is impossible to prove that the expenditure requested by the Contracting Authority meets the terms of the contract.</a:t>
          </a:r>
        </a:p>
      </dsp:txBody>
      <dsp:txXfrm rot="-5400000">
        <a:off x="574633" y="692571"/>
        <a:ext cx="10809000" cy="481491"/>
      </dsp:txXfrm>
    </dsp:sp>
    <dsp:sp modelId="{9071E1FB-CA5D-4E7E-B4D9-42D665A4D837}">
      <dsp:nvSpPr>
        <dsp:cNvPr id="0" name=""/>
        <dsp:cNvSpPr/>
      </dsp:nvSpPr>
      <dsp:spPr>
        <a:xfrm rot="5400000">
          <a:off x="-123135" y="1454561"/>
          <a:ext cx="820904" cy="574632"/>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3</a:t>
          </a:r>
          <a:endParaRPr lang="en-US" sz="1700" kern="1200" dirty="0"/>
        </a:p>
      </dsp:txBody>
      <dsp:txXfrm rot="-5400000">
        <a:off x="1" y="1618741"/>
        <a:ext cx="574632" cy="246272"/>
      </dsp:txXfrm>
    </dsp:sp>
    <dsp:sp modelId="{C31345FA-1E6F-4C4D-A7FD-F7CAEC315093}">
      <dsp:nvSpPr>
        <dsp:cNvPr id="0" name=""/>
        <dsp:cNvSpPr/>
      </dsp:nvSpPr>
      <dsp:spPr>
        <a:xfrm rot="5400000">
          <a:off x="5725363" y="-3819303"/>
          <a:ext cx="533587" cy="108350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Procurement: The EU financial regulations in terms of management for funding is a key principle. The use of </a:t>
          </a:r>
          <a:r>
            <a:rPr lang="en-US" sz="1500" kern="1200" dirty="0" err="1"/>
            <a:t>subsidised</a:t>
          </a:r>
          <a:r>
            <a:rPr lang="en-US" sz="1500" kern="1200" dirty="0"/>
            <a:t> funds must comply with the principles of economy, efficiency and effectiveness.</a:t>
          </a:r>
        </a:p>
      </dsp:txBody>
      <dsp:txXfrm rot="-5400000">
        <a:off x="574633" y="1357475"/>
        <a:ext cx="10809000" cy="481491"/>
      </dsp:txXfrm>
    </dsp:sp>
    <dsp:sp modelId="{DD165CFA-43D9-4494-9853-47C6488C1B45}">
      <dsp:nvSpPr>
        <dsp:cNvPr id="0" name=""/>
        <dsp:cNvSpPr/>
      </dsp:nvSpPr>
      <dsp:spPr>
        <a:xfrm rot="5400000">
          <a:off x="-123135" y="2119465"/>
          <a:ext cx="820904" cy="574632"/>
        </a:xfrm>
        <a:prstGeom prst="chevron">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4</a:t>
          </a:r>
        </a:p>
      </dsp:txBody>
      <dsp:txXfrm rot="-5400000">
        <a:off x="1" y="2283645"/>
        <a:ext cx="574632" cy="246272"/>
      </dsp:txXfrm>
    </dsp:sp>
    <dsp:sp modelId="{CFBFEDBF-DBC7-492A-B61B-D53C20A70B0C}">
      <dsp:nvSpPr>
        <dsp:cNvPr id="0" name=""/>
        <dsp:cNvSpPr/>
      </dsp:nvSpPr>
      <dsp:spPr>
        <a:xfrm rot="5400000">
          <a:off x="5725363" y="-3154399"/>
          <a:ext cx="533587" cy="108350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Asset Management: In projects involving grants and </a:t>
          </a:r>
          <a:r>
            <a:rPr lang="en-US" sz="1400" kern="1200" dirty="0" err="1"/>
            <a:t>programme</a:t>
          </a:r>
          <a:r>
            <a:rPr lang="en-US" sz="1400" kern="1200" dirty="0"/>
            <a:t> estimates, valuable assets may be acquired. It is important to the ultimate beneficiaries of the project that these assets are used for their intended purposes and are kept safe so that they can continue to produce benefits over a long period.</a:t>
          </a:r>
        </a:p>
      </dsp:txBody>
      <dsp:txXfrm rot="-5400000">
        <a:off x="574633" y="2022379"/>
        <a:ext cx="10809000" cy="481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0B7E-90DF-4898-91B1-014F5D0993C9}">
      <dsp:nvSpPr>
        <dsp:cNvPr id="0" name=""/>
        <dsp:cNvSpPr/>
      </dsp:nvSpPr>
      <dsp:spPr>
        <a:xfrm rot="5400000">
          <a:off x="-133455" y="135451"/>
          <a:ext cx="889704" cy="62279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1" y="313393"/>
        <a:ext cx="622793" cy="266911"/>
      </dsp:txXfrm>
    </dsp:sp>
    <dsp:sp modelId="{A6D799B3-A70A-45B3-8BB5-363A1F5C132B}">
      <dsp:nvSpPr>
        <dsp:cNvPr id="0" name=""/>
        <dsp:cNvSpPr/>
      </dsp:nvSpPr>
      <dsp:spPr>
        <a:xfrm rot="5400000">
          <a:off x="5696879" y="-5098523"/>
          <a:ext cx="578308" cy="107868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dirty="0"/>
            <a:t>Payroll and Time Management:</a:t>
          </a:r>
          <a:r>
            <a:rPr lang="el-GR" sz="1500" b="0" i="0" kern="1200" dirty="0"/>
            <a:t> </a:t>
          </a:r>
          <a:r>
            <a:rPr lang="en-US" sz="1500" b="0" i="0" kern="1200" dirty="0"/>
            <a:t> One of the most important cost components in many EU Funded projects is human resources, particularly in terms of contracts and agreements for the provision of services or the employment of people to produce </a:t>
          </a:r>
          <a:r>
            <a:rPr lang="en-US" sz="1500" b="0" i="0" kern="1200" dirty="0" err="1"/>
            <a:t>deliverables.In</a:t>
          </a:r>
          <a:r>
            <a:rPr lang="en-US" sz="1500" b="0" i="0" kern="1200" dirty="0"/>
            <a:t> these projects it is important that these costs are properly controlled and accounted for. </a:t>
          </a:r>
          <a:endParaRPr lang="en-US" sz="1500" kern="1200" dirty="0"/>
        </a:p>
      </dsp:txBody>
      <dsp:txXfrm rot="-5400000">
        <a:off x="592590" y="33997"/>
        <a:ext cx="10758656" cy="521846"/>
      </dsp:txXfrm>
    </dsp:sp>
    <dsp:sp modelId="{1A9ED74C-8A0F-4AA4-AEBA-165AD4728B26}">
      <dsp:nvSpPr>
        <dsp:cNvPr id="0" name=""/>
        <dsp:cNvSpPr/>
      </dsp:nvSpPr>
      <dsp:spPr>
        <a:xfrm rot="5400000">
          <a:off x="-133455" y="871507"/>
          <a:ext cx="889704" cy="622793"/>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6</a:t>
          </a:r>
        </a:p>
      </dsp:txBody>
      <dsp:txXfrm rot="-5400000">
        <a:off x="1" y="1049449"/>
        <a:ext cx="622793" cy="266911"/>
      </dsp:txXfrm>
    </dsp:sp>
    <dsp:sp modelId="{00984326-0017-494D-8A07-DA571377E661}">
      <dsp:nvSpPr>
        <dsp:cNvPr id="0" name=""/>
        <dsp:cNvSpPr/>
      </dsp:nvSpPr>
      <dsp:spPr>
        <a:xfrm rot="5400000">
          <a:off x="5727083" y="-4366237"/>
          <a:ext cx="578308" cy="107868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Cash and Bank Management: Cash must be kept safe and banks used properly. Otherwise, the entire project may be at risk.</a:t>
          </a:r>
        </a:p>
      </dsp:txBody>
      <dsp:txXfrm rot="-5400000">
        <a:off x="622794" y="766283"/>
        <a:ext cx="10758656" cy="521846"/>
      </dsp:txXfrm>
    </dsp:sp>
    <dsp:sp modelId="{9071E1FB-CA5D-4E7E-B4D9-42D665A4D837}">
      <dsp:nvSpPr>
        <dsp:cNvPr id="0" name=""/>
        <dsp:cNvSpPr/>
      </dsp:nvSpPr>
      <dsp:spPr>
        <a:xfrm rot="5400000">
          <a:off x="-133455" y="1607563"/>
          <a:ext cx="889704" cy="622793"/>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7</a:t>
          </a:r>
        </a:p>
      </dsp:txBody>
      <dsp:txXfrm rot="-5400000">
        <a:off x="1" y="1785505"/>
        <a:ext cx="622793" cy="266911"/>
      </dsp:txXfrm>
    </dsp:sp>
    <dsp:sp modelId="{C31345FA-1E6F-4C4D-A7FD-F7CAEC315093}">
      <dsp:nvSpPr>
        <dsp:cNvPr id="0" name=""/>
        <dsp:cNvSpPr/>
      </dsp:nvSpPr>
      <dsp:spPr>
        <a:xfrm rot="5400000">
          <a:off x="5727083" y="-3630181"/>
          <a:ext cx="578308" cy="107868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Accounting: Accounting in the EU </a:t>
          </a:r>
          <a:r>
            <a:rPr lang="en-US" sz="1500" kern="1200" dirty="0" err="1"/>
            <a:t>fudning</a:t>
          </a:r>
          <a:r>
            <a:rPr lang="en-US" sz="1500" kern="1200" dirty="0"/>
            <a:t> </a:t>
          </a:r>
          <a:r>
            <a:rPr lang="en-US" sz="1500" kern="1200" dirty="0" err="1"/>
            <a:t>programmes</a:t>
          </a:r>
          <a:r>
            <a:rPr lang="en-US" sz="1500" kern="1200" dirty="0"/>
            <a:t> has two basic purposes: • to show the revenue, expenses, assets and liabilities of the project for financial management purposes; • to provide the data needed to draw up accurate financial reports for the Funding Authorities. </a:t>
          </a:r>
        </a:p>
      </dsp:txBody>
      <dsp:txXfrm rot="-5400000">
        <a:off x="622794" y="1502339"/>
        <a:ext cx="10758656" cy="521846"/>
      </dsp:txXfrm>
    </dsp:sp>
    <dsp:sp modelId="{DD165CFA-43D9-4494-9853-47C6488C1B45}">
      <dsp:nvSpPr>
        <dsp:cNvPr id="0" name=""/>
        <dsp:cNvSpPr/>
      </dsp:nvSpPr>
      <dsp:spPr>
        <a:xfrm rot="5400000">
          <a:off x="-133455" y="2343620"/>
          <a:ext cx="889704" cy="622793"/>
        </a:xfrm>
        <a:prstGeom prst="chevron">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8</a:t>
          </a:r>
        </a:p>
      </dsp:txBody>
      <dsp:txXfrm rot="-5400000">
        <a:off x="1" y="2521562"/>
        <a:ext cx="622793" cy="266911"/>
      </dsp:txXfrm>
    </dsp:sp>
    <dsp:sp modelId="{CFBFEDBF-DBC7-492A-B61B-D53C20A70B0C}">
      <dsp:nvSpPr>
        <dsp:cNvPr id="0" name=""/>
        <dsp:cNvSpPr/>
      </dsp:nvSpPr>
      <dsp:spPr>
        <a:xfrm rot="5400000">
          <a:off x="5727083" y="-2894125"/>
          <a:ext cx="578308" cy="107868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Financial Reporting: All contracts for EU funded external actions require the Recipient to submit financial reports on the project to the Contracting Authority.   </a:t>
          </a:r>
        </a:p>
      </dsp:txBody>
      <dsp:txXfrm rot="-5400000">
        <a:off x="622794" y="2238395"/>
        <a:ext cx="10758656" cy="521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F96C5-0D83-45E1-8080-399DFB344E3C}">
      <dsp:nvSpPr>
        <dsp:cNvPr id="0" name=""/>
        <dsp:cNvSpPr/>
      </dsp:nvSpPr>
      <dsp:spPr>
        <a:xfrm>
          <a:off x="-3546041" y="-545039"/>
          <a:ext cx="4227518" cy="4227518"/>
        </a:xfrm>
        <a:prstGeom prst="blockArc">
          <a:avLst>
            <a:gd name="adj1" fmla="val 18900000"/>
            <a:gd name="adj2" fmla="val 2700000"/>
            <a:gd name="adj3" fmla="val 51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2A75A7-CAC4-4A17-92DF-7762FC69D132}">
      <dsp:nvSpPr>
        <dsp:cNvPr id="0" name=""/>
        <dsp:cNvSpPr/>
      </dsp:nvSpPr>
      <dsp:spPr>
        <a:xfrm>
          <a:off x="438220" y="313743"/>
          <a:ext cx="9043919" cy="627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068" tIns="86360" rIns="86360" bIns="86360" numCol="1" spcCol="1270" anchor="ctr" anchorCtr="0">
          <a:noAutofit/>
        </a:bodyPr>
        <a:lstStyle/>
        <a:p>
          <a:pPr marL="0" lvl="0" indent="0" algn="l" defTabSz="1511300">
            <a:lnSpc>
              <a:spcPct val="90000"/>
            </a:lnSpc>
            <a:spcBef>
              <a:spcPct val="0"/>
            </a:spcBef>
            <a:spcAft>
              <a:spcPct val="35000"/>
            </a:spcAft>
            <a:buNone/>
          </a:pPr>
          <a:endParaRPr lang="en-US" sz="3400" kern="1200"/>
        </a:p>
      </dsp:txBody>
      <dsp:txXfrm>
        <a:off x="438220" y="313743"/>
        <a:ext cx="9043919" cy="627487"/>
      </dsp:txXfrm>
    </dsp:sp>
    <dsp:sp modelId="{74C47F79-CFF1-4D62-87C2-DAA3C00575B6}">
      <dsp:nvSpPr>
        <dsp:cNvPr id="0" name=""/>
        <dsp:cNvSpPr/>
      </dsp:nvSpPr>
      <dsp:spPr>
        <a:xfrm>
          <a:off x="46040" y="235307"/>
          <a:ext cx="784359" cy="7843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4620E7-4C44-4F21-9826-D5C37A214391}">
      <dsp:nvSpPr>
        <dsp:cNvPr id="0" name=""/>
        <dsp:cNvSpPr/>
      </dsp:nvSpPr>
      <dsp:spPr>
        <a:xfrm>
          <a:off x="666312" y="1254975"/>
          <a:ext cx="8815827" cy="62748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068" tIns="86360" rIns="86360" bIns="86360" numCol="1" spcCol="1270" anchor="ctr" anchorCtr="0">
          <a:noAutofit/>
        </a:bodyPr>
        <a:lstStyle/>
        <a:p>
          <a:pPr marL="0" lvl="0" indent="0" algn="l" defTabSz="1511300">
            <a:lnSpc>
              <a:spcPct val="90000"/>
            </a:lnSpc>
            <a:spcBef>
              <a:spcPct val="0"/>
            </a:spcBef>
            <a:spcAft>
              <a:spcPct val="35000"/>
            </a:spcAft>
            <a:buNone/>
          </a:pPr>
          <a:endParaRPr lang="en-US" sz="3400" kern="1200"/>
        </a:p>
      </dsp:txBody>
      <dsp:txXfrm>
        <a:off x="666312" y="1254975"/>
        <a:ext cx="8815827" cy="627487"/>
      </dsp:txXfrm>
    </dsp:sp>
    <dsp:sp modelId="{8611B4E3-BD3A-4E3A-A32D-19406614499F}">
      <dsp:nvSpPr>
        <dsp:cNvPr id="0" name=""/>
        <dsp:cNvSpPr/>
      </dsp:nvSpPr>
      <dsp:spPr>
        <a:xfrm>
          <a:off x="274132" y="1176539"/>
          <a:ext cx="784359" cy="7843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5A19C-5B5F-4F40-8C56-4504B3572E9F}">
      <dsp:nvSpPr>
        <dsp:cNvPr id="0" name=""/>
        <dsp:cNvSpPr/>
      </dsp:nvSpPr>
      <dsp:spPr>
        <a:xfrm>
          <a:off x="438220" y="2196207"/>
          <a:ext cx="9043919" cy="62748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068" tIns="86360" rIns="86360" bIns="86360" numCol="1" spcCol="1270" anchor="ctr" anchorCtr="0">
          <a:noAutofit/>
        </a:bodyPr>
        <a:lstStyle/>
        <a:p>
          <a:pPr marL="0" lvl="0" indent="0" algn="l" defTabSz="1511300">
            <a:lnSpc>
              <a:spcPct val="90000"/>
            </a:lnSpc>
            <a:spcBef>
              <a:spcPct val="0"/>
            </a:spcBef>
            <a:spcAft>
              <a:spcPct val="35000"/>
            </a:spcAft>
            <a:buNone/>
          </a:pPr>
          <a:endParaRPr lang="en-US" sz="3400" kern="1200"/>
        </a:p>
      </dsp:txBody>
      <dsp:txXfrm>
        <a:off x="438220" y="2196207"/>
        <a:ext cx="9043919" cy="627487"/>
      </dsp:txXfrm>
    </dsp:sp>
    <dsp:sp modelId="{B18AAE37-A9F8-4CF8-A2F6-EE77934451EA}">
      <dsp:nvSpPr>
        <dsp:cNvPr id="0" name=""/>
        <dsp:cNvSpPr/>
      </dsp:nvSpPr>
      <dsp:spPr>
        <a:xfrm>
          <a:off x="46040" y="2117771"/>
          <a:ext cx="784359" cy="7843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00992-0275-47AF-B9C4-3E9A6F50E923}"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4CF6D-A45C-4857-8400-FB4B00109C94}" type="slidenum">
              <a:rPr lang="en-US" smtClean="0"/>
              <a:t>‹#›</a:t>
            </a:fld>
            <a:endParaRPr lang="en-US"/>
          </a:p>
        </p:txBody>
      </p:sp>
    </p:spTree>
    <p:extLst>
      <p:ext uri="{BB962C8B-B14F-4D97-AF65-F5344CB8AC3E}">
        <p14:creationId xmlns:p14="http://schemas.microsoft.com/office/powerpoint/2010/main" val="208117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B49904B0-7717-B0DF-A7D9-82455EB6FFFF}"/>
            </a:ext>
          </a:extLst>
        </p:cNvPr>
        <p:cNvGrpSpPr/>
        <p:nvPr/>
      </p:nvGrpSpPr>
      <p:grpSpPr>
        <a:xfrm>
          <a:off x="0" y="0"/>
          <a:ext cx="0" cy="0"/>
          <a:chOff x="0" y="0"/>
          <a:chExt cx="0" cy="0"/>
        </a:xfrm>
      </p:grpSpPr>
      <p:sp>
        <p:nvSpPr>
          <p:cNvPr id="290" name="Google Shape;290;g2d835a9aea3_0_0:notes">
            <a:extLst>
              <a:ext uri="{FF2B5EF4-FFF2-40B4-BE49-F238E27FC236}">
                <a16:creationId xmlns:a16="http://schemas.microsoft.com/office/drawing/2014/main" id="{36DEBEED-5200-4DB6-D1B5-2A1FE58CBF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a:extLst>
              <a:ext uri="{FF2B5EF4-FFF2-40B4-BE49-F238E27FC236}">
                <a16:creationId xmlns:a16="http://schemas.microsoft.com/office/drawing/2014/main" id="{9284DD62-5A77-B990-2043-5675A073FB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55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C829DD03-38DB-1AC8-83CD-6C2E5F2A17EE}"/>
            </a:ext>
          </a:extLst>
        </p:cNvPr>
        <p:cNvGrpSpPr/>
        <p:nvPr/>
      </p:nvGrpSpPr>
      <p:grpSpPr>
        <a:xfrm>
          <a:off x="0" y="0"/>
          <a:ext cx="0" cy="0"/>
          <a:chOff x="0" y="0"/>
          <a:chExt cx="0" cy="0"/>
        </a:xfrm>
      </p:grpSpPr>
      <p:sp>
        <p:nvSpPr>
          <p:cNvPr id="290" name="Google Shape;290;g2d835a9aea3_0_0:notes">
            <a:extLst>
              <a:ext uri="{FF2B5EF4-FFF2-40B4-BE49-F238E27FC236}">
                <a16:creationId xmlns:a16="http://schemas.microsoft.com/office/drawing/2014/main" id="{E8E76DED-FDBA-532B-879F-6C549E5390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a:extLst>
              <a:ext uri="{FF2B5EF4-FFF2-40B4-BE49-F238E27FC236}">
                <a16:creationId xmlns:a16="http://schemas.microsoft.com/office/drawing/2014/main" id="{764959E2-C649-ADF4-D441-AC51E7105F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66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6C92F97F-1E19-AC65-3FB6-24FAEE15502C}"/>
            </a:ext>
          </a:extLst>
        </p:cNvPr>
        <p:cNvGrpSpPr/>
        <p:nvPr/>
      </p:nvGrpSpPr>
      <p:grpSpPr>
        <a:xfrm>
          <a:off x="0" y="0"/>
          <a:ext cx="0" cy="0"/>
          <a:chOff x="0" y="0"/>
          <a:chExt cx="0" cy="0"/>
        </a:xfrm>
      </p:grpSpPr>
      <p:sp>
        <p:nvSpPr>
          <p:cNvPr id="290" name="Google Shape;290;g2d835a9aea3_0_0:notes">
            <a:extLst>
              <a:ext uri="{FF2B5EF4-FFF2-40B4-BE49-F238E27FC236}">
                <a16:creationId xmlns:a16="http://schemas.microsoft.com/office/drawing/2014/main" id="{5470472D-4018-5DF0-F910-E7C6193689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a:extLst>
              <a:ext uri="{FF2B5EF4-FFF2-40B4-BE49-F238E27FC236}">
                <a16:creationId xmlns:a16="http://schemas.microsoft.com/office/drawing/2014/main" id="{D484A9BE-2AE3-2D49-7EB5-81BD300A69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68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d835a9a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E2F8E69C-EE55-861D-40EE-11D3BBC9B8F1}"/>
            </a:ext>
          </a:extLst>
        </p:cNvPr>
        <p:cNvGrpSpPr/>
        <p:nvPr/>
      </p:nvGrpSpPr>
      <p:grpSpPr>
        <a:xfrm>
          <a:off x="0" y="0"/>
          <a:ext cx="0" cy="0"/>
          <a:chOff x="0" y="0"/>
          <a:chExt cx="0" cy="0"/>
        </a:xfrm>
      </p:grpSpPr>
      <p:sp>
        <p:nvSpPr>
          <p:cNvPr id="290" name="Google Shape;290;g2d835a9aea3_0_0:notes">
            <a:extLst>
              <a:ext uri="{FF2B5EF4-FFF2-40B4-BE49-F238E27FC236}">
                <a16:creationId xmlns:a16="http://schemas.microsoft.com/office/drawing/2014/main" id="{23DEF21C-ED95-D70A-CE30-D27115AA7C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a:extLst>
              <a:ext uri="{FF2B5EF4-FFF2-40B4-BE49-F238E27FC236}">
                <a16:creationId xmlns:a16="http://schemas.microsoft.com/office/drawing/2014/main" id="{6611557F-8F60-F4E3-1DE1-00C4B4F8DA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8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5F610AD0-3B43-DF1E-235E-FB66650A927E}"/>
            </a:ext>
          </a:extLst>
        </p:cNvPr>
        <p:cNvGrpSpPr/>
        <p:nvPr/>
      </p:nvGrpSpPr>
      <p:grpSpPr>
        <a:xfrm>
          <a:off x="0" y="0"/>
          <a:ext cx="0" cy="0"/>
          <a:chOff x="0" y="0"/>
          <a:chExt cx="0" cy="0"/>
        </a:xfrm>
      </p:grpSpPr>
      <p:sp>
        <p:nvSpPr>
          <p:cNvPr id="290" name="Google Shape;290;g2d835a9aea3_0_0:notes">
            <a:extLst>
              <a:ext uri="{FF2B5EF4-FFF2-40B4-BE49-F238E27FC236}">
                <a16:creationId xmlns:a16="http://schemas.microsoft.com/office/drawing/2014/main" id="{DC2EDC8C-ABE0-AAA3-C4EC-EB21402A3C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a:extLst>
              <a:ext uri="{FF2B5EF4-FFF2-40B4-BE49-F238E27FC236}">
                <a16:creationId xmlns:a16="http://schemas.microsoft.com/office/drawing/2014/main" id="{789C9E98-1DEA-81FB-4D0B-B343EEB474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92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21DDB012-D2BD-C1F0-FFA2-BB457DF565DA}"/>
            </a:ext>
          </a:extLst>
        </p:cNvPr>
        <p:cNvGrpSpPr/>
        <p:nvPr/>
      </p:nvGrpSpPr>
      <p:grpSpPr>
        <a:xfrm>
          <a:off x="0" y="0"/>
          <a:ext cx="0" cy="0"/>
          <a:chOff x="0" y="0"/>
          <a:chExt cx="0" cy="0"/>
        </a:xfrm>
      </p:grpSpPr>
      <p:sp>
        <p:nvSpPr>
          <p:cNvPr id="290" name="Google Shape;290;g2d835a9aea3_0_0:notes">
            <a:extLst>
              <a:ext uri="{FF2B5EF4-FFF2-40B4-BE49-F238E27FC236}">
                <a16:creationId xmlns:a16="http://schemas.microsoft.com/office/drawing/2014/main" id="{F9622627-BFEC-5DF2-88ED-DADE8449F9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a:extLst>
              <a:ext uri="{FF2B5EF4-FFF2-40B4-BE49-F238E27FC236}">
                <a16:creationId xmlns:a16="http://schemas.microsoft.com/office/drawing/2014/main" id="{86DA60FC-AABC-992D-EB51-08A0C10973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49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9B07FEA0-DAB1-A3A5-0363-3EE10D497E9D}"/>
            </a:ext>
          </a:extLst>
        </p:cNvPr>
        <p:cNvGrpSpPr/>
        <p:nvPr/>
      </p:nvGrpSpPr>
      <p:grpSpPr>
        <a:xfrm>
          <a:off x="0" y="0"/>
          <a:ext cx="0" cy="0"/>
          <a:chOff x="0" y="0"/>
          <a:chExt cx="0" cy="0"/>
        </a:xfrm>
      </p:grpSpPr>
      <p:sp>
        <p:nvSpPr>
          <p:cNvPr id="290" name="Google Shape;290;g2d835a9aea3_0_0:notes">
            <a:extLst>
              <a:ext uri="{FF2B5EF4-FFF2-40B4-BE49-F238E27FC236}">
                <a16:creationId xmlns:a16="http://schemas.microsoft.com/office/drawing/2014/main" id="{2C644999-7A8B-CCDE-BF5A-46BB558430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a:extLst>
              <a:ext uri="{FF2B5EF4-FFF2-40B4-BE49-F238E27FC236}">
                <a16:creationId xmlns:a16="http://schemas.microsoft.com/office/drawing/2014/main" id="{177FCBAB-1F01-B0D5-4CDB-2AEF2663D9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75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812DA49F-61BC-AE9C-5AC1-B997D08248E4}"/>
            </a:ext>
          </a:extLst>
        </p:cNvPr>
        <p:cNvGrpSpPr/>
        <p:nvPr/>
      </p:nvGrpSpPr>
      <p:grpSpPr>
        <a:xfrm>
          <a:off x="0" y="0"/>
          <a:ext cx="0" cy="0"/>
          <a:chOff x="0" y="0"/>
          <a:chExt cx="0" cy="0"/>
        </a:xfrm>
      </p:grpSpPr>
      <p:sp>
        <p:nvSpPr>
          <p:cNvPr id="290" name="Google Shape;290;g2d835a9aea3_0_0:notes">
            <a:extLst>
              <a:ext uri="{FF2B5EF4-FFF2-40B4-BE49-F238E27FC236}">
                <a16:creationId xmlns:a16="http://schemas.microsoft.com/office/drawing/2014/main" id="{B8F0E0BC-6AFC-BAA1-79A8-EEF0EC171D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d835a9aea3_0_0:notes">
            <a:extLst>
              <a:ext uri="{FF2B5EF4-FFF2-40B4-BE49-F238E27FC236}">
                <a16:creationId xmlns:a16="http://schemas.microsoft.com/office/drawing/2014/main" id="{76E92305-DA00-0C01-86EA-0C748E9290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94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o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80457"/>
            <a:ext cx="9144000" cy="2029506"/>
          </a:xfrm>
        </p:spPr>
        <p:txBody>
          <a:bodyPr anchor="b"/>
          <a:lstStyle>
            <a:lvl1pPr algn="ctr">
              <a:defRPr sz="6000" b="1" spc="300">
                <a:solidFill>
                  <a:schemeClr val="accent1">
                    <a:lumMod val="75000"/>
                  </a:schemeClr>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p:cNvSpPr>
            <a:spLocks noGrp="1"/>
          </p:cNvSpPr>
          <p:nvPr>
            <p:ph type="ftr" sz="quarter" idx="11"/>
          </p:nvPr>
        </p:nvSpPr>
        <p:spPr>
          <a:xfrm>
            <a:off x="1194117" y="6329385"/>
            <a:ext cx="6960532" cy="365126"/>
          </a:xfrm>
        </p:spPr>
        <p:txBody>
          <a:bodyPr/>
          <a:lstStyle/>
          <a:p>
            <a:endParaRPr lang="en-US" dirty="0"/>
          </a:p>
        </p:txBody>
      </p:sp>
      <p:sp>
        <p:nvSpPr>
          <p:cNvPr id="6"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838200" y="1441056"/>
            <a:ext cx="10515600" cy="714106"/>
          </a:xfrm>
        </p:spPr>
        <p:txBody>
          <a:bodyPr/>
          <a:lstStyle/>
          <a:p>
            <a:r>
              <a:rPr lang="en-GB"/>
              <a:t>Click to edit Master title style</a:t>
            </a:r>
            <a:endParaRPr lang="en-US"/>
          </a:p>
        </p:txBody>
      </p:sp>
      <p:sp>
        <p:nvSpPr>
          <p:cNvPr id="6" name="Footer Placeholder 4"/>
          <p:cNvSpPr>
            <a:spLocks noGrp="1"/>
          </p:cNvSpPr>
          <p:nvPr>
            <p:ph type="ftr" sz="quarter" idx="11"/>
          </p:nvPr>
        </p:nvSpPr>
        <p:spPr>
          <a:xfrm>
            <a:off x="1194117" y="6329385"/>
            <a:ext cx="6960532" cy="365126"/>
          </a:xfrm>
        </p:spPr>
        <p:txBody>
          <a:bodyPr/>
          <a:lstStyle/>
          <a:p>
            <a:endParaRPr lang="en-US" dirty="0"/>
          </a:p>
        </p:txBody>
      </p:sp>
      <p:sp>
        <p:nvSpPr>
          <p:cNvPr id="7"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Čučo slaj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94117" y="6329385"/>
            <a:ext cx="6960532" cy="365126"/>
          </a:xfrm>
        </p:spPr>
        <p:txBody>
          <a:bodyPr/>
          <a:lstStyle/>
          <a:p>
            <a:endParaRPr lang="en-US" dirty="0"/>
          </a:p>
        </p:txBody>
      </p:sp>
      <p:sp>
        <p:nvSpPr>
          <p:cNvPr id="6"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tnerij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94117" y="6329385"/>
            <a:ext cx="6960532" cy="365126"/>
          </a:xfrm>
        </p:spPr>
        <p:txBody>
          <a:bodyPr/>
          <a:lstStyle/>
          <a:p>
            <a:endParaRPr lang="en-US" dirty="0"/>
          </a:p>
        </p:txBody>
      </p:sp>
      <p:sp>
        <p:nvSpPr>
          <p:cNvPr id="6"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2" name="TextBox 1"/>
          <p:cNvSpPr txBox="1"/>
          <p:nvPr userDrawn="1"/>
        </p:nvSpPr>
        <p:spPr>
          <a:xfrm>
            <a:off x="539646" y="1004341"/>
            <a:ext cx="2353456"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Partners</a:t>
            </a:r>
          </a:p>
        </p:txBody>
      </p:sp>
      <p:sp>
        <p:nvSpPr>
          <p:cNvPr id="4" name="Picture Placeholder 3"/>
          <p:cNvSpPr>
            <a:spLocks noGrp="1"/>
          </p:cNvSpPr>
          <p:nvPr>
            <p:ph type="pic" sz="quarter" idx="13"/>
          </p:nvPr>
        </p:nvSpPr>
        <p:spPr>
          <a:xfrm>
            <a:off x="1333500" y="2219325"/>
            <a:ext cx="2743200" cy="1209675"/>
          </a:xfrm>
        </p:spPr>
        <p:txBody>
          <a:bodyPr/>
          <a:lstStyle/>
          <a:p>
            <a:endParaRPr lang="en-US"/>
          </a:p>
        </p:txBody>
      </p:sp>
      <p:sp>
        <p:nvSpPr>
          <p:cNvPr id="7" name="Picture Placeholder 3"/>
          <p:cNvSpPr>
            <a:spLocks noGrp="1"/>
          </p:cNvSpPr>
          <p:nvPr>
            <p:ph type="pic" sz="quarter" idx="14"/>
          </p:nvPr>
        </p:nvSpPr>
        <p:spPr>
          <a:xfrm>
            <a:off x="4724400" y="2219325"/>
            <a:ext cx="2743200" cy="1209675"/>
          </a:xfrm>
        </p:spPr>
        <p:txBody>
          <a:bodyPr/>
          <a:lstStyle/>
          <a:p>
            <a:endParaRPr lang="en-US"/>
          </a:p>
        </p:txBody>
      </p:sp>
      <p:sp>
        <p:nvSpPr>
          <p:cNvPr id="8" name="Picture Placeholder 3"/>
          <p:cNvSpPr>
            <a:spLocks noGrp="1"/>
          </p:cNvSpPr>
          <p:nvPr>
            <p:ph type="pic" sz="quarter" idx="15"/>
          </p:nvPr>
        </p:nvSpPr>
        <p:spPr>
          <a:xfrm>
            <a:off x="8115300" y="2219325"/>
            <a:ext cx="2743200" cy="1209675"/>
          </a:xfrm>
        </p:spPr>
        <p:txBody>
          <a:bodyPr/>
          <a:lstStyle/>
          <a:p>
            <a:endParaRPr lang="en-US"/>
          </a:p>
        </p:txBody>
      </p:sp>
      <p:sp>
        <p:nvSpPr>
          <p:cNvPr id="9" name="Picture Placeholder 3"/>
          <p:cNvSpPr>
            <a:spLocks noGrp="1"/>
          </p:cNvSpPr>
          <p:nvPr>
            <p:ph type="pic" sz="quarter" idx="16"/>
          </p:nvPr>
        </p:nvSpPr>
        <p:spPr>
          <a:xfrm>
            <a:off x="1333500" y="3840761"/>
            <a:ext cx="2743200" cy="1209675"/>
          </a:xfrm>
        </p:spPr>
        <p:txBody>
          <a:bodyPr/>
          <a:lstStyle/>
          <a:p>
            <a:endParaRPr lang="en-US"/>
          </a:p>
        </p:txBody>
      </p:sp>
      <p:sp>
        <p:nvSpPr>
          <p:cNvPr id="10" name="Picture Placeholder 3"/>
          <p:cNvSpPr>
            <a:spLocks noGrp="1"/>
          </p:cNvSpPr>
          <p:nvPr>
            <p:ph type="pic" sz="quarter" idx="17"/>
          </p:nvPr>
        </p:nvSpPr>
        <p:spPr>
          <a:xfrm>
            <a:off x="4724400" y="3840761"/>
            <a:ext cx="2743200" cy="1209675"/>
          </a:xfrm>
        </p:spPr>
        <p:txBody>
          <a:bodyPr/>
          <a:lstStyle/>
          <a:p>
            <a:endParaRPr lang="en-US"/>
          </a:p>
        </p:txBody>
      </p:sp>
      <p:sp>
        <p:nvSpPr>
          <p:cNvPr id="11" name="Picture Placeholder 3"/>
          <p:cNvSpPr>
            <a:spLocks noGrp="1"/>
          </p:cNvSpPr>
          <p:nvPr>
            <p:ph type="pic" sz="quarter" idx="18"/>
          </p:nvPr>
        </p:nvSpPr>
        <p:spPr>
          <a:xfrm>
            <a:off x="8115300" y="3840761"/>
            <a:ext cx="2743200" cy="1209675"/>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94117" y="6329385"/>
            <a:ext cx="6960532" cy="365126"/>
          </a:xfrm>
        </p:spPr>
        <p:txBody>
          <a:bodyPr/>
          <a:lstStyle/>
          <a:p>
            <a:endParaRPr lang="en-US" dirty="0"/>
          </a:p>
        </p:txBody>
      </p:sp>
      <p:sp>
        <p:nvSpPr>
          <p:cNvPr id="6"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3" name="Table Placeholder 2"/>
          <p:cNvSpPr>
            <a:spLocks noGrp="1"/>
          </p:cNvSpPr>
          <p:nvPr>
            <p:ph type="tbl" sz="quarter" idx="13"/>
          </p:nvPr>
        </p:nvSpPr>
        <p:spPr>
          <a:xfrm>
            <a:off x="809625" y="1567543"/>
            <a:ext cx="10267950" cy="4023632"/>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ksti 2">
    <p:spTree>
      <p:nvGrpSpPr>
        <p:cNvPr id="1" name=""/>
        <p:cNvGrpSpPr/>
        <p:nvPr/>
      </p:nvGrpSpPr>
      <p:grpSpPr>
        <a:xfrm>
          <a:off x="0" y="0"/>
          <a:ext cx="0" cy="0"/>
          <a:chOff x="0" y="0"/>
          <a:chExt cx="0" cy="0"/>
        </a:xfrm>
      </p:grpSpPr>
      <p:sp>
        <p:nvSpPr>
          <p:cNvPr id="2" name="Title 1"/>
          <p:cNvSpPr>
            <a:spLocks noGrp="1"/>
          </p:cNvSpPr>
          <p:nvPr>
            <p:ph type="title"/>
          </p:nvPr>
        </p:nvSpPr>
        <p:spPr>
          <a:xfrm>
            <a:off x="839788" y="1629682"/>
            <a:ext cx="3932237" cy="979714"/>
          </a:xfr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5183188" y="1629682"/>
            <a:ext cx="6172200" cy="4231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667000"/>
            <a:ext cx="3932237" cy="3201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Footer Placeholder 4"/>
          <p:cNvSpPr>
            <a:spLocks noGrp="1"/>
          </p:cNvSpPr>
          <p:nvPr>
            <p:ph type="ftr" sz="quarter" idx="11"/>
          </p:nvPr>
        </p:nvSpPr>
        <p:spPr>
          <a:xfrm>
            <a:off x="1194117" y="6329385"/>
            <a:ext cx="6960532" cy="365126"/>
          </a:xfrm>
        </p:spPr>
        <p:txBody>
          <a:bodyPr/>
          <a:lstStyle/>
          <a:p>
            <a:endParaRPr lang="en-US" dirty="0"/>
          </a:p>
        </p:txBody>
      </p:sp>
      <p:sp>
        <p:nvSpPr>
          <p:cNvPr id="9"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Teksti &amp;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1629681"/>
            <a:ext cx="3932237" cy="1069975"/>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1629681"/>
            <a:ext cx="6172200" cy="42313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08514"/>
            <a:ext cx="3932237" cy="30604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Footer Placeholder 4"/>
          <p:cNvSpPr>
            <a:spLocks noGrp="1"/>
          </p:cNvSpPr>
          <p:nvPr>
            <p:ph type="ftr" sz="quarter" idx="11"/>
          </p:nvPr>
        </p:nvSpPr>
        <p:spPr>
          <a:xfrm>
            <a:off x="1194117" y="6329385"/>
            <a:ext cx="6960532" cy="365126"/>
          </a:xfrm>
        </p:spPr>
        <p:txBody>
          <a:bodyPr/>
          <a:lstStyle/>
          <a:p>
            <a:endParaRPr lang="en-US" dirty="0"/>
          </a:p>
        </p:txBody>
      </p:sp>
      <p:sp>
        <p:nvSpPr>
          <p:cNvPr id="9"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kni slika &amp; Teksti">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10" name="Text Placeholder 9"/>
          <p:cNvSpPr>
            <a:spLocks noGrp="1"/>
          </p:cNvSpPr>
          <p:nvPr>
            <p:ph type="body" sz="quarter" idx="13"/>
          </p:nvPr>
        </p:nvSpPr>
        <p:spPr>
          <a:xfrm>
            <a:off x="3687580" y="1510532"/>
            <a:ext cx="7615004" cy="3836935"/>
          </a:xfrm>
        </p:spPr>
        <p:txBody>
          <a:bodyPr/>
          <a:lstStyle>
            <a:lvl1pPr marL="0" indent="0">
              <a:buNone/>
              <a:defRPr/>
            </a:lvl1pPr>
          </a:lstStyle>
          <a:p>
            <a:pPr lvl="0"/>
            <a:endParaRPr lang="en-US" dirty="0"/>
          </a:p>
        </p:txBody>
      </p:sp>
      <p:sp>
        <p:nvSpPr>
          <p:cNvPr id="11" name="Document 10"/>
          <p:cNvSpPr/>
          <p:nvPr userDrawn="1"/>
        </p:nvSpPr>
        <p:spPr>
          <a:xfrm rot="16200000" flipH="1">
            <a:off x="-1329244" y="2360478"/>
            <a:ext cx="5685065" cy="342953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838 w 22438"/>
              <a:gd name="connsiteY0-2" fmla="*/ 0 h 17322"/>
              <a:gd name="connsiteX1-3" fmla="*/ 22438 w 22438"/>
              <a:gd name="connsiteY1-4" fmla="*/ 0 h 17322"/>
              <a:gd name="connsiteX2-5" fmla="*/ 22438 w 22438"/>
              <a:gd name="connsiteY2-6" fmla="*/ 17322 h 17322"/>
              <a:gd name="connsiteX3-7" fmla="*/ 0 w 22438"/>
              <a:gd name="connsiteY3-8" fmla="*/ 10364 h 17322"/>
              <a:gd name="connsiteX4-9" fmla="*/ 838 w 22438"/>
              <a:gd name="connsiteY4-10" fmla="*/ 0 h 17322"/>
              <a:gd name="connsiteX0-11" fmla="*/ 838 w 22438"/>
              <a:gd name="connsiteY0-12" fmla="*/ 0 h 17456"/>
              <a:gd name="connsiteX1-13" fmla="*/ 22438 w 22438"/>
              <a:gd name="connsiteY1-14" fmla="*/ 0 h 17456"/>
              <a:gd name="connsiteX2-15" fmla="*/ 22438 w 22438"/>
              <a:gd name="connsiteY2-16" fmla="*/ 17322 h 17456"/>
              <a:gd name="connsiteX3-17" fmla="*/ 0 w 22438"/>
              <a:gd name="connsiteY3-18" fmla="*/ 10364 h 17456"/>
              <a:gd name="connsiteX4-19" fmla="*/ 838 w 22438"/>
              <a:gd name="connsiteY4-20" fmla="*/ 0 h 17456"/>
              <a:gd name="connsiteX0-21" fmla="*/ 153 w 22438"/>
              <a:gd name="connsiteY0-22" fmla="*/ 0 h 17456"/>
              <a:gd name="connsiteX1-23" fmla="*/ 22438 w 22438"/>
              <a:gd name="connsiteY1-24" fmla="*/ 0 h 17456"/>
              <a:gd name="connsiteX2-25" fmla="*/ 22438 w 22438"/>
              <a:gd name="connsiteY2-26" fmla="*/ 17322 h 17456"/>
              <a:gd name="connsiteX3-27" fmla="*/ 0 w 22438"/>
              <a:gd name="connsiteY3-28" fmla="*/ 10364 h 17456"/>
              <a:gd name="connsiteX4-29" fmla="*/ 153 w 22438"/>
              <a:gd name="connsiteY4-30" fmla="*/ 0 h 17456"/>
              <a:gd name="connsiteX0-31" fmla="*/ 264 w 22549"/>
              <a:gd name="connsiteY0-32" fmla="*/ 0 h 17456"/>
              <a:gd name="connsiteX1-33" fmla="*/ 22549 w 22549"/>
              <a:gd name="connsiteY1-34" fmla="*/ 0 h 17456"/>
              <a:gd name="connsiteX2-35" fmla="*/ 22549 w 22549"/>
              <a:gd name="connsiteY2-36" fmla="*/ 17322 h 17456"/>
              <a:gd name="connsiteX3-37" fmla="*/ 111 w 22549"/>
              <a:gd name="connsiteY3-38" fmla="*/ 10364 h 17456"/>
              <a:gd name="connsiteX4-39" fmla="*/ 264 w 22549"/>
              <a:gd name="connsiteY4-40" fmla="*/ 0 h 17456"/>
              <a:gd name="connsiteX0-41" fmla="*/ 26 w 22311"/>
              <a:gd name="connsiteY0-42" fmla="*/ 0 h 18327"/>
              <a:gd name="connsiteX1-43" fmla="*/ 22311 w 22311"/>
              <a:gd name="connsiteY1-44" fmla="*/ 0 h 18327"/>
              <a:gd name="connsiteX2-45" fmla="*/ 22311 w 22311"/>
              <a:gd name="connsiteY2-46" fmla="*/ 17322 h 18327"/>
              <a:gd name="connsiteX3-47" fmla="*/ 2072 w 22311"/>
              <a:gd name="connsiteY3-48" fmla="*/ 12840 h 18327"/>
              <a:gd name="connsiteX4-49" fmla="*/ 26 w 22311"/>
              <a:gd name="connsiteY4-50" fmla="*/ 0 h 18327"/>
              <a:gd name="connsiteX0-51" fmla="*/ 118 w 22403"/>
              <a:gd name="connsiteY0-52" fmla="*/ 0 h 18327"/>
              <a:gd name="connsiteX1-53" fmla="*/ 22403 w 22403"/>
              <a:gd name="connsiteY1-54" fmla="*/ 0 h 18327"/>
              <a:gd name="connsiteX2-55" fmla="*/ 22403 w 22403"/>
              <a:gd name="connsiteY2-56" fmla="*/ 17322 h 18327"/>
              <a:gd name="connsiteX3-57" fmla="*/ 2164 w 22403"/>
              <a:gd name="connsiteY3-58" fmla="*/ 12840 h 18327"/>
              <a:gd name="connsiteX4-59" fmla="*/ 118 w 22403"/>
              <a:gd name="connsiteY4-60" fmla="*/ 0 h 18327"/>
              <a:gd name="connsiteX0-61" fmla="*/ 118 w 22403"/>
              <a:gd name="connsiteY0-62" fmla="*/ 0 h 17322"/>
              <a:gd name="connsiteX1-63" fmla="*/ 22403 w 22403"/>
              <a:gd name="connsiteY1-64" fmla="*/ 0 h 17322"/>
              <a:gd name="connsiteX2-65" fmla="*/ 22403 w 22403"/>
              <a:gd name="connsiteY2-66" fmla="*/ 17322 h 17322"/>
              <a:gd name="connsiteX3-67" fmla="*/ 2164 w 22403"/>
              <a:gd name="connsiteY3-68" fmla="*/ 12840 h 17322"/>
              <a:gd name="connsiteX4-69" fmla="*/ 118 w 22403"/>
              <a:gd name="connsiteY4-70" fmla="*/ 0 h 17322"/>
              <a:gd name="connsiteX0-71" fmla="*/ 564 w 22849"/>
              <a:gd name="connsiteY0-72" fmla="*/ 0 h 25468"/>
              <a:gd name="connsiteX1-73" fmla="*/ 22849 w 22849"/>
              <a:gd name="connsiteY1-74" fmla="*/ 0 h 25468"/>
              <a:gd name="connsiteX2-75" fmla="*/ 22849 w 22849"/>
              <a:gd name="connsiteY2-76" fmla="*/ 17322 h 25468"/>
              <a:gd name="connsiteX3-77" fmla="*/ 1362 w 22849"/>
              <a:gd name="connsiteY3-78" fmla="*/ 25468 h 25468"/>
              <a:gd name="connsiteX4-79" fmla="*/ 564 w 22849"/>
              <a:gd name="connsiteY4-80" fmla="*/ 0 h 25468"/>
              <a:gd name="connsiteX0-81" fmla="*/ 564 w 22849"/>
              <a:gd name="connsiteY0-82" fmla="*/ 0 h 27240"/>
              <a:gd name="connsiteX1-83" fmla="*/ 22849 w 22849"/>
              <a:gd name="connsiteY1-84" fmla="*/ 0 h 27240"/>
              <a:gd name="connsiteX2-85" fmla="*/ 22849 w 22849"/>
              <a:gd name="connsiteY2-86" fmla="*/ 17322 h 27240"/>
              <a:gd name="connsiteX3-87" fmla="*/ 1362 w 22849"/>
              <a:gd name="connsiteY3-88" fmla="*/ 25468 h 27240"/>
              <a:gd name="connsiteX4-89" fmla="*/ 564 w 22849"/>
              <a:gd name="connsiteY4-90" fmla="*/ 0 h 27240"/>
              <a:gd name="connsiteX0-91" fmla="*/ 564 w 23027"/>
              <a:gd name="connsiteY0-92" fmla="*/ 0 h 27229"/>
              <a:gd name="connsiteX1-93" fmla="*/ 22849 w 23027"/>
              <a:gd name="connsiteY1-94" fmla="*/ 0 h 27229"/>
              <a:gd name="connsiteX2-95" fmla="*/ 23027 w 23027"/>
              <a:gd name="connsiteY2-96" fmla="*/ 17198 h 27229"/>
              <a:gd name="connsiteX3-97" fmla="*/ 1362 w 23027"/>
              <a:gd name="connsiteY3-98" fmla="*/ 25468 h 27229"/>
              <a:gd name="connsiteX4-99" fmla="*/ 564 w 23027"/>
              <a:gd name="connsiteY4-100" fmla="*/ 0 h 27229"/>
              <a:gd name="connsiteX0-101" fmla="*/ 564 w 23027"/>
              <a:gd name="connsiteY0-102" fmla="*/ 0 h 26511"/>
              <a:gd name="connsiteX1-103" fmla="*/ 22849 w 23027"/>
              <a:gd name="connsiteY1-104" fmla="*/ 0 h 26511"/>
              <a:gd name="connsiteX2-105" fmla="*/ 23027 w 23027"/>
              <a:gd name="connsiteY2-106" fmla="*/ 17198 h 26511"/>
              <a:gd name="connsiteX3-107" fmla="*/ 1362 w 23027"/>
              <a:gd name="connsiteY3-108" fmla="*/ 25468 h 26511"/>
              <a:gd name="connsiteX4-109" fmla="*/ 564 w 23027"/>
              <a:gd name="connsiteY4-110" fmla="*/ 0 h 26511"/>
              <a:gd name="connsiteX0-111" fmla="*/ 564 w 23027"/>
              <a:gd name="connsiteY0-112" fmla="*/ 0 h 26417"/>
              <a:gd name="connsiteX1-113" fmla="*/ 22849 w 23027"/>
              <a:gd name="connsiteY1-114" fmla="*/ 0 h 26417"/>
              <a:gd name="connsiteX2-115" fmla="*/ 23027 w 23027"/>
              <a:gd name="connsiteY2-116" fmla="*/ 17198 h 26417"/>
              <a:gd name="connsiteX3-117" fmla="*/ 1362 w 23027"/>
              <a:gd name="connsiteY3-118" fmla="*/ 25468 h 26417"/>
              <a:gd name="connsiteX4-119" fmla="*/ 564 w 23027"/>
              <a:gd name="connsiteY4-120" fmla="*/ 0 h 26417"/>
              <a:gd name="connsiteX0-121" fmla="*/ 11 w 22474"/>
              <a:gd name="connsiteY0-122" fmla="*/ 0 h 26417"/>
              <a:gd name="connsiteX1-123" fmla="*/ 22296 w 22474"/>
              <a:gd name="connsiteY1-124" fmla="*/ 0 h 26417"/>
              <a:gd name="connsiteX2-125" fmla="*/ 22474 w 22474"/>
              <a:gd name="connsiteY2-126" fmla="*/ 17198 h 26417"/>
              <a:gd name="connsiteX3-127" fmla="*/ 809 w 22474"/>
              <a:gd name="connsiteY3-128" fmla="*/ 25468 h 26417"/>
              <a:gd name="connsiteX4-129" fmla="*/ 11 w 22474"/>
              <a:gd name="connsiteY4-130" fmla="*/ 0 h 26417"/>
              <a:gd name="connsiteX0-131" fmla="*/ 16 w 22479"/>
              <a:gd name="connsiteY0-132" fmla="*/ 0 h 26417"/>
              <a:gd name="connsiteX1-133" fmla="*/ 22301 w 22479"/>
              <a:gd name="connsiteY1-134" fmla="*/ 0 h 26417"/>
              <a:gd name="connsiteX2-135" fmla="*/ 22479 w 22479"/>
              <a:gd name="connsiteY2-136" fmla="*/ 17198 h 26417"/>
              <a:gd name="connsiteX3-137" fmla="*/ 814 w 22479"/>
              <a:gd name="connsiteY3-138" fmla="*/ 25468 h 26417"/>
              <a:gd name="connsiteX4-139" fmla="*/ 16 w 22479"/>
              <a:gd name="connsiteY4-140" fmla="*/ 0 h 26417"/>
              <a:gd name="connsiteX0-141" fmla="*/ 16 w 22538"/>
              <a:gd name="connsiteY0-142" fmla="*/ 2715 h 28802"/>
              <a:gd name="connsiteX1-143" fmla="*/ 22301 w 22538"/>
              <a:gd name="connsiteY1-144" fmla="*/ 2715 h 28802"/>
              <a:gd name="connsiteX2-145" fmla="*/ 22538 w 22538"/>
              <a:gd name="connsiteY2-146" fmla="*/ 2705 h 28802"/>
              <a:gd name="connsiteX3-147" fmla="*/ 814 w 22538"/>
              <a:gd name="connsiteY3-148" fmla="*/ 28183 h 28802"/>
              <a:gd name="connsiteX4-149" fmla="*/ 16 w 22538"/>
              <a:gd name="connsiteY4-150" fmla="*/ 2715 h 28802"/>
              <a:gd name="connsiteX0-151" fmla="*/ 16 w 22538"/>
              <a:gd name="connsiteY0-152" fmla="*/ 1664 h 28324"/>
              <a:gd name="connsiteX1-153" fmla="*/ 22301 w 22538"/>
              <a:gd name="connsiteY1-154" fmla="*/ 1664 h 28324"/>
              <a:gd name="connsiteX2-155" fmla="*/ 22538 w 22538"/>
              <a:gd name="connsiteY2-156" fmla="*/ 1654 h 28324"/>
              <a:gd name="connsiteX3-157" fmla="*/ 814 w 22538"/>
              <a:gd name="connsiteY3-158" fmla="*/ 27132 h 28324"/>
              <a:gd name="connsiteX4-159" fmla="*/ 16 w 22538"/>
              <a:gd name="connsiteY4-160" fmla="*/ 1664 h 28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 h="28324">
                <a:moveTo>
                  <a:pt x="16" y="1664"/>
                </a:moveTo>
                <a:lnTo>
                  <a:pt x="22301" y="1664"/>
                </a:lnTo>
                <a:cubicBezTo>
                  <a:pt x="22360" y="7397"/>
                  <a:pt x="22479" y="-4079"/>
                  <a:pt x="22538" y="1654"/>
                </a:cubicBezTo>
                <a:cubicBezTo>
                  <a:pt x="14293" y="12425"/>
                  <a:pt x="24300" y="33558"/>
                  <a:pt x="814" y="27132"/>
                </a:cubicBezTo>
                <a:cubicBezTo>
                  <a:pt x="3054" y="12287"/>
                  <a:pt x="-263" y="5119"/>
                  <a:pt x="16" y="16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4"/>
          </p:nvPr>
        </p:nvSpPr>
        <p:spPr>
          <a:xfrm>
            <a:off x="539750" y="2068513"/>
            <a:ext cx="1828800" cy="1828800"/>
          </a:xfrm>
        </p:spPr>
        <p:txBody>
          <a:bodyPr/>
          <a:lstStyle/>
          <a:p>
            <a:endParaRPr lang="en-US"/>
          </a:p>
        </p:txBody>
      </p:sp>
      <p:sp>
        <p:nvSpPr>
          <p:cNvPr id="6" name="Text Placeholder 5"/>
          <p:cNvSpPr>
            <a:spLocks noGrp="1"/>
          </p:cNvSpPr>
          <p:nvPr>
            <p:ph type="body" sz="quarter" idx="15" hasCustomPrompt="1"/>
          </p:nvPr>
        </p:nvSpPr>
        <p:spPr>
          <a:xfrm>
            <a:off x="539750" y="4092575"/>
            <a:ext cx="1828800" cy="854075"/>
          </a:xfrm>
        </p:spPr>
        <p:txBody>
          <a:bodyPr>
            <a:normAutofit/>
          </a:bodyPr>
          <a:lstStyle>
            <a:lvl1pPr marL="0" indent="0">
              <a:buNone/>
              <a:defRPr sz="1400"/>
            </a:lvl1pPr>
          </a:lstStyle>
          <a:p>
            <a:pPr lvl="0"/>
            <a:r>
              <a:rPr lang="en-US" dirty="0"/>
              <a:t>Name of t</a:t>
            </a:r>
            <a:r>
              <a:rPr lang="en-GB" dirty="0"/>
              <a:t>he</a:t>
            </a:r>
            <a:r>
              <a:rPr lang="en-US" dirty="0"/>
              <a:t> author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uj tekstija">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10" name="Text Placeholder 9"/>
          <p:cNvSpPr>
            <a:spLocks noGrp="1"/>
          </p:cNvSpPr>
          <p:nvPr>
            <p:ph type="body" sz="quarter" idx="13"/>
          </p:nvPr>
        </p:nvSpPr>
        <p:spPr>
          <a:xfrm>
            <a:off x="564530" y="1837848"/>
            <a:ext cx="4577096" cy="3836935"/>
          </a:xfrm>
          <a:solidFill>
            <a:schemeClr val="accent1">
              <a:alpha val="30000"/>
            </a:schemeClr>
          </a:solidFill>
        </p:spPr>
        <p:txBody>
          <a:bodyPr/>
          <a:lstStyle>
            <a:lvl1pPr marL="0" indent="0">
              <a:buNone/>
              <a:defRPr/>
            </a:lvl1pPr>
          </a:lstStyle>
          <a:p>
            <a:pPr lvl="0"/>
            <a:endParaRPr lang="en-US" dirty="0"/>
          </a:p>
        </p:txBody>
      </p:sp>
      <p:sp>
        <p:nvSpPr>
          <p:cNvPr id="2" name="Text Placeholder 9"/>
          <p:cNvSpPr>
            <a:spLocks noGrp="1"/>
          </p:cNvSpPr>
          <p:nvPr>
            <p:ph type="body" sz="quarter" idx="14"/>
          </p:nvPr>
        </p:nvSpPr>
        <p:spPr>
          <a:xfrm>
            <a:off x="6691184" y="1510532"/>
            <a:ext cx="4577096" cy="3836935"/>
          </a:xfrm>
          <a:solidFill>
            <a:schemeClr val="accent2">
              <a:alpha val="30000"/>
            </a:schemeClr>
          </a:solidFill>
        </p:spPr>
        <p:txBody>
          <a:bodyPr/>
          <a:lstStyle>
            <a:lvl1pPr marL="0" indent="0">
              <a:buNone/>
              <a:defRPr/>
            </a:lvl1pPr>
          </a:lstStyle>
          <a:p>
            <a:pPr lvl="0"/>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slov &amp; Teksti &amp; Grafika">
    <p:spTree>
      <p:nvGrpSpPr>
        <p:cNvPr id="1" name=""/>
        <p:cNvGrpSpPr/>
        <p:nvPr/>
      </p:nvGrpSpPr>
      <p:grpSpPr>
        <a:xfrm>
          <a:off x="0" y="0"/>
          <a:ext cx="0" cy="0"/>
          <a:chOff x="0" y="0"/>
          <a:chExt cx="0" cy="0"/>
        </a:xfrm>
      </p:grpSpPr>
      <p:sp>
        <p:nvSpPr>
          <p:cNvPr id="2" name="Title 1"/>
          <p:cNvSpPr>
            <a:spLocks noGrp="1"/>
          </p:cNvSpPr>
          <p:nvPr>
            <p:ph type="title"/>
          </p:nvPr>
        </p:nvSpPr>
        <p:spPr>
          <a:xfrm>
            <a:off x="2563318" y="1420497"/>
            <a:ext cx="8790482" cy="836249"/>
          </a:xfrm>
        </p:spPr>
        <p:txBody>
          <a:bodyPr/>
          <a:lstStyle/>
          <a:p>
            <a:r>
              <a:rPr lang="en-GB" dirty="0"/>
              <a:t>Click to edit Master title style</a:t>
            </a:r>
            <a:endParaRPr lang="en-US" dirty="0"/>
          </a:p>
        </p:txBody>
      </p:sp>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10" name="Text Placeholder 9"/>
          <p:cNvSpPr>
            <a:spLocks noGrp="1"/>
          </p:cNvSpPr>
          <p:nvPr>
            <p:ph type="body" sz="quarter" idx="13"/>
          </p:nvPr>
        </p:nvSpPr>
        <p:spPr>
          <a:xfrm>
            <a:off x="2563318" y="2264229"/>
            <a:ext cx="8365032" cy="34919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ocument 10"/>
          <p:cNvSpPr/>
          <p:nvPr userDrawn="1"/>
        </p:nvSpPr>
        <p:spPr>
          <a:xfrm rot="16200000" flipH="1">
            <a:off x="-1776810" y="2983798"/>
            <a:ext cx="5651013" cy="209739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838 w 22438"/>
              <a:gd name="connsiteY0-2" fmla="*/ 0 h 17322"/>
              <a:gd name="connsiteX1-3" fmla="*/ 22438 w 22438"/>
              <a:gd name="connsiteY1-4" fmla="*/ 0 h 17322"/>
              <a:gd name="connsiteX2-5" fmla="*/ 22438 w 22438"/>
              <a:gd name="connsiteY2-6" fmla="*/ 17322 h 17322"/>
              <a:gd name="connsiteX3-7" fmla="*/ 0 w 22438"/>
              <a:gd name="connsiteY3-8" fmla="*/ 10364 h 17322"/>
              <a:gd name="connsiteX4-9" fmla="*/ 838 w 22438"/>
              <a:gd name="connsiteY4-10" fmla="*/ 0 h 17322"/>
              <a:gd name="connsiteX0-11" fmla="*/ 838 w 22438"/>
              <a:gd name="connsiteY0-12" fmla="*/ 0 h 17456"/>
              <a:gd name="connsiteX1-13" fmla="*/ 22438 w 22438"/>
              <a:gd name="connsiteY1-14" fmla="*/ 0 h 17456"/>
              <a:gd name="connsiteX2-15" fmla="*/ 22438 w 22438"/>
              <a:gd name="connsiteY2-16" fmla="*/ 17322 h 17456"/>
              <a:gd name="connsiteX3-17" fmla="*/ 0 w 22438"/>
              <a:gd name="connsiteY3-18" fmla="*/ 10364 h 17456"/>
              <a:gd name="connsiteX4-19" fmla="*/ 838 w 22438"/>
              <a:gd name="connsiteY4-20" fmla="*/ 0 h 17456"/>
              <a:gd name="connsiteX0-21" fmla="*/ 153 w 22438"/>
              <a:gd name="connsiteY0-22" fmla="*/ 0 h 17456"/>
              <a:gd name="connsiteX1-23" fmla="*/ 22438 w 22438"/>
              <a:gd name="connsiteY1-24" fmla="*/ 0 h 17456"/>
              <a:gd name="connsiteX2-25" fmla="*/ 22438 w 22438"/>
              <a:gd name="connsiteY2-26" fmla="*/ 17322 h 17456"/>
              <a:gd name="connsiteX3-27" fmla="*/ 0 w 22438"/>
              <a:gd name="connsiteY3-28" fmla="*/ 10364 h 17456"/>
              <a:gd name="connsiteX4-29" fmla="*/ 153 w 22438"/>
              <a:gd name="connsiteY4-30" fmla="*/ 0 h 17456"/>
              <a:gd name="connsiteX0-31" fmla="*/ 264 w 22549"/>
              <a:gd name="connsiteY0-32" fmla="*/ 0 h 17456"/>
              <a:gd name="connsiteX1-33" fmla="*/ 22549 w 22549"/>
              <a:gd name="connsiteY1-34" fmla="*/ 0 h 17456"/>
              <a:gd name="connsiteX2-35" fmla="*/ 22549 w 22549"/>
              <a:gd name="connsiteY2-36" fmla="*/ 17322 h 17456"/>
              <a:gd name="connsiteX3-37" fmla="*/ 111 w 22549"/>
              <a:gd name="connsiteY3-38" fmla="*/ 10364 h 17456"/>
              <a:gd name="connsiteX4-39" fmla="*/ 264 w 22549"/>
              <a:gd name="connsiteY4-40" fmla="*/ 0 h 17456"/>
              <a:gd name="connsiteX0-41" fmla="*/ 26 w 22311"/>
              <a:gd name="connsiteY0-42" fmla="*/ 0 h 18327"/>
              <a:gd name="connsiteX1-43" fmla="*/ 22311 w 22311"/>
              <a:gd name="connsiteY1-44" fmla="*/ 0 h 18327"/>
              <a:gd name="connsiteX2-45" fmla="*/ 22311 w 22311"/>
              <a:gd name="connsiteY2-46" fmla="*/ 17322 h 18327"/>
              <a:gd name="connsiteX3-47" fmla="*/ 2072 w 22311"/>
              <a:gd name="connsiteY3-48" fmla="*/ 12840 h 18327"/>
              <a:gd name="connsiteX4-49" fmla="*/ 26 w 22311"/>
              <a:gd name="connsiteY4-50" fmla="*/ 0 h 18327"/>
              <a:gd name="connsiteX0-51" fmla="*/ 118 w 22403"/>
              <a:gd name="connsiteY0-52" fmla="*/ 0 h 18327"/>
              <a:gd name="connsiteX1-53" fmla="*/ 22403 w 22403"/>
              <a:gd name="connsiteY1-54" fmla="*/ 0 h 18327"/>
              <a:gd name="connsiteX2-55" fmla="*/ 22403 w 22403"/>
              <a:gd name="connsiteY2-56" fmla="*/ 17322 h 18327"/>
              <a:gd name="connsiteX3-57" fmla="*/ 2164 w 22403"/>
              <a:gd name="connsiteY3-58" fmla="*/ 12840 h 18327"/>
              <a:gd name="connsiteX4-59" fmla="*/ 118 w 22403"/>
              <a:gd name="connsiteY4-60" fmla="*/ 0 h 18327"/>
              <a:gd name="connsiteX0-61" fmla="*/ 118 w 22403"/>
              <a:gd name="connsiteY0-62" fmla="*/ 0 h 17322"/>
              <a:gd name="connsiteX1-63" fmla="*/ 22403 w 22403"/>
              <a:gd name="connsiteY1-64" fmla="*/ 0 h 17322"/>
              <a:gd name="connsiteX2-65" fmla="*/ 22403 w 22403"/>
              <a:gd name="connsiteY2-66" fmla="*/ 17322 h 17322"/>
              <a:gd name="connsiteX3-67" fmla="*/ 2164 w 22403"/>
              <a:gd name="connsiteY3-68" fmla="*/ 12840 h 17322"/>
              <a:gd name="connsiteX4-69" fmla="*/ 118 w 22403"/>
              <a:gd name="connsiteY4-70" fmla="*/ 0 h 173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03" h="17322">
                <a:moveTo>
                  <a:pt x="118" y="0"/>
                </a:moveTo>
                <a:lnTo>
                  <a:pt x="22403" y="0"/>
                </a:lnTo>
                <a:lnTo>
                  <a:pt x="22403" y="17322"/>
                </a:lnTo>
                <a:cubicBezTo>
                  <a:pt x="11603" y="17322"/>
                  <a:pt x="10496" y="12457"/>
                  <a:pt x="2164" y="12840"/>
                </a:cubicBezTo>
                <a:cubicBezTo>
                  <a:pt x="-112" y="7651"/>
                  <a:pt x="-161" y="3455"/>
                  <a:pt x="118"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4" hasCustomPrompt="1"/>
          </p:nvPr>
        </p:nvSpPr>
        <p:spPr>
          <a:xfrm>
            <a:off x="285450" y="1690688"/>
            <a:ext cx="1105499" cy="1814512"/>
          </a:xfrm>
        </p:spPr>
        <p:txBody>
          <a:bodyPr>
            <a:normAutofit/>
          </a:bodyPr>
          <a:lstStyle>
            <a:lvl1pPr marL="0" indent="0">
              <a:buNone/>
              <a:defRPr sz="8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pPr lvl="0"/>
            <a:r>
              <a:rPr lang="en-US" dirty="0"/>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slov &amp; Teksti &amp; Grafika 2">
    <p:spTree>
      <p:nvGrpSpPr>
        <p:cNvPr id="1" name=""/>
        <p:cNvGrpSpPr/>
        <p:nvPr/>
      </p:nvGrpSpPr>
      <p:grpSpPr>
        <a:xfrm>
          <a:off x="0" y="0"/>
          <a:ext cx="0" cy="0"/>
          <a:chOff x="0" y="0"/>
          <a:chExt cx="0" cy="0"/>
        </a:xfrm>
      </p:grpSpPr>
      <p:sp>
        <p:nvSpPr>
          <p:cNvPr id="2" name="Title 1"/>
          <p:cNvSpPr>
            <a:spLocks noGrp="1"/>
          </p:cNvSpPr>
          <p:nvPr>
            <p:ph type="title"/>
          </p:nvPr>
        </p:nvSpPr>
        <p:spPr>
          <a:xfrm>
            <a:off x="2563318" y="1362462"/>
            <a:ext cx="8790482" cy="836249"/>
          </a:xfrm>
        </p:spPr>
        <p:txBody>
          <a:bodyPr/>
          <a:lstStyle/>
          <a:p>
            <a:r>
              <a:rPr lang="en-GB" dirty="0"/>
              <a:t>Click to edit Master title style</a:t>
            </a:r>
            <a:endParaRPr lang="en-US" dirty="0"/>
          </a:p>
        </p:txBody>
      </p:sp>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10" name="Text Placeholder 9"/>
          <p:cNvSpPr>
            <a:spLocks noGrp="1"/>
          </p:cNvSpPr>
          <p:nvPr>
            <p:ph type="body" sz="quarter" idx="13"/>
          </p:nvPr>
        </p:nvSpPr>
        <p:spPr>
          <a:xfrm>
            <a:off x="2563318" y="2362200"/>
            <a:ext cx="8790482" cy="339402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ocument 10"/>
          <p:cNvSpPr/>
          <p:nvPr userDrawn="1"/>
        </p:nvSpPr>
        <p:spPr>
          <a:xfrm rot="16200000" flipH="1">
            <a:off x="-1776810" y="2983798"/>
            <a:ext cx="5651013" cy="209739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838 w 22438"/>
              <a:gd name="connsiteY0-2" fmla="*/ 0 h 17322"/>
              <a:gd name="connsiteX1-3" fmla="*/ 22438 w 22438"/>
              <a:gd name="connsiteY1-4" fmla="*/ 0 h 17322"/>
              <a:gd name="connsiteX2-5" fmla="*/ 22438 w 22438"/>
              <a:gd name="connsiteY2-6" fmla="*/ 17322 h 17322"/>
              <a:gd name="connsiteX3-7" fmla="*/ 0 w 22438"/>
              <a:gd name="connsiteY3-8" fmla="*/ 10364 h 17322"/>
              <a:gd name="connsiteX4-9" fmla="*/ 838 w 22438"/>
              <a:gd name="connsiteY4-10" fmla="*/ 0 h 17322"/>
              <a:gd name="connsiteX0-11" fmla="*/ 838 w 22438"/>
              <a:gd name="connsiteY0-12" fmla="*/ 0 h 17456"/>
              <a:gd name="connsiteX1-13" fmla="*/ 22438 w 22438"/>
              <a:gd name="connsiteY1-14" fmla="*/ 0 h 17456"/>
              <a:gd name="connsiteX2-15" fmla="*/ 22438 w 22438"/>
              <a:gd name="connsiteY2-16" fmla="*/ 17322 h 17456"/>
              <a:gd name="connsiteX3-17" fmla="*/ 0 w 22438"/>
              <a:gd name="connsiteY3-18" fmla="*/ 10364 h 17456"/>
              <a:gd name="connsiteX4-19" fmla="*/ 838 w 22438"/>
              <a:gd name="connsiteY4-20" fmla="*/ 0 h 17456"/>
              <a:gd name="connsiteX0-21" fmla="*/ 153 w 22438"/>
              <a:gd name="connsiteY0-22" fmla="*/ 0 h 17456"/>
              <a:gd name="connsiteX1-23" fmla="*/ 22438 w 22438"/>
              <a:gd name="connsiteY1-24" fmla="*/ 0 h 17456"/>
              <a:gd name="connsiteX2-25" fmla="*/ 22438 w 22438"/>
              <a:gd name="connsiteY2-26" fmla="*/ 17322 h 17456"/>
              <a:gd name="connsiteX3-27" fmla="*/ 0 w 22438"/>
              <a:gd name="connsiteY3-28" fmla="*/ 10364 h 17456"/>
              <a:gd name="connsiteX4-29" fmla="*/ 153 w 22438"/>
              <a:gd name="connsiteY4-30" fmla="*/ 0 h 17456"/>
              <a:gd name="connsiteX0-31" fmla="*/ 264 w 22549"/>
              <a:gd name="connsiteY0-32" fmla="*/ 0 h 17456"/>
              <a:gd name="connsiteX1-33" fmla="*/ 22549 w 22549"/>
              <a:gd name="connsiteY1-34" fmla="*/ 0 h 17456"/>
              <a:gd name="connsiteX2-35" fmla="*/ 22549 w 22549"/>
              <a:gd name="connsiteY2-36" fmla="*/ 17322 h 17456"/>
              <a:gd name="connsiteX3-37" fmla="*/ 111 w 22549"/>
              <a:gd name="connsiteY3-38" fmla="*/ 10364 h 17456"/>
              <a:gd name="connsiteX4-39" fmla="*/ 264 w 22549"/>
              <a:gd name="connsiteY4-40" fmla="*/ 0 h 17456"/>
              <a:gd name="connsiteX0-41" fmla="*/ 26 w 22311"/>
              <a:gd name="connsiteY0-42" fmla="*/ 0 h 18327"/>
              <a:gd name="connsiteX1-43" fmla="*/ 22311 w 22311"/>
              <a:gd name="connsiteY1-44" fmla="*/ 0 h 18327"/>
              <a:gd name="connsiteX2-45" fmla="*/ 22311 w 22311"/>
              <a:gd name="connsiteY2-46" fmla="*/ 17322 h 18327"/>
              <a:gd name="connsiteX3-47" fmla="*/ 2072 w 22311"/>
              <a:gd name="connsiteY3-48" fmla="*/ 12840 h 18327"/>
              <a:gd name="connsiteX4-49" fmla="*/ 26 w 22311"/>
              <a:gd name="connsiteY4-50" fmla="*/ 0 h 18327"/>
              <a:gd name="connsiteX0-51" fmla="*/ 118 w 22403"/>
              <a:gd name="connsiteY0-52" fmla="*/ 0 h 18327"/>
              <a:gd name="connsiteX1-53" fmla="*/ 22403 w 22403"/>
              <a:gd name="connsiteY1-54" fmla="*/ 0 h 18327"/>
              <a:gd name="connsiteX2-55" fmla="*/ 22403 w 22403"/>
              <a:gd name="connsiteY2-56" fmla="*/ 17322 h 18327"/>
              <a:gd name="connsiteX3-57" fmla="*/ 2164 w 22403"/>
              <a:gd name="connsiteY3-58" fmla="*/ 12840 h 18327"/>
              <a:gd name="connsiteX4-59" fmla="*/ 118 w 22403"/>
              <a:gd name="connsiteY4-60" fmla="*/ 0 h 18327"/>
              <a:gd name="connsiteX0-61" fmla="*/ 118 w 22403"/>
              <a:gd name="connsiteY0-62" fmla="*/ 0 h 17322"/>
              <a:gd name="connsiteX1-63" fmla="*/ 22403 w 22403"/>
              <a:gd name="connsiteY1-64" fmla="*/ 0 h 17322"/>
              <a:gd name="connsiteX2-65" fmla="*/ 22403 w 22403"/>
              <a:gd name="connsiteY2-66" fmla="*/ 17322 h 17322"/>
              <a:gd name="connsiteX3-67" fmla="*/ 2164 w 22403"/>
              <a:gd name="connsiteY3-68" fmla="*/ 12840 h 17322"/>
              <a:gd name="connsiteX4-69" fmla="*/ 118 w 22403"/>
              <a:gd name="connsiteY4-70" fmla="*/ 0 h 173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03" h="17322">
                <a:moveTo>
                  <a:pt x="118" y="0"/>
                </a:moveTo>
                <a:lnTo>
                  <a:pt x="22403" y="0"/>
                </a:lnTo>
                <a:lnTo>
                  <a:pt x="22403" y="17322"/>
                </a:lnTo>
                <a:cubicBezTo>
                  <a:pt x="11603" y="17322"/>
                  <a:pt x="10496" y="12457"/>
                  <a:pt x="2164" y="12840"/>
                </a:cubicBezTo>
                <a:cubicBezTo>
                  <a:pt x="-112" y="7651"/>
                  <a:pt x="-161" y="3455"/>
                  <a:pt x="118"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4" hasCustomPrompt="1"/>
          </p:nvPr>
        </p:nvSpPr>
        <p:spPr>
          <a:xfrm>
            <a:off x="285450" y="1690688"/>
            <a:ext cx="1105499" cy="1814512"/>
          </a:xfrm>
        </p:spPr>
        <p:txBody>
          <a:bodyPr>
            <a:normAutofit/>
          </a:bodyPr>
          <a:lstStyle>
            <a:lvl1pPr marL="0" indent="0">
              <a:buNone/>
              <a:defRPr sz="8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pPr lvl="0"/>
            <a:r>
              <a:rPr lang="en-US" dirty="0"/>
              <a:t>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amp; 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1393371"/>
            <a:ext cx="10515600" cy="732029"/>
          </a:xfrm>
        </p:spPr>
        <p:txBody>
          <a:bodyPr/>
          <a:lstStyle>
            <a:lvl1pPr>
              <a:defRPr b="1">
                <a:solidFill>
                  <a:schemeClr val="accent1">
                    <a:lumMod val="75000"/>
                  </a:schemeClr>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38200" y="2188563"/>
            <a:ext cx="10515600" cy="39883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ka &amp; Naslov &amp; Teksti">
    <p:spTree>
      <p:nvGrpSpPr>
        <p:cNvPr id="1" name=""/>
        <p:cNvGrpSpPr/>
        <p:nvPr/>
      </p:nvGrpSpPr>
      <p:grpSpPr>
        <a:xfrm>
          <a:off x="0" y="0"/>
          <a:ext cx="0" cy="0"/>
          <a:chOff x="0" y="0"/>
          <a:chExt cx="0" cy="0"/>
        </a:xfrm>
      </p:grpSpPr>
      <p:sp>
        <p:nvSpPr>
          <p:cNvPr id="2" name="Title 1"/>
          <p:cNvSpPr>
            <a:spLocks noGrp="1"/>
          </p:cNvSpPr>
          <p:nvPr>
            <p:ph type="title"/>
          </p:nvPr>
        </p:nvSpPr>
        <p:spPr>
          <a:xfrm>
            <a:off x="4032354" y="1415143"/>
            <a:ext cx="7321446" cy="710257"/>
          </a:xfrm>
        </p:spPr>
        <p:txBody>
          <a:bodyPr/>
          <a:lstStyle>
            <a:lvl1pPr>
              <a:defRPr b="1">
                <a:solidFill>
                  <a:schemeClr val="accent1">
                    <a:lumMod val="75000"/>
                  </a:schemeClr>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032354" y="2188563"/>
            <a:ext cx="7321446" cy="39883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5" name="Picture Placeholder 4"/>
          <p:cNvSpPr>
            <a:spLocks noGrp="1"/>
          </p:cNvSpPr>
          <p:nvPr>
            <p:ph type="pic" sz="quarter" idx="13"/>
          </p:nvPr>
        </p:nvSpPr>
        <p:spPr>
          <a:xfrm>
            <a:off x="284709" y="1295400"/>
            <a:ext cx="3522663" cy="4957773"/>
          </a:xfr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slov &amp; Teks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1415143"/>
            <a:ext cx="10515600" cy="710257"/>
          </a:xfrm>
        </p:spPr>
        <p:txBody>
          <a:bodyPr/>
          <a:lstStyle>
            <a:lvl1pPr>
              <a:defRPr b="1">
                <a:solidFill>
                  <a:schemeClr val="accent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38200" y="2188563"/>
            <a:ext cx="10515600" cy="39883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ka &amp; Naslov &amp; Teksti 2">
    <p:spTree>
      <p:nvGrpSpPr>
        <p:cNvPr id="1" name=""/>
        <p:cNvGrpSpPr/>
        <p:nvPr/>
      </p:nvGrpSpPr>
      <p:grpSpPr>
        <a:xfrm>
          <a:off x="0" y="0"/>
          <a:ext cx="0" cy="0"/>
          <a:chOff x="0" y="0"/>
          <a:chExt cx="0" cy="0"/>
        </a:xfrm>
      </p:grpSpPr>
      <p:sp>
        <p:nvSpPr>
          <p:cNvPr id="2" name="Title 1"/>
          <p:cNvSpPr>
            <a:spLocks noGrp="1"/>
          </p:cNvSpPr>
          <p:nvPr>
            <p:ph type="title"/>
          </p:nvPr>
        </p:nvSpPr>
        <p:spPr>
          <a:xfrm>
            <a:off x="4032354" y="1436914"/>
            <a:ext cx="7321446" cy="688486"/>
          </a:xfrm>
        </p:spPr>
        <p:txBody>
          <a:bodyPr/>
          <a:lstStyle>
            <a:lvl1pPr>
              <a:defRPr b="1">
                <a:solidFill>
                  <a:schemeClr val="accent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032354" y="2188563"/>
            <a:ext cx="7321446" cy="39883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5" name="Picture Placeholder 4"/>
          <p:cNvSpPr>
            <a:spLocks noGrp="1"/>
          </p:cNvSpPr>
          <p:nvPr>
            <p:ph type="pic" sz="quarter" idx="13"/>
          </p:nvPr>
        </p:nvSpPr>
        <p:spPr>
          <a:xfrm>
            <a:off x="284709" y="1219200"/>
            <a:ext cx="3522663" cy="5033973"/>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slov basi nevi Sekcij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lumMod val="75000"/>
                  </a:schemeClr>
                </a:solidFill>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Footer Placeholder 4"/>
          <p:cNvSpPr>
            <a:spLocks noGrp="1"/>
          </p:cNvSpPr>
          <p:nvPr>
            <p:ph type="ftr" sz="quarter" idx="11"/>
          </p:nvPr>
        </p:nvSpPr>
        <p:spPr>
          <a:xfrm>
            <a:off x="1194117" y="6329385"/>
            <a:ext cx="6960532" cy="365126"/>
          </a:xfrm>
        </p:spPr>
        <p:txBody>
          <a:bodyPr/>
          <a:lstStyle/>
          <a:p>
            <a:endParaRPr lang="en-US" dirty="0"/>
          </a:p>
        </p:txBody>
      </p:sp>
      <p:sp>
        <p:nvSpPr>
          <p:cNvPr id="8"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omparacija">
    <p:spTree>
      <p:nvGrpSpPr>
        <p:cNvPr id="1" name=""/>
        <p:cNvGrpSpPr/>
        <p:nvPr/>
      </p:nvGrpSpPr>
      <p:grpSpPr>
        <a:xfrm>
          <a:off x="0" y="0"/>
          <a:ext cx="0" cy="0"/>
          <a:chOff x="0" y="0"/>
          <a:chExt cx="0" cy="0"/>
        </a:xfrm>
      </p:grpSpPr>
      <p:sp>
        <p:nvSpPr>
          <p:cNvPr id="2" name="Title 1"/>
          <p:cNvSpPr>
            <a:spLocks noGrp="1"/>
          </p:cNvSpPr>
          <p:nvPr>
            <p:ph type="title"/>
          </p:nvPr>
        </p:nvSpPr>
        <p:spPr>
          <a:xfrm>
            <a:off x="839788" y="1436914"/>
            <a:ext cx="10515600" cy="700090"/>
          </a:xfrm>
        </p:spPr>
        <p:txBody>
          <a:bodyPr/>
          <a:lstStyle>
            <a:lvl1pPr>
              <a:defRPr>
                <a:solidFill>
                  <a:schemeClr val="accent1">
                    <a:lumMod val="75000"/>
                  </a:schemeClr>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39788" y="2127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971799"/>
            <a:ext cx="5157787" cy="32178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212747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971799"/>
            <a:ext cx="5183188" cy="321786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ooter Placeholder 4"/>
          <p:cNvSpPr>
            <a:spLocks noGrp="1"/>
          </p:cNvSpPr>
          <p:nvPr>
            <p:ph type="ftr" sz="quarter" idx="11"/>
          </p:nvPr>
        </p:nvSpPr>
        <p:spPr>
          <a:xfrm>
            <a:off x="1194117" y="6329385"/>
            <a:ext cx="6960532" cy="365126"/>
          </a:xfrm>
        </p:spPr>
        <p:txBody>
          <a:bodyPr/>
          <a:lstStyle/>
          <a:p>
            <a:endParaRPr lang="en-US" dirty="0"/>
          </a:p>
        </p:txBody>
      </p:sp>
      <p:sp>
        <p:nvSpPr>
          <p:cNvPr id="11"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mparacija &amp; Slike">
    <p:spTree>
      <p:nvGrpSpPr>
        <p:cNvPr id="1" name=""/>
        <p:cNvGrpSpPr/>
        <p:nvPr/>
      </p:nvGrpSpPr>
      <p:grpSpPr>
        <a:xfrm>
          <a:off x="0" y="0"/>
          <a:ext cx="0" cy="0"/>
          <a:chOff x="0" y="0"/>
          <a:chExt cx="0" cy="0"/>
        </a:xfrm>
      </p:grpSpPr>
      <p:sp>
        <p:nvSpPr>
          <p:cNvPr id="2" name="Title 1"/>
          <p:cNvSpPr>
            <a:spLocks noGrp="1"/>
          </p:cNvSpPr>
          <p:nvPr>
            <p:ph type="title"/>
          </p:nvPr>
        </p:nvSpPr>
        <p:spPr>
          <a:xfrm>
            <a:off x="839788" y="1393371"/>
            <a:ext cx="10515600" cy="689708"/>
          </a:xfrm>
        </p:spPr>
        <p:txBody>
          <a:bodyPr/>
          <a:lstStyle>
            <a:lvl1pPr>
              <a:defRPr>
                <a:solidFill>
                  <a:schemeClr val="accent1">
                    <a:lumMod val="75000"/>
                  </a:schemeClr>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39788" y="3672587"/>
            <a:ext cx="5157787" cy="496834"/>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4272197"/>
            <a:ext cx="5157787" cy="1917466"/>
          </a:xfrm>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3655877"/>
            <a:ext cx="5183188" cy="49683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4272196"/>
            <a:ext cx="5183188" cy="1917466"/>
          </a:xfrm>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ooter Placeholder 4"/>
          <p:cNvSpPr>
            <a:spLocks noGrp="1"/>
          </p:cNvSpPr>
          <p:nvPr>
            <p:ph type="ftr" sz="quarter" idx="11"/>
          </p:nvPr>
        </p:nvSpPr>
        <p:spPr>
          <a:xfrm>
            <a:off x="1194117" y="6329385"/>
            <a:ext cx="6960532" cy="365126"/>
          </a:xfrm>
        </p:spPr>
        <p:txBody>
          <a:bodyPr/>
          <a:lstStyle/>
          <a:p>
            <a:endParaRPr lang="en-US" dirty="0"/>
          </a:p>
        </p:txBody>
      </p:sp>
      <p:sp>
        <p:nvSpPr>
          <p:cNvPr id="11"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8" name="Picture Placeholder 7"/>
          <p:cNvSpPr>
            <a:spLocks noGrp="1"/>
          </p:cNvSpPr>
          <p:nvPr>
            <p:ph type="pic" sz="quarter" idx="13"/>
          </p:nvPr>
        </p:nvSpPr>
        <p:spPr>
          <a:xfrm>
            <a:off x="2443917" y="2236112"/>
            <a:ext cx="1752600" cy="1330325"/>
          </a:xfrm>
        </p:spPr>
        <p:txBody>
          <a:bodyPr/>
          <a:lstStyle/>
          <a:p>
            <a:endParaRPr lang="en-US"/>
          </a:p>
        </p:txBody>
      </p:sp>
      <p:sp>
        <p:nvSpPr>
          <p:cNvPr id="9" name="Picture Placeholder 7"/>
          <p:cNvSpPr>
            <a:spLocks noGrp="1"/>
          </p:cNvSpPr>
          <p:nvPr>
            <p:ph type="pic" sz="quarter" idx="14"/>
          </p:nvPr>
        </p:nvSpPr>
        <p:spPr>
          <a:xfrm>
            <a:off x="7887494" y="2226339"/>
            <a:ext cx="1752600" cy="1330325"/>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mparacija 3">
    <p:spTree>
      <p:nvGrpSpPr>
        <p:cNvPr id="1" name=""/>
        <p:cNvGrpSpPr/>
        <p:nvPr/>
      </p:nvGrpSpPr>
      <p:grpSpPr>
        <a:xfrm>
          <a:off x="0" y="0"/>
          <a:ext cx="0" cy="0"/>
          <a:chOff x="0" y="0"/>
          <a:chExt cx="0" cy="0"/>
        </a:xfrm>
      </p:grpSpPr>
      <p:sp>
        <p:nvSpPr>
          <p:cNvPr id="2" name="Title 1"/>
          <p:cNvSpPr>
            <a:spLocks noGrp="1"/>
          </p:cNvSpPr>
          <p:nvPr>
            <p:ph type="title"/>
          </p:nvPr>
        </p:nvSpPr>
        <p:spPr>
          <a:xfrm>
            <a:off x="825707" y="1426029"/>
            <a:ext cx="10515600" cy="627448"/>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838200" y="2105229"/>
            <a:ext cx="3414358" cy="407173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68143" y="2122714"/>
            <a:ext cx="3414358" cy="407173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4"/>
          <p:cNvSpPr>
            <a:spLocks noGrp="1"/>
          </p:cNvSpPr>
          <p:nvPr>
            <p:ph type="ftr" sz="quarter" idx="11"/>
          </p:nvPr>
        </p:nvSpPr>
        <p:spPr>
          <a:xfrm>
            <a:off x="1194117" y="6329385"/>
            <a:ext cx="6960532" cy="365126"/>
          </a:xfrm>
        </p:spPr>
        <p:txBody>
          <a:bodyPr/>
          <a:lstStyle/>
          <a:p>
            <a:endParaRPr lang="en-US" dirty="0"/>
          </a:p>
        </p:txBody>
      </p:sp>
      <p:sp>
        <p:nvSpPr>
          <p:cNvPr id="9" name="Slide Number Placeholder 5"/>
          <p:cNvSpPr>
            <a:spLocks noGrp="1"/>
          </p:cNvSpPr>
          <p:nvPr>
            <p:ph type="sldNum" sz="quarter" idx="12"/>
          </p:nvPr>
        </p:nvSpPr>
        <p:spPr>
          <a:xfrm>
            <a:off x="8248688" y="6332922"/>
            <a:ext cx="1462088" cy="365125"/>
          </a:xfrm>
          <a:prstGeom prst="rect">
            <a:avLst/>
          </a:prstGeom>
        </p:spPr>
        <p:txBody>
          <a:bodyPr/>
          <a:lstStyle/>
          <a:p>
            <a:fld id="{26D9C9A4-A28D-FD47-90BA-800231D07968}" type="slidenum">
              <a:rPr lang="en-US" smtClean="0"/>
              <a:t>‹#›</a:t>
            </a:fld>
            <a:endParaRPr lang="en-US"/>
          </a:p>
        </p:txBody>
      </p:sp>
      <p:sp>
        <p:nvSpPr>
          <p:cNvPr id="10" name="Content Placeholder 3"/>
          <p:cNvSpPr>
            <a:spLocks noGrp="1"/>
          </p:cNvSpPr>
          <p:nvPr>
            <p:ph sz="half" idx="13"/>
          </p:nvPr>
        </p:nvSpPr>
        <p:spPr>
          <a:xfrm>
            <a:off x="8098086" y="2122714"/>
            <a:ext cx="3243221" cy="407173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1">
            <a:alphaModFix amt="35000"/>
          </a:blip>
          <a:stretch>
            <a:fillRect/>
          </a:stretch>
        </p:blipFill>
        <p:spPr>
          <a:xfrm>
            <a:off x="3816343" y="1570034"/>
            <a:ext cx="4559313" cy="4766207"/>
          </a:xfrm>
          <a:prstGeom prst="rect">
            <a:avLst/>
          </a:prstGeom>
        </p:spPr>
      </p:pic>
      <p:sp>
        <p:nvSpPr>
          <p:cNvPr id="2" name="Title Placeholder 1"/>
          <p:cNvSpPr>
            <a:spLocks noGrp="1"/>
          </p:cNvSpPr>
          <p:nvPr>
            <p:ph type="title"/>
          </p:nvPr>
        </p:nvSpPr>
        <p:spPr>
          <a:xfrm>
            <a:off x="838200" y="1664703"/>
            <a:ext cx="10515600" cy="76471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2530683"/>
            <a:ext cx="10515600" cy="364628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819362" y="6329385"/>
            <a:ext cx="4022791"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91711" y="6301020"/>
            <a:ext cx="14620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9C9A4-A28D-FD47-90BA-800231D07968}" type="slidenum">
              <a:rPr lang="en-US" smtClean="0"/>
              <a:t>‹#›</a:t>
            </a:fld>
            <a:endParaRPr lang="en-US"/>
          </a:p>
        </p:txBody>
      </p:sp>
      <p:pic>
        <p:nvPicPr>
          <p:cNvPr id="10" name="Picture 9"/>
          <p:cNvPicPr>
            <a:picLocks noChangeAspect="1"/>
          </p:cNvPicPr>
          <p:nvPr userDrawn="1"/>
        </p:nvPicPr>
        <p:blipFill>
          <a:blip r:embed="rId22"/>
          <a:stretch>
            <a:fillRect/>
          </a:stretch>
        </p:blipFill>
        <p:spPr>
          <a:xfrm>
            <a:off x="280896" y="183446"/>
            <a:ext cx="1879508" cy="819148"/>
          </a:xfrm>
          <a:prstGeom prst="rect">
            <a:avLst/>
          </a:prstGeom>
        </p:spPr>
      </p:pic>
      <p:pic>
        <p:nvPicPr>
          <p:cNvPr id="17" name="Picture 16"/>
          <p:cNvPicPr>
            <a:picLocks noChangeAspect="1"/>
          </p:cNvPicPr>
          <p:nvPr userDrawn="1"/>
        </p:nvPicPr>
        <p:blipFill>
          <a:blip r:embed="rId23"/>
          <a:stretch>
            <a:fillRect/>
          </a:stretch>
        </p:blipFill>
        <p:spPr>
          <a:xfrm>
            <a:off x="6356186" y="163489"/>
            <a:ext cx="5666282" cy="764717"/>
          </a:xfrm>
          <a:prstGeom prst="rect">
            <a:avLst/>
          </a:prstGeom>
        </p:spPr>
      </p:pic>
      <p:pic>
        <p:nvPicPr>
          <p:cNvPr id="7" name="Picture 6"/>
          <p:cNvPicPr>
            <a:picLocks noChangeAspect="1"/>
          </p:cNvPicPr>
          <p:nvPr userDrawn="1"/>
        </p:nvPicPr>
        <p:blipFill>
          <a:blip r:embed="rId24"/>
          <a:stretch>
            <a:fillRect/>
          </a:stretch>
        </p:blipFill>
        <p:spPr>
          <a:xfrm>
            <a:off x="4842154" y="5840940"/>
            <a:ext cx="3449503" cy="824450"/>
          </a:xfrm>
          <a:prstGeom prst="rect">
            <a:avLst/>
          </a:prstGeom>
        </p:spPr>
      </p:pic>
      <p:sp>
        <p:nvSpPr>
          <p:cNvPr id="8" name="TextBox 7"/>
          <p:cNvSpPr txBox="1"/>
          <p:nvPr userDrawn="1"/>
        </p:nvSpPr>
        <p:spPr>
          <a:xfrm>
            <a:off x="2618013" y="894392"/>
            <a:ext cx="6955971" cy="523220"/>
          </a:xfrm>
          <a:prstGeom prst="rect">
            <a:avLst/>
          </a:prstGeom>
          <a:noFill/>
        </p:spPr>
        <p:txBody>
          <a:bodyPr wrap="square" rtlCol="0">
            <a:spAutoFit/>
          </a:bodyPr>
          <a:lstStyle/>
          <a:p>
            <a:pPr algn="ctr"/>
            <a:r>
              <a:rPr lang="en-US" sz="1400" dirty="0"/>
              <a:t>Проект:  “Социјално претприемништво за млади Ромки (ROMANSE)”</a:t>
            </a:r>
          </a:p>
          <a:p>
            <a:pPr algn="ctr"/>
            <a:r>
              <a:rPr lang="en-US" sz="1400" dirty="0"/>
              <a:t>Проект </a:t>
            </a:r>
            <a:r>
              <a:rPr lang="en-US" sz="1400" dirty="0" err="1"/>
              <a:t>реф</a:t>
            </a:r>
            <a:r>
              <a:rPr lang="en-US" sz="1400" dirty="0"/>
              <a:t>. </a:t>
            </a:r>
            <a:r>
              <a:rPr lang="en-US" sz="1400" dirty="0" err="1"/>
              <a:t>бр</a:t>
            </a:r>
            <a:r>
              <a:rPr lang="en-US" sz="1400" dirty="0"/>
              <a:t>: ИПА III/2023/178565/64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international-partnerships.ec.europa.eu/funding-and-technical-assistance/guidelines/financial-management-toolkit-recipients-eu-funds-external-actions_en#this-toolkit-covers-eight-financial-management-areas"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international-partnerships.ec.europa.eu/funding-and-technical-assistance/guidelines/financial-management-toolkit-recipients-eu-funds-external-actions_en#this-toolkit-covers-eight-financial-management-area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hyperlink" Target="https://international-partnerships.ec.europa.eu/funding-and-technical-assistance/guidelines/financial-management-toolkit-recipients-eu-funds-external-actions_en#this-toolkit-covers-eight-financial-management-area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effectLst/>
                <a:latin typeface="Libre Franklin" panose="020F0502020204030204" pitchFamily="2" charset="0"/>
                <a:ea typeface="Calibri" panose="020F0502020204030204" pitchFamily="34" charset="0"/>
              </a:rPr>
              <a:t>Development of Digital and Financial Literacy for CSO</a:t>
            </a:r>
            <a:endParaRPr lang="en-US" dirty="0">
              <a:latin typeface="Libre Franklin" panose="020F0502020204030204" pitchFamily="2" charset="0"/>
            </a:endParaRPr>
          </a:p>
        </p:txBody>
      </p:sp>
      <p:sp>
        <p:nvSpPr>
          <p:cNvPr id="4" name="Google Shape;182;p2">
            <a:extLst>
              <a:ext uri="{FF2B5EF4-FFF2-40B4-BE49-F238E27FC236}">
                <a16:creationId xmlns:a16="http://schemas.microsoft.com/office/drawing/2014/main" id="{D3FD85BD-E585-8B2A-A13C-2C9F4F925F78}"/>
              </a:ext>
            </a:extLst>
          </p:cNvPr>
          <p:cNvSpPr txBox="1">
            <a:spLocks/>
          </p:cNvSpPr>
          <p:nvPr/>
        </p:nvSpPr>
        <p:spPr>
          <a:xfrm>
            <a:off x="949158" y="1600200"/>
            <a:ext cx="10293684" cy="2029506"/>
          </a:xfrm>
          <a:prstGeom prst="rect">
            <a:avLst/>
          </a:prstGeom>
          <a:noFill/>
          <a:ln>
            <a:noFill/>
          </a:ln>
        </p:spPr>
        <p:txBody>
          <a:bodyPr spcFirstLastPara="1" vert="horz" wrap="square" lIns="91425" tIns="45700" rIns="91425" bIns="45700" rtlCol="0" anchor="b" anchorCtr="0">
            <a:normAutofit fontScale="90000"/>
          </a:bodyPr>
          <a:lstStyle>
            <a:lvl1pPr algn="ctr" defTabSz="914400" rtl="0" eaLnBrk="1" latinLnBrk="0" hangingPunct="1">
              <a:lnSpc>
                <a:spcPct val="90000"/>
              </a:lnSpc>
              <a:spcBef>
                <a:spcPct val="0"/>
              </a:spcBef>
              <a:buNone/>
              <a:defRPr sz="6000" b="1" kern="1200" spc="300">
                <a:solidFill>
                  <a:schemeClr val="accent1">
                    <a:lumMod val="75000"/>
                  </a:schemeClr>
                </a:solidFill>
                <a:latin typeface="+mj-lt"/>
                <a:ea typeface="+mj-ea"/>
                <a:cs typeface="+mj-cs"/>
              </a:defRPr>
            </a:lvl1pPr>
          </a:lstStyle>
          <a:p>
            <a:pPr>
              <a:spcBef>
                <a:spcPts val="0"/>
              </a:spcBef>
              <a:buClr>
                <a:srgbClr val="2F5496"/>
              </a:buClr>
              <a:buSzPct val="100000"/>
              <a:buFont typeface="Libre Franklin Medium"/>
              <a:buNone/>
            </a:pPr>
            <a:r>
              <a:rPr lang="en-US" dirty="0"/>
              <a:t>CAPACITY BUILDING TO CSOs</a:t>
            </a:r>
            <a:br>
              <a:rPr lang="en-US" dirty="0"/>
            </a:br>
            <a:r>
              <a:rPr lang="en-US" dirty="0"/>
              <a:t>Session </a:t>
            </a:r>
            <a:r>
              <a:rPr lang="el-GR" dirty="0"/>
              <a:t>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FA4B4697-81C6-027F-3418-7C857AD3965B}"/>
            </a:ext>
          </a:extLst>
        </p:cNvPr>
        <p:cNvGrpSpPr/>
        <p:nvPr/>
      </p:nvGrpSpPr>
      <p:grpSpPr>
        <a:xfrm>
          <a:off x="0" y="0"/>
          <a:ext cx="0" cy="0"/>
          <a:chOff x="0" y="0"/>
          <a:chExt cx="0" cy="0"/>
        </a:xfrm>
      </p:grpSpPr>
      <p:sp>
        <p:nvSpPr>
          <p:cNvPr id="293" name="Google Shape;293;g2d835a9aea3_0_0">
            <a:extLst>
              <a:ext uri="{FF2B5EF4-FFF2-40B4-BE49-F238E27FC236}">
                <a16:creationId xmlns:a16="http://schemas.microsoft.com/office/drawing/2014/main" id="{A0F5FC52-4DB0-9C16-C111-C95176DEDC6B}"/>
              </a:ext>
            </a:extLst>
          </p:cNvPr>
          <p:cNvSpPr txBox="1">
            <a:spLocks noGrp="1"/>
          </p:cNvSpPr>
          <p:nvPr>
            <p:ph type="title"/>
          </p:nvPr>
        </p:nvSpPr>
        <p:spPr>
          <a:xfrm>
            <a:off x="-44606" y="1435398"/>
            <a:ext cx="12281211"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en-US" sz="3600" dirty="0"/>
              <a:t>EU Funding</a:t>
            </a:r>
            <a:r>
              <a:rPr lang="el-GR" sz="3600" dirty="0"/>
              <a:t> </a:t>
            </a:r>
            <a:r>
              <a:rPr lang="en-US" sz="3600" dirty="0"/>
              <a:t>and financial management basics</a:t>
            </a:r>
            <a:endParaRPr sz="3600" dirty="0"/>
          </a:p>
        </p:txBody>
      </p:sp>
      <p:sp>
        <p:nvSpPr>
          <p:cNvPr id="3" name="TextBox 2">
            <a:extLst>
              <a:ext uri="{FF2B5EF4-FFF2-40B4-BE49-F238E27FC236}">
                <a16:creationId xmlns:a16="http://schemas.microsoft.com/office/drawing/2014/main" id="{4D3D4DDB-23E1-24AE-614F-27465307D44C}"/>
              </a:ext>
            </a:extLst>
          </p:cNvPr>
          <p:cNvSpPr txBox="1"/>
          <p:nvPr/>
        </p:nvSpPr>
        <p:spPr>
          <a:xfrm>
            <a:off x="149629" y="2128098"/>
            <a:ext cx="11887200" cy="553998"/>
          </a:xfrm>
          <a:prstGeom prst="rect">
            <a:avLst/>
          </a:prstGeom>
          <a:noFill/>
        </p:spPr>
        <p:txBody>
          <a:bodyPr wrap="square" rtlCol="0">
            <a:spAutoFit/>
          </a:bodyPr>
          <a:lstStyle/>
          <a:p>
            <a:pPr algn="just"/>
            <a:r>
              <a:rPr lang="en-US" sz="1500" dirty="0"/>
              <a:t>The following areas are essential in terms of financial management of European resources and funding from the European Commission (EC) and which all NPOs applying for funding in the various EC funding </a:t>
            </a:r>
            <a:r>
              <a:rPr lang="en-US" sz="1500" dirty="0" err="1"/>
              <a:t>programmes</a:t>
            </a:r>
            <a:r>
              <a:rPr lang="en-US" sz="1500" dirty="0"/>
              <a:t> must take into account:</a:t>
            </a:r>
          </a:p>
        </p:txBody>
      </p:sp>
      <p:graphicFrame>
        <p:nvGraphicFramePr>
          <p:cNvPr id="6" name="Diagram 5">
            <a:extLst>
              <a:ext uri="{FF2B5EF4-FFF2-40B4-BE49-F238E27FC236}">
                <a16:creationId xmlns:a16="http://schemas.microsoft.com/office/drawing/2014/main" id="{F7BDE2B7-A96B-1AC6-FC80-E305F58683F2}"/>
              </a:ext>
            </a:extLst>
          </p:cNvPr>
          <p:cNvGraphicFramePr/>
          <p:nvPr>
            <p:extLst>
              <p:ext uri="{D42A27DB-BD31-4B8C-83A1-F6EECF244321}">
                <p14:modId xmlns:p14="http://schemas.microsoft.com/office/powerpoint/2010/main" val="1185324781"/>
              </p:ext>
            </p:extLst>
          </p:nvPr>
        </p:nvGraphicFramePr>
        <p:xfrm>
          <a:off x="352827" y="2820798"/>
          <a:ext cx="11409681" cy="3101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3970FEF-C8A2-72E3-13D0-FEEAEDF37EEA}"/>
              </a:ext>
            </a:extLst>
          </p:cNvPr>
          <p:cNvSpPr txBox="1"/>
          <p:nvPr/>
        </p:nvSpPr>
        <p:spPr>
          <a:xfrm>
            <a:off x="1404851" y="5658924"/>
            <a:ext cx="10241280" cy="338554"/>
          </a:xfrm>
          <a:prstGeom prst="rect">
            <a:avLst/>
          </a:prstGeom>
          <a:noFill/>
        </p:spPr>
        <p:txBody>
          <a:bodyPr wrap="square">
            <a:spAutoFit/>
          </a:bodyPr>
          <a:lstStyle/>
          <a:p>
            <a:r>
              <a:rPr lang="en-US" sz="800" dirty="0"/>
              <a:t>Source: </a:t>
            </a:r>
            <a:r>
              <a:rPr lang="en-US" sz="800" dirty="0">
                <a:hlinkClick r:id="rId8"/>
              </a:rPr>
              <a:t>https://international-partnerships.ec.europa.eu/funding-and-technical-assistance/guidelines/financial-management-toolkit-recipients-eu-funds-external-actions_en#this-toolkit-covers-eight-financial-management-areas</a:t>
            </a:r>
            <a:endParaRPr lang="en-US" sz="800" dirty="0"/>
          </a:p>
          <a:p>
            <a:endParaRPr lang="en-US" sz="800" dirty="0"/>
          </a:p>
        </p:txBody>
      </p:sp>
    </p:spTree>
    <p:extLst>
      <p:ext uri="{BB962C8B-B14F-4D97-AF65-F5344CB8AC3E}">
        <p14:creationId xmlns:p14="http://schemas.microsoft.com/office/powerpoint/2010/main" val="192024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2F3EEC78-992A-56ED-C214-9AEF4DC828A0}"/>
            </a:ext>
          </a:extLst>
        </p:cNvPr>
        <p:cNvGrpSpPr/>
        <p:nvPr/>
      </p:nvGrpSpPr>
      <p:grpSpPr>
        <a:xfrm>
          <a:off x="0" y="0"/>
          <a:ext cx="0" cy="0"/>
          <a:chOff x="0" y="0"/>
          <a:chExt cx="0" cy="0"/>
        </a:xfrm>
      </p:grpSpPr>
      <p:sp>
        <p:nvSpPr>
          <p:cNvPr id="293" name="Google Shape;293;g2d835a9aea3_0_0">
            <a:extLst>
              <a:ext uri="{FF2B5EF4-FFF2-40B4-BE49-F238E27FC236}">
                <a16:creationId xmlns:a16="http://schemas.microsoft.com/office/drawing/2014/main" id="{FDA80F29-0C04-57E2-A5A0-871A79B30161}"/>
              </a:ext>
            </a:extLst>
          </p:cNvPr>
          <p:cNvSpPr txBox="1">
            <a:spLocks noGrp="1"/>
          </p:cNvSpPr>
          <p:nvPr>
            <p:ph type="title"/>
          </p:nvPr>
        </p:nvSpPr>
        <p:spPr>
          <a:xfrm>
            <a:off x="-44606" y="1435398"/>
            <a:ext cx="12281211"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en-US" sz="3600" dirty="0"/>
              <a:t>EU Funding</a:t>
            </a:r>
            <a:r>
              <a:rPr lang="el-GR" sz="3600" dirty="0"/>
              <a:t> </a:t>
            </a:r>
            <a:r>
              <a:rPr lang="en-US" sz="3600" dirty="0"/>
              <a:t>and financial management basics</a:t>
            </a:r>
            <a:endParaRPr sz="3600" dirty="0"/>
          </a:p>
        </p:txBody>
      </p:sp>
      <p:sp>
        <p:nvSpPr>
          <p:cNvPr id="3" name="TextBox 2">
            <a:extLst>
              <a:ext uri="{FF2B5EF4-FFF2-40B4-BE49-F238E27FC236}">
                <a16:creationId xmlns:a16="http://schemas.microsoft.com/office/drawing/2014/main" id="{490F4762-52D8-01DE-BAFC-D910B85520F6}"/>
              </a:ext>
            </a:extLst>
          </p:cNvPr>
          <p:cNvSpPr txBox="1"/>
          <p:nvPr/>
        </p:nvSpPr>
        <p:spPr>
          <a:xfrm>
            <a:off x="149629" y="2128098"/>
            <a:ext cx="11887200" cy="1523494"/>
          </a:xfrm>
          <a:prstGeom prst="rect">
            <a:avLst/>
          </a:prstGeom>
          <a:noFill/>
        </p:spPr>
        <p:txBody>
          <a:bodyPr wrap="square" rtlCol="0">
            <a:spAutoFit/>
          </a:bodyPr>
          <a:lstStyle/>
          <a:p>
            <a:pPr algn="just"/>
            <a:r>
              <a:rPr lang="en-US" sz="1500" dirty="0"/>
              <a:t>For more detailed information and extensive examples on EU Funding and financial management basics, trainees should consider the </a:t>
            </a:r>
            <a:r>
              <a:rPr lang="en-US" sz="1500" dirty="0" err="1"/>
              <a:t>organised</a:t>
            </a:r>
            <a:r>
              <a:rPr lang="en-US" sz="1500" dirty="0"/>
              <a:t>, detailed and comprehensive modules provided by the European Commission for the information and training of beneficiary </a:t>
            </a:r>
            <a:r>
              <a:rPr lang="en-US" sz="1500" dirty="0" err="1"/>
              <a:t>organisations</a:t>
            </a:r>
            <a:r>
              <a:rPr lang="en-US" sz="1500" dirty="0"/>
              <a:t> applying for funding. These modules can be found at the following link:</a:t>
            </a:r>
            <a:r>
              <a:rPr lang="en-US" sz="1600" dirty="0"/>
              <a:t> </a:t>
            </a:r>
            <a:endParaRPr lang="el-GR" sz="1600" dirty="0"/>
          </a:p>
          <a:p>
            <a:pPr algn="just"/>
            <a:r>
              <a:rPr lang="en-US" sz="1600" dirty="0">
                <a:hlinkClick r:id="rId3"/>
              </a:rPr>
              <a:t>https://international-partnerships.ec.europa.eu/funding-and-technical-assistance/guidelines/financial-management-toolkit-recipients-eu-funds-external-actions_en#this-toolkit-covers-eight-financial-management-areas</a:t>
            </a:r>
            <a:endParaRPr lang="en-US" sz="1600" dirty="0"/>
          </a:p>
          <a:p>
            <a:pPr algn="just"/>
            <a:endParaRPr lang="en-US" sz="1500" dirty="0"/>
          </a:p>
        </p:txBody>
      </p:sp>
      <p:pic>
        <p:nvPicPr>
          <p:cNvPr id="4" name="Graphic 3" descr="Europe with solid fill">
            <a:extLst>
              <a:ext uri="{FF2B5EF4-FFF2-40B4-BE49-F238E27FC236}">
                <a16:creationId xmlns:a16="http://schemas.microsoft.com/office/drawing/2014/main" id="{9779FB20-E8D3-2B30-1B81-E0FCFB4668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5788" y="2601377"/>
            <a:ext cx="3945776" cy="3945776"/>
          </a:xfrm>
          <a:prstGeom prst="rect">
            <a:avLst/>
          </a:prstGeom>
        </p:spPr>
      </p:pic>
    </p:spTree>
    <p:extLst>
      <p:ext uri="{BB962C8B-B14F-4D97-AF65-F5344CB8AC3E}">
        <p14:creationId xmlns:p14="http://schemas.microsoft.com/office/powerpoint/2010/main" val="320106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d835a9aea3_0_0"/>
          <p:cNvSpPr txBox="1">
            <a:spLocks noGrp="1"/>
          </p:cNvSpPr>
          <p:nvPr>
            <p:ph type="title"/>
          </p:nvPr>
        </p:nvSpPr>
        <p:spPr>
          <a:xfrm>
            <a:off x="523702" y="1668154"/>
            <a:ext cx="11712903"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it-IT" sz="3600" dirty="0"/>
              <a:t>Short Case Study: A local example of NPO financial </a:t>
            </a:r>
            <a:r>
              <a:rPr lang="en-US" sz="3600" dirty="0"/>
              <a:t>reporting </a:t>
            </a:r>
            <a:r>
              <a:rPr lang="it-IT" sz="3600" dirty="0"/>
              <a:t>in North Macedonia</a:t>
            </a:r>
            <a:endParaRPr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FD99F-9C02-5A76-8AD4-9C8F882DE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53EFB-93FE-E94F-D39C-D44B10C23274}"/>
              </a:ext>
            </a:extLst>
          </p:cNvPr>
          <p:cNvSpPr>
            <a:spLocks noGrp="1"/>
          </p:cNvSpPr>
          <p:nvPr>
            <p:ph type="title"/>
          </p:nvPr>
        </p:nvSpPr>
        <p:spPr/>
        <p:txBody>
          <a:bodyPr/>
          <a:lstStyle/>
          <a:p>
            <a:r>
              <a:rPr lang="it-IT" dirty="0"/>
              <a:t>OBJECTIVES OF THE SECOND SESSION</a:t>
            </a:r>
            <a:endParaRPr lang="en-US" dirty="0"/>
          </a:p>
        </p:txBody>
      </p:sp>
      <p:sp>
        <p:nvSpPr>
          <p:cNvPr id="3" name="Content Placeholder 2">
            <a:extLst>
              <a:ext uri="{FF2B5EF4-FFF2-40B4-BE49-F238E27FC236}">
                <a16:creationId xmlns:a16="http://schemas.microsoft.com/office/drawing/2014/main" id="{A65ACEF7-3D5A-A69E-6251-B999A074FAE5}"/>
              </a:ext>
            </a:extLst>
          </p:cNvPr>
          <p:cNvSpPr>
            <a:spLocks noGrp="1"/>
          </p:cNvSpPr>
          <p:nvPr>
            <p:ph idx="1"/>
          </p:nvPr>
        </p:nvSpPr>
        <p:spPr>
          <a:xfrm>
            <a:off x="539969" y="2125400"/>
            <a:ext cx="11112062" cy="3988399"/>
          </a:xfrm>
        </p:spPr>
        <p:txBody>
          <a:bodyPr/>
          <a:lstStyle/>
          <a:p>
            <a:pPr marL="63500" indent="63500"/>
            <a:endParaRPr lang="en-US" dirty="0">
              <a:latin typeface="Libre Franklin" pitchFamily="2" charset="0"/>
              <a:ea typeface="Times New Roman" panose="02020603050405020304" pitchFamily="18" charset="0"/>
            </a:endParaRPr>
          </a:p>
          <a:p>
            <a:pPr marL="63500" indent="63500"/>
            <a:r>
              <a:rPr lang="en-US" dirty="0">
                <a:effectLst/>
                <a:latin typeface="Libre Franklin" pitchFamily="2" charset="0"/>
                <a:ea typeface="Times New Roman" panose="02020603050405020304" pitchFamily="18" charset="0"/>
              </a:rPr>
              <a:t>Understand the basics of digital tools and online platforms used for financial reasons </a:t>
            </a:r>
          </a:p>
          <a:p>
            <a:pPr marL="63500" indent="63500"/>
            <a:r>
              <a:rPr lang="en-US" dirty="0">
                <a:latin typeface="Libre Franklin" pitchFamily="2" charset="0"/>
              </a:rPr>
              <a:t>Share hands on experiences on platforms and digital tools for reporting and financial management</a:t>
            </a:r>
          </a:p>
          <a:p>
            <a:pPr marL="63500" indent="63500"/>
            <a:endParaRPr lang="en-US" dirty="0">
              <a:highlight>
                <a:srgbClr val="FFFF00"/>
              </a:highlight>
              <a:latin typeface="Libre Franklin" pitchFamily="2" charset="0"/>
            </a:endParaRPr>
          </a:p>
        </p:txBody>
      </p:sp>
    </p:spTree>
    <p:extLst>
      <p:ext uri="{BB962C8B-B14F-4D97-AF65-F5344CB8AC3E}">
        <p14:creationId xmlns:p14="http://schemas.microsoft.com/office/powerpoint/2010/main" val="253190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972A050B-E206-AAE0-EFDA-4EAE1A3C0A3E}"/>
            </a:ext>
          </a:extLst>
        </p:cNvPr>
        <p:cNvGrpSpPr/>
        <p:nvPr/>
      </p:nvGrpSpPr>
      <p:grpSpPr>
        <a:xfrm>
          <a:off x="0" y="0"/>
          <a:ext cx="0" cy="0"/>
          <a:chOff x="0" y="0"/>
          <a:chExt cx="0" cy="0"/>
        </a:xfrm>
      </p:grpSpPr>
      <p:sp>
        <p:nvSpPr>
          <p:cNvPr id="293" name="Google Shape;293;g2d835a9aea3_0_0">
            <a:extLst>
              <a:ext uri="{FF2B5EF4-FFF2-40B4-BE49-F238E27FC236}">
                <a16:creationId xmlns:a16="http://schemas.microsoft.com/office/drawing/2014/main" id="{0F564FA1-DA04-D087-83CD-C021111481FA}"/>
              </a:ext>
            </a:extLst>
          </p:cNvPr>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indent="63500"/>
            <a:r>
              <a:rPr lang="en-US" sz="2400" dirty="0">
                <a:latin typeface="Libre Franklin" pitchFamily="2" charset="0"/>
                <a:ea typeface="Times New Roman" panose="02020603050405020304" pitchFamily="18" charset="0"/>
              </a:rPr>
              <a:t>D</a:t>
            </a:r>
            <a:r>
              <a:rPr lang="en-US" sz="2400" dirty="0">
                <a:effectLst/>
                <a:latin typeface="Libre Franklin" pitchFamily="2" charset="0"/>
                <a:ea typeface="Times New Roman" panose="02020603050405020304" pitchFamily="18" charset="0"/>
              </a:rPr>
              <a:t>igital tools and online platforms used for financial management </a:t>
            </a:r>
            <a:r>
              <a:rPr lang="en-US" sz="2400" dirty="0">
                <a:latin typeface="Libre Franklin" pitchFamily="2" charset="0"/>
                <a:ea typeface="Times New Roman" panose="02020603050405020304" pitchFamily="18" charset="0"/>
              </a:rPr>
              <a:t>&amp; reporting in North Macedonia</a:t>
            </a:r>
            <a:r>
              <a:rPr lang="en-US" sz="2400" dirty="0">
                <a:effectLst/>
                <a:latin typeface="Libre Franklin" pitchFamily="2" charset="0"/>
                <a:ea typeface="Times New Roman" panose="02020603050405020304" pitchFamily="18" charset="0"/>
              </a:rPr>
              <a:t> </a:t>
            </a:r>
          </a:p>
        </p:txBody>
      </p:sp>
      <p:sp>
        <p:nvSpPr>
          <p:cNvPr id="3" name="TextBox 2">
            <a:extLst>
              <a:ext uri="{FF2B5EF4-FFF2-40B4-BE49-F238E27FC236}">
                <a16:creationId xmlns:a16="http://schemas.microsoft.com/office/drawing/2014/main" id="{142085E4-6895-8EED-86D8-3A5B65EF41AC}"/>
              </a:ext>
            </a:extLst>
          </p:cNvPr>
          <p:cNvSpPr txBox="1"/>
          <p:nvPr/>
        </p:nvSpPr>
        <p:spPr>
          <a:xfrm>
            <a:off x="559536" y="2271706"/>
            <a:ext cx="11093064" cy="584775"/>
          </a:xfrm>
          <a:prstGeom prst="rect">
            <a:avLst/>
          </a:prstGeom>
          <a:noFill/>
        </p:spPr>
        <p:txBody>
          <a:bodyPr wrap="square">
            <a:spAutoFit/>
          </a:bodyPr>
          <a:lstStyle/>
          <a:p>
            <a:pPr algn="just"/>
            <a:r>
              <a:rPr lang="en-US" sz="1600" dirty="0"/>
              <a:t>In this slide the Expert will list by name, together with his links, the main digital tools and platforms used in the local context of North Macedonia for financial management &amp; reporting</a:t>
            </a:r>
          </a:p>
        </p:txBody>
      </p:sp>
      <p:graphicFrame>
        <p:nvGraphicFramePr>
          <p:cNvPr id="2" name="Diagram 1">
            <a:extLst>
              <a:ext uri="{FF2B5EF4-FFF2-40B4-BE49-F238E27FC236}">
                <a16:creationId xmlns:a16="http://schemas.microsoft.com/office/drawing/2014/main" id="{71E5ADB4-186F-5FF7-103E-2FE89BE246B6}"/>
              </a:ext>
            </a:extLst>
          </p:cNvPr>
          <p:cNvGraphicFramePr/>
          <p:nvPr>
            <p:extLst>
              <p:ext uri="{D42A27DB-BD31-4B8C-83A1-F6EECF244321}">
                <p14:modId xmlns:p14="http://schemas.microsoft.com/office/powerpoint/2010/main" val="34848699"/>
              </p:ext>
            </p:extLst>
          </p:nvPr>
        </p:nvGraphicFramePr>
        <p:xfrm>
          <a:off x="701962" y="2856481"/>
          <a:ext cx="9522693" cy="3137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83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B52E6F30-5314-FC9D-8A03-6E1903E416DF}"/>
            </a:ext>
          </a:extLst>
        </p:cNvPr>
        <p:cNvGrpSpPr/>
        <p:nvPr/>
      </p:nvGrpSpPr>
      <p:grpSpPr>
        <a:xfrm>
          <a:off x="0" y="0"/>
          <a:ext cx="0" cy="0"/>
          <a:chOff x="0" y="0"/>
          <a:chExt cx="0" cy="0"/>
        </a:xfrm>
      </p:grpSpPr>
      <p:sp>
        <p:nvSpPr>
          <p:cNvPr id="293" name="Google Shape;293;g2d835a9aea3_0_0">
            <a:extLst>
              <a:ext uri="{FF2B5EF4-FFF2-40B4-BE49-F238E27FC236}">
                <a16:creationId xmlns:a16="http://schemas.microsoft.com/office/drawing/2014/main" id="{40D5FCD1-7906-0662-B6DE-D8BA6630EE8F}"/>
              </a:ext>
            </a:extLst>
          </p:cNvPr>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indent="63500"/>
            <a:r>
              <a:rPr lang="en-US" sz="2400" dirty="0">
                <a:latin typeface="Libre Franklin" pitchFamily="2" charset="0"/>
                <a:ea typeface="Times New Roman" panose="02020603050405020304" pitchFamily="18" charset="0"/>
              </a:rPr>
              <a:t>D</a:t>
            </a:r>
            <a:r>
              <a:rPr lang="en-US" sz="2400" dirty="0">
                <a:effectLst/>
                <a:latin typeface="Libre Franklin" pitchFamily="2" charset="0"/>
                <a:ea typeface="Times New Roman" panose="02020603050405020304" pitchFamily="18" charset="0"/>
              </a:rPr>
              <a:t>igital tools and online platforms used for financial management </a:t>
            </a:r>
            <a:r>
              <a:rPr lang="en-US" sz="2400" dirty="0">
                <a:latin typeface="Libre Franklin" pitchFamily="2" charset="0"/>
                <a:ea typeface="Times New Roman" panose="02020603050405020304" pitchFamily="18" charset="0"/>
              </a:rPr>
              <a:t>&amp; reporting in North Macedonia</a:t>
            </a:r>
            <a:r>
              <a:rPr lang="en-US" sz="2400" dirty="0">
                <a:effectLst/>
                <a:latin typeface="Libre Franklin" pitchFamily="2" charset="0"/>
                <a:ea typeface="Times New Roman" panose="02020603050405020304" pitchFamily="18" charset="0"/>
              </a:rPr>
              <a:t> – Practical Exhibition by Expert </a:t>
            </a:r>
          </a:p>
        </p:txBody>
      </p:sp>
      <p:sp>
        <p:nvSpPr>
          <p:cNvPr id="3" name="TextBox 2">
            <a:extLst>
              <a:ext uri="{FF2B5EF4-FFF2-40B4-BE49-F238E27FC236}">
                <a16:creationId xmlns:a16="http://schemas.microsoft.com/office/drawing/2014/main" id="{B2B2D34F-5313-E2F1-6F62-B30DC19EF247}"/>
              </a:ext>
            </a:extLst>
          </p:cNvPr>
          <p:cNvSpPr txBox="1"/>
          <p:nvPr/>
        </p:nvSpPr>
        <p:spPr>
          <a:xfrm>
            <a:off x="244126" y="2745532"/>
            <a:ext cx="4585569" cy="2431435"/>
          </a:xfrm>
          <a:prstGeom prst="rect">
            <a:avLst/>
          </a:prstGeom>
          <a:noFill/>
        </p:spPr>
        <p:txBody>
          <a:bodyPr wrap="square">
            <a:spAutoFit/>
          </a:bodyPr>
          <a:lstStyle/>
          <a:p>
            <a:pPr algn="just"/>
            <a:r>
              <a:rPr lang="en-US" sz="1900" dirty="0"/>
              <a:t>The total duration of the expert's practical exhibition will last 35' with 25' of presentation and demonstration of online functionalities on digital platforms &amp; tools used in the national context of North Macedonia. While 10' will be utilized for further questions, question solving and repetition.</a:t>
            </a:r>
          </a:p>
        </p:txBody>
      </p:sp>
      <p:pic>
        <p:nvPicPr>
          <p:cNvPr id="4" name="Picture 3" descr="Person typing on laptop">
            <a:extLst>
              <a:ext uri="{FF2B5EF4-FFF2-40B4-BE49-F238E27FC236}">
                <a16:creationId xmlns:a16="http://schemas.microsoft.com/office/drawing/2014/main" id="{D7D0182E-DB5C-F190-4F2D-DB98E3E24E52}"/>
              </a:ext>
            </a:extLst>
          </p:cNvPr>
          <p:cNvPicPr>
            <a:picLocks noChangeAspect="1"/>
          </p:cNvPicPr>
          <p:nvPr/>
        </p:nvPicPr>
        <p:blipFill>
          <a:blip r:embed="rId3"/>
          <a:stretch>
            <a:fillRect/>
          </a:stretch>
        </p:blipFill>
        <p:spPr>
          <a:xfrm>
            <a:off x="5286895" y="2477135"/>
            <a:ext cx="5145954" cy="2894599"/>
          </a:xfrm>
          <a:prstGeom prst="rect">
            <a:avLst/>
          </a:prstGeom>
        </p:spPr>
      </p:pic>
    </p:spTree>
    <p:extLst>
      <p:ext uri="{BB962C8B-B14F-4D97-AF65-F5344CB8AC3E}">
        <p14:creationId xmlns:p14="http://schemas.microsoft.com/office/powerpoint/2010/main" val="207899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81EA2BDD-A88B-5929-0C4E-6F5CA959F617}"/>
            </a:ext>
          </a:extLst>
        </p:cNvPr>
        <p:cNvGrpSpPr/>
        <p:nvPr/>
      </p:nvGrpSpPr>
      <p:grpSpPr>
        <a:xfrm>
          <a:off x="0" y="0"/>
          <a:ext cx="0" cy="0"/>
          <a:chOff x="0" y="0"/>
          <a:chExt cx="0" cy="0"/>
        </a:xfrm>
      </p:grpSpPr>
      <p:sp>
        <p:nvSpPr>
          <p:cNvPr id="293" name="Google Shape;293;g2d835a9aea3_0_0">
            <a:extLst>
              <a:ext uri="{FF2B5EF4-FFF2-40B4-BE49-F238E27FC236}">
                <a16:creationId xmlns:a16="http://schemas.microsoft.com/office/drawing/2014/main" id="{D906BE43-ECDF-209A-0FD9-E47B8D7E1F79}"/>
              </a:ext>
            </a:extLst>
          </p:cNvPr>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indent="63500"/>
            <a:r>
              <a:rPr lang="en-US" sz="2400" dirty="0">
                <a:latin typeface="Libre Franklin" pitchFamily="2" charset="0"/>
                <a:ea typeface="Times New Roman" panose="02020603050405020304" pitchFamily="18" charset="0"/>
              </a:rPr>
              <a:t>D</a:t>
            </a:r>
            <a:r>
              <a:rPr lang="en-US" sz="2400" dirty="0">
                <a:effectLst/>
                <a:latin typeface="Libre Franklin" pitchFamily="2" charset="0"/>
                <a:ea typeface="Times New Roman" panose="02020603050405020304" pitchFamily="18" charset="0"/>
              </a:rPr>
              <a:t>igital tools and online platforms used for financial management </a:t>
            </a:r>
            <a:r>
              <a:rPr lang="en-US" sz="2400" dirty="0">
                <a:latin typeface="Libre Franklin" pitchFamily="2" charset="0"/>
                <a:ea typeface="Times New Roman" panose="02020603050405020304" pitchFamily="18" charset="0"/>
              </a:rPr>
              <a:t>&amp; reporting in North Macedonia</a:t>
            </a:r>
            <a:r>
              <a:rPr lang="en-US" sz="2400" dirty="0">
                <a:effectLst/>
                <a:latin typeface="Libre Franklin" pitchFamily="2" charset="0"/>
                <a:ea typeface="Times New Roman" panose="02020603050405020304" pitchFamily="18" charset="0"/>
              </a:rPr>
              <a:t> – Recap by Expert</a:t>
            </a:r>
          </a:p>
        </p:txBody>
      </p:sp>
      <p:sp>
        <p:nvSpPr>
          <p:cNvPr id="3" name="TextBox 2">
            <a:extLst>
              <a:ext uri="{FF2B5EF4-FFF2-40B4-BE49-F238E27FC236}">
                <a16:creationId xmlns:a16="http://schemas.microsoft.com/office/drawing/2014/main" id="{170A71C2-5267-5C72-9907-F4D7028A48A4}"/>
              </a:ext>
            </a:extLst>
          </p:cNvPr>
          <p:cNvSpPr txBox="1"/>
          <p:nvPr/>
        </p:nvSpPr>
        <p:spPr>
          <a:xfrm>
            <a:off x="244126" y="2745532"/>
            <a:ext cx="12515910" cy="677108"/>
          </a:xfrm>
          <a:prstGeom prst="rect">
            <a:avLst/>
          </a:prstGeom>
          <a:noFill/>
        </p:spPr>
        <p:txBody>
          <a:bodyPr wrap="square">
            <a:spAutoFit/>
          </a:bodyPr>
          <a:lstStyle/>
          <a:p>
            <a:pPr algn="just"/>
            <a:r>
              <a:rPr lang="en-US" sz="1900" dirty="0"/>
              <a:t>In this slide the expert will put the key facts / notes of the main </a:t>
            </a:r>
            <a:r>
              <a:rPr lang="en-US" sz="1900" dirty="0" err="1"/>
              <a:t>bulletpoints</a:t>
            </a:r>
            <a:r>
              <a:rPr lang="en-US" sz="1900" dirty="0"/>
              <a:t> that learners should pay attention to when using the relevant platforms and digital tools for financial management &amp; reporting.</a:t>
            </a:r>
          </a:p>
        </p:txBody>
      </p:sp>
    </p:spTree>
    <p:extLst>
      <p:ext uri="{BB962C8B-B14F-4D97-AF65-F5344CB8AC3E}">
        <p14:creationId xmlns:p14="http://schemas.microsoft.com/office/powerpoint/2010/main" val="414292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2CC00-FA16-EAF1-7F80-6C4EBEE8E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95720-B55C-1F1F-0E6A-5CE13226C7FD}"/>
              </a:ext>
            </a:extLst>
          </p:cNvPr>
          <p:cNvSpPr>
            <a:spLocks noGrp="1"/>
          </p:cNvSpPr>
          <p:nvPr>
            <p:ph type="title"/>
          </p:nvPr>
        </p:nvSpPr>
        <p:spPr/>
        <p:txBody>
          <a:bodyPr/>
          <a:lstStyle/>
          <a:p>
            <a:r>
              <a:rPr lang="it-IT" dirty="0"/>
              <a:t>OBJECTIVES OF THE THIRD SESSION</a:t>
            </a:r>
            <a:endParaRPr lang="en-US" dirty="0"/>
          </a:p>
        </p:txBody>
      </p:sp>
      <p:sp>
        <p:nvSpPr>
          <p:cNvPr id="3" name="Content Placeholder 2">
            <a:extLst>
              <a:ext uri="{FF2B5EF4-FFF2-40B4-BE49-F238E27FC236}">
                <a16:creationId xmlns:a16="http://schemas.microsoft.com/office/drawing/2014/main" id="{9101A331-D390-1D1C-31C1-9D1CD35CD5B4}"/>
              </a:ext>
            </a:extLst>
          </p:cNvPr>
          <p:cNvSpPr>
            <a:spLocks noGrp="1"/>
          </p:cNvSpPr>
          <p:nvPr>
            <p:ph idx="1"/>
          </p:nvPr>
        </p:nvSpPr>
        <p:spPr>
          <a:xfrm>
            <a:off x="539969" y="2125400"/>
            <a:ext cx="11112062" cy="3988399"/>
          </a:xfrm>
        </p:spPr>
        <p:txBody>
          <a:bodyPr>
            <a:normAutofit/>
          </a:bodyPr>
          <a:lstStyle/>
          <a:p>
            <a:pPr marL="63500" indent="63500"/>
            <a:endParaRPr lang="en-US" dirty="0">
              <a:latin typeface="Libre Franklin" pitchFamily="2" charset="0"/>
              <a:ea typeface="Times New Roman" panose="02020603050405020304" pitchFamily="18" charset="0"/>
            </a:endParaRPr>
          </a:p>
          <a:p>
            <a:pPr marL="63500" indent="63500"/>
            <a:r>
              <a:rPr lang="en-US" dirty="0">
                <a:effectLst/>
                <a:latin typeface="Libre Franklin" pitchFamily="2" charset="0"/>
                <a:ea typeface="Times New Roman" panose="02020603050405020304" pitchFamily="18" charset="0"/>
              </a:rPr>
              <a:t>Understand the basics of budgeting accounting and financial reporting measuring.</a:t>
            </a:r>
          </a:p>
          <a:p>
            <a:pPr marL="63500" indent="63500"/>
            <a:r>
              <a:rPr lang="en-US" dirty="0">
                <a:latin typeface="Libre Franklin" pitchFamily="2" charset="0"/>
              </a:rPr>
              <a:t>Share hands on experiences and learn about practices of budgeting, accounting, and financial reporting.</a:t>
            </a:r>
          </a:p>
        </p:txBody>
      </p:sp>
    </p:spTree>
    <p:extLst>
      <p:ext uri="{BB962C8B-B14F-4D97-AF65-F5344CB8AC3E}">
        <p14:creationId xmlns:p14="http://schemas.microsoft.com/office/powerpoint/2010/main" val="287197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D400E912-E49C-3277-9C3D-877ACEED764A}"/>
            </a:ext>
          </a:extLst>
        </p:cNvPr>
        <p:cNvGrpSpPr/>
        <p:nvPr/>
      </p:nvGrpSpPr>
      <p:grpSpPr>
        <a:xfrm>
          <a:off x="0" y="0"/>
          <a:ext cx="0" cy="0"/>
          <a:chOff x="0" y="0"/>
          <a:chExt cx="0" cy="0"/>
        </a:xfrm>
      </p:grpSpPr>
      <p:sp>
        <p:nvSpPr>
          <p:cNvPr id="293" name="Google Shape;293;g2d835a9aea3_0_0">
            <a:extLst>
              <a:ext uri="{FF2B5EF4-FFF2-40B4-BE49-F238E27FC236}">
                <a16:creationId xmlns:a16="http://schemas.microsoft.com/office/drawing/2014/main" id="{82961645-F0BE-2706-2B92-40FF698F9DFD}"/>
              </a:ext>
            </a:extLst>
          </p:cNvPr>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indent="63500"/>
            <a:r>
              <a:rPr lang="en-US" sz="2400" dirty="0">
                <a:latin typeface="Libre Franklin" pitchFamily="2" charset="0"/>
                <a:ea typeface="Times New Roman" panose="02020603050405020304" pitchFamily="18" charset="0"/>
              </a:rPr>
              <a:t>Budgeting accounting and financial reporting measuring in North Macedonia</a:t>
            </a:r>
            <a:r>
              <a:rPr lang="en-US" sz="2400" dirty="0">
                <a:effectLst/>
                <a:latin typeface="Libre Franklin" pitchFamily="2" charset="0"/>
                <a:ea typeface="Times New Roman" panose="02020603050405020304" pitchFamily="18" charset="0"/>
              </a:rPr>
              <a:t> – Practical Exhibition by Expert </a:t>
            </a:r>
          </a:p>
        </p:txBody>
      </p:sp>
      <p:sp>
        <p:nvSpPr>
          <p:cNvPr id="3" name="TextBox 2">
            <a:extLst>
              <a:ext uri="{FF2B5EF4-FFF2-40B4-BE49-F238E27FC236}">
                <a16:creationId xmlns:a16="http://schemas.microsoft.com/office/drawing/2014/main" id="{452ED3F9-4513-FAF8-2637-622D487F2B94}"/>
              </a:ext>
            </a:extLst>
          </p:cNvPr>
          <p:cNvSpPr txBox="1"/>
          <p:nvPr/>
        </p:nvSpPr>
        <p:spPr>
          <a:xfrm>
            <a:off x="244126" y="2745532"/>
            <a:ext cx="4760136" cy="2431435"/>
          </a:xfrm>
          <a:prstGeom prst="rect">
            <a:avLst/>
          </a:prstGeom>
          <a:noFill/>
        </p:spPr>
        <p:txBody>
          <a:bodyPr wrap="square">
            <a:spAutoFit/>
          </a:bodyPr>
          <a:lstStyle/>
          <a:p>
            <a:pPr algn="just"/>
            <a:r>
              <a:rPr lang="en-US" sz="1900" dirty="0"/>
              <a:t>The total duration of the expert's practical exhibition will last 35' with 25' of presentation and demonstration of legal procedures and basic tools for proper Budgeting accounting and financial reporting in North Macedonia. While 10' will be utilized for further questions, question solving and repetition.</a:t>
            </a:r>
          </a:p>
        </p:txBody>
      </p:sp>
      <p:pic>
        <p:nvPicPr>
          <p:cNvPr id="5" name="Picture 4" descr="People in a presentation">
            <a:extLst>
              <a:ext uri="{FF2B5EF4-FFF2-40B4-BE49-F238E27FC236}">
                <a16:creationId xmlns:a16="http://schemas.microsoft.com/office/drawing/2014/main" id="{D9D600C6-AFBD-D4EF-CDA7-F1038FF696B2}"/>
              </a:ext>
            </a:extLst>
          </p:cNvPr>
          <p:cNvPicPr>
            <a:picLocks noChangeAspect="1"/>
          </p:cNvPicPr>
          <p:nvPr/>
        </p:nvPicPr>
        <p:blipFill>
          <a:blip r:embed="rId3"/>
          <a:stretch>
            <a:fillRect/>
          </a:stretch>
        </p:blipFill>
        <p:spPr>
          <a:xfrm>
            <a:off x="5338456" y="2277068"/>
            <a:ext cx="5293522" cy="3532526"/>
          </a:xfrm>
          <a:prstGeom prst="rect">
            <a:avLst/>
          </a:prstGeom>
        </p:spPr>
      </p:pic>
    </p:spTree>
    <p:extLst>
      <p:ext uri="{BB962C8B-B14F-4D97-AF65-F5344CB8AC3E}">
        <p14:creationId xmlns:p14="http://schemas.microsoft.com/office/powerpoint/2010/main" val="356208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9FC40DD8-4308-2883-2707-58F0392D6DFB}"/>
            </a:ext>
          </a:extLst>
        </p:cNvPr>
        <p:cNvGrpSpPr/>
        <p:nvPr/>
      </p:nvGrpSpPr>
      <p:grpSpPr>
        <a:xfrm>
          <a:off x="0" y="0"/>
          <a:ext cx="0" cy="0"/>
          <a:chOff x="0" y="0"/>
          <a:chExt cx="0" cy="0"/>
        </a:xfrm>
      </p:grpSpPr>
      <p:sp>
        <p:nvSpPr>
          <p:cNvPr id="293" name="Google Shape;293;g2d835a9aea3_0_0">
            <a:extLst>
              <a:ext uri="{FF2B5EF4-FFF2-40B4-BE49-F238E27FC236}">
                <a16:creationId xmlns:a16="http://schemas.microsoft.com/office/drawing/2014/main" id="{5358D099-3BD1-D736-93D3-B86F08E7BE1F}"/>
              </a:ext>
            </a:extLst>
          </p:cNvPr>
          <p:cNvSpPr txBox="1">
            <a:spLocks noGrp="1"/>
          </p:cNvSpPr>
          <p:nvPr>
            <p:ph type="title"/>
          </p:nvPr>
        </p:nvSpPr>
        <p:spPr>
          <a:xfrm>
            <a:off x="539400" y="1486266"/>
            <a:ext cx="10884900" cy="569308"/>
          </a:xfrm>
          <a:prstGeom prst="rect">
            <a:avLst/>
          </a:prstGeom>
          <a:noFill/>
          <a:ln>
            <a:noFill/>
          </a:ln>
        </p:spPr>
        <p:txBody>
          <a:bodyPr spcFirstLastPara="1" wrap="square" lIns="91425" tIns="45700" rIns="91425" bIns="45700" anchor="ctr" anchorCtr="0">
            <a:noAutofit/>
          </a:bodyPr>
          <a:lstStyle/>
          <a:p>
            <a:pPr marL="63500" indent="63500"/>
            <a:r>
              <a:rPr lang="en-US" sz="2400" dirty="0">
                <a:latin typeface="Libre Franklin" pitchFamily="2" charset="0"/>
                <a:ea typeface="Times New Roman" panose="02020603050405020304" pitchFamily="18" charset="0"/>
              </a:rPr>
              <a:t>The practices of budgeting, accounting, and financial </a:t>
            </a:r>
            <a:r>
              <a:rPr lang="en-US" sz="2400" dirty="0" err="1">
                <a:latin typeface="Libre Franklin" pitchFamily="2" charset="0"/>
                <a:ea typeface="Times New Roman" panose="02020603050405020304" pitchFamily="18" charset="0"/>
              </a:rPr>
              <a:t>reportingin</a:t>
            </a:r>
            <a:r>
              <a:rPr lang="en-US" sz="2400" dirty="0">
                <a:latin typeface="Libre Franklin" pitchFamily="2" charset="0"/>
                <a:ea typeface="Times New Roman" panose="02020603050405020304" pitchFamily="18" charset="0"/>
              </a:rPr>
              <a:t> North Macedonia</a:t>
            </a:r>
            <a:r>
              <a:rPr lang="en-US" sz="2400" dirty="0">
                <a:effectLst/>
                <a:latin typeface="Libre Franklin" pitchFamily="2" charset="0"/>
                <a:ea typeface="Times New Roman" panose="02020603050405020304" pitchFamily="18" charset="0"/>
              </a:rPr>
              <a:t> – Recap by Expert</a:t>
            </a:r>
          </a:p>
        </p:txBody>
      </p:sp>
      <p:sp>
        <p:nvSpPr>
          <p:cNvPr id="3" name="TextBox 2">
            <a:extLst>
              <a:ext uri="{FF2B5EF4-FFF2-40B4-BE49-F238E27FC236}">
                <a16:creationId xmlns:a16="http://schemas.microsoft.com/office/drawing/2014/main" id="{5C72AE2D-8BA2-F09D-F37B-7D207941BD1A}"/>
              </a:ext>
            </a:extLst>
          </p:cNvPr>
          <p:cNvSpPr txBox="1"/>
          <p:nvPr/>
        </p:nvSpPr>
        <p:spPr>
          <a:xfrm>
            <a:off x="244126" y="2745532"/>
            <a:ext cx="11825954" cy="677108"/>
          </a:xfrm>
          <a:prstGeom prst="rect">
            <a:avLst/>
          </a:prstGeom>
          <a:noFill/>
        </p:spPr>
        <p:txBody>
          <a:bodyPr wrap="square">
            <a:spAutoFit/>
          </a:bodyPr>
          <a:lstStyle/>
          <a:p>
            <a:pPr algn="just"/>
            <a:r>
              <a:rPr lang="en-US" sz="1900" dirty="0"/>
              <a:t>In this slide the expert will put the key facts / notes of the main </a:t>
            </a:r>
            <a:r>
              <a:rPr lang="en-US" sz="1900" dirty="0" err="1"/>
              <a:t>bulletpoints</a:t>
            </a:r>
            <a:r>
              <a:rPr lang="en-US" sz="1900" dirty="0"/>
              <a:t> that learners should pay attention to when being involved in the practices of budgeting, accounting, and financial reporting</a:t>
            </a:r>
          </a:p>
        </p:txBody>
      </p:sp>
    </p:spTree>
    <p:extLst>
      <p:ext uri="{BB962C8B-B14F-4D97-AF65-F5344CB8AC3E}">
        <p14:creationId xmlns:p14="http://schemas.microsoft.com/office/powerpoint/2010/main" val="120260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234C-3AD9-5047-4EF7-AFB30049D5B3}"/>
              </a:ext>
            </a:extLst>
          </p:cNvPr>
          <p:cNvSpPr>
            <a:spLocks noGrp="1"/>
          </p:cNvSpPr>
          <p:nvPr>
            <p:ph type="title"/>
          </p:nvPr>
        </p:nvSpPr>
        <p:spPr/>
        <p:txBody>
          <a:bodyPr/>
          <a:lstStyle/>
          <a:p>
            <a:r>
              <a:rPr lang="it-IT" dirty="0"/>
              <a:t>OBJECTIVES OF THE FIRST SESSION</a:t>
            </a:r>
            <a:endParaRPr lang="en-US" dirty="0"/>
          </a:p>
        </p:txBody>
      </p:sp>
      <p:sp>
        <p:nvSpPr>
          <p:cNvPr id="3" name="Content Placeholder 2">
            <a:extLst>
              <a:ext uri="{FF2B5EF4-FFF2-40B4-BE49-F238E27FC236}">
                <a16:creationId xmlns:a16="http://schemas.microsoft.com/office/drawing/2014/main" id="{F2A3C985-2BEB-2DB5-BE5D-2541BEA556F8}"/>
              </a:ext>
            </a:extLst>
          </p:cNvPr>
          <p:cNvSpPr>
            <a:spLocks noGrp="1"/>
          </p:cNvSpPr>
          <p:nvPr>
            <p:ph idx="1"/>
          </p:nvPr>
        </p:nvSpPr>
        <p:spPr>
          <a:xfrm>
            <a:off x="838200" y="2188563"/>
            <a:ext cx="9394767" cy="3988399"/>
          </a:xfrm>
        </p:spPr>
        <p:txBody>
          <a:bodyPr>
            <a:normAutofit/>
          </a:bodyPr>
          <a:lstStyle/>
          <a:p>
            <a:pPr marL="63500" indent="63500"/>
            <a:r>
              <a:rPr lang="en-US" dirty="0">
                <a:effectLst/>
                <a:latin typeface="Libre Franklin" pitchFamily="2" charset="0"/>
                <a:ea typeface="Times New Roman" panose="02020603050405020304" pitchFamily="18" charset="0"/>
              </a:rPr>
              <a:t>Understand what is financial management for nonprofit organization </a:t>
            </a:r>
          </a:p>
          <a:p>
            <a:pPr marL="63500" indent="63500"/>
            <a:r>
              <a:rPr lang="en-US" dirty="0">
                <a:effectLst/>
                <a:latin typeface="Libre Franklin" pitchFamily="2" charset="0"/>
                <a:ea typeface="Times New Roman" panose="02020603050405020304" pitchFamily="18" charset="0"/>
              </a:rPr>
              <a:t>Basic theoretical &amp; practical skillset of NPOs </a:t>
            </a:r>
            <a:r>
              <a:rPr lang="en-US" dirty="0">
                <a:latin typeface="Libre Franklin" pitchFamily="2" charset="0"/>
                <a:ea typeface="Times New Roman" panose="02020603050405020304" pitchFamily="18" charset="0"/>
              </a:rPr>
              <a:t>financial management</a:t>
            </a:r>
          </a:p>
          <a:p>
            <a:pPr marL="63500" indent="63500"/>
            <a:r>
              <a:rPr lang="en-US" dirty="0">
                <a:latin typeface="Libre Franklin" pitchFamily="2" charset="0"/>
                <a:ea typeface="Times New Roman" panose="02020603050405020304" pitchFamily="18" charset="0"/>
              </a:rPr>
              <a:t>Sharing of experiences on financial management procedures for NPOs</a:t>
            </a:r>
            <a:endParaRPr lang="el-GR" dirty="0">
              <a:latin typeface="Libre Franklin" pitchFamily="2" charset="0"/>
              <a:ea typeface="Times New Roman" panose="02020603050405020304" pitchFamily="18" charset="0"/>
            </a:endParaRPr>
          </a:p>
          <a:p>
            <a:pPr marL="0" indent="0">
              <a:buNone/>
            </a:pPr>
            <a:br>
              <a:rPr lang="en-US" dirty="0"/>
            </a:br>
            <a:endParaRPr lang="en-US" dirty="0">
              <a:effectLst/>
              <a:latin typeface="Libre Franklin" pitchFamily="2"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9219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879A-6B09-0FF3-56C8-A657D44F8119}"/>
              </a:ext>
            </a:extLst>
          </p:cNvPr>
          <p:cNvSpPr>
            <a:spLocks noGrp="1"/>
          </p:cNvSpPr>
          <p:nvPr>
            <p:ph type="title"/>
          </p:nvPr>
        </p:nvSpPr>
        <p:spPr>
          <a:xfrm>
            <a:off x="501534" y="1426823"/>
            <a:ext cx="12310533" cy="732029"/>
          </a:xfrm>
        </p:spPr>
        <p:txBody>
          <a:bodyPr>
            <a:noAutofit/>
          </a:bodyPr>
          <a:lstStyle/>
          <a:p>
            <a:r>
              <a:rPr lang="en-US" sz="3600" dirty="0">
                <a:latin typeface="Libre Franklin" pitchFamily="2" charset="0"/>
              </a:rPr>
              <a:t>Basic steps of financial management for nonprofits   </a:t>
            </a:r>
            <a:endParaRPr lang="en-US" sz="3600" dirty="0"/>
          </a:p>
        </p:txBody>
      </p:sp>
      <p:sp>
        <p:nvSpPr>
          <p:cNvPr id="3" name="Content Placeholder 2">
            <a:extLst>
              <a:ext uri="{FF2B5EF4-FFF2-40B4-BE49-F238E27FC236}">
                <a16:creationId xmlns:a16="http://schemas.microsoft.com/office/drawing/2014/main" id="{7D631DE3-33B9-8E6D-F3F3-D089D8474397}"/>
              </a:ext>
            </a:extLst>
          </p:cNvPr>
          <p:cNvSpPr>
            <a:spLocks noGrp="1"/>
          </p:cNvSpPr>
          <p:nvPr>
            <p:ph idx="1"/>
          </p:nvPr>
        </p:nvSpPr>
        <p:spPr>
          <a:xfrm>
            <a:off x="110836" y="2158852"/>
            <a:ext cx="11970327" cy="3988399"/>
          </a:xfrm>
        </p:spPr>
        <p:txBody>
          <a:bodyPr>
            <a:normAutofit/>
          </a:bodyPr>
          <a:lstStyle/>
          <a:p>
            <a:pPr marL="0" indent="0">
              <a:buNone/>
            </a:pPr>
            <a:r>
              <a:rPr lang="en-US" sz="1600" dirty="0"/>
              <a:t>Proper and sound financial management is a key requirement for any CSO regardless of the size and </a:t>
            </a:r>
            <a:r>
              <a:rPr lang="en-US" sz="1600" dirty="0" err="1"/>
              <a:t>specialisation</a:t>
            </a:r>
            <a:r>
              <a:rPr lang="en-US" sz="1600" dirty="0"/>
              <a:t> of the </a:t>
            </a:r>
            <a:r>
              <a:rPr lang="en-US" sz="1600" dirty="0" err="1"/>
              <a:t>organisation</a:t>
            </a:r>
            <a:r>
              <a:rPr lang="en-US" sz="1600" dirty="0"/>
              <a:t>. Proper financial management ensures that an organization has necessary financial resources and all necessary financial processes that promote financial and operational transparency and help build trust with donors, funders, stakeholders and the public.</a:t>
            </a:r>
            <a:br>
              <a:rPr lang="en-US" sz="1600" dirty="0"/>
            </a:br>
            <a:r>
              <a:rPr lang="en-US" sz="1600" dirty="0"/>
              <a:t>Here we will look at 4 key best practices for financial management of nonprofits by name. Whether your organization is established or just starting out, these tips will help you use your resources in the most effective ways to advance your mission.</a:t>
            </a:r>
            <a:br>
              <a:rPr lang="en-US" sz="1600" dirty="0"/>
            </a:br>
            <a:endParaRPr lang="en-US" sz="1600" dirty="0"/>
          </a:p>
          <a:p>
            <a:pPr marL="0" indent="0">
              <a:buNone/>
            </a:pPr>
            <a:r>
              <a:rPr lang="en-US" sz="1600" dirty="0"/>
              <a:t>These best practices are:</a:t>
            </a:r>
            <a:br>
              <a:rPr lang="en-US" sz="1600" dirty="0"/>
            </a:br>
            <a:endParaRPr lang="en-US" sz="1600" dirty="0"/>
          </a:p>
          <a:p>
            <a:pPr marL="0" indent="0">
              <a:buNone/>
            </a:pPr>
            <a:endParaRPr lang="en-US" dirty="0"/>
          </a:p>
        </p:txBody>
      </p:sp>
      <p:graphicFrame>
        <p:nvGraphicFramePr>
          <p:cNvPr id="4" name="Diagram 3">
            <a:extLst>
              <a:ext uri="{FF2B5EF4-FFF2-40B4-BE49-F238E27FC236}">
                <a16:creationId xmlns:a16="http://schemas.microsoft.com/office/drawing/2014/main" id="{882D343F-DCC3-2177-C029-CDE90A69637C}"/>
              </a:ext>
            </a:extLst>
          </p:cNvPr>
          <p:cNvGraphicFramePr/>
          <p:nvPr>
            <p:extLst>
              <p:ext uri="{D42A27DB-BD31-4B8C-83A1-F6EECF244321}">
                <p14:modId xmlns:p14="http://schemas.microsoft.com/office/powerpoint/2010/main" val="4155344546"/>
              </p:ext>
            </p:extLst>
          </p:nvPr>
        </p:nvGraphicFramePr>
        <p:xfrm>
          <a:off x="3084483" y="3429000"/>
          <a:ext cx="5485939" cy="2356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13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FCB36-E784-3690-10E4-58DBF7D6D50D}"/>
            </a:ext>
          </a:extLst>
        </p:cNvPr>
        <p:cNvGrpSpPr/>
        <p:nvPr/>
      </p:nvGrpSpPr>
      <p:grpSpPr>
        <a:xfrm>
          <a:off x="0" y="0"/>
          <a:ext cx="0" cy="0"/>
          <a:chOff x="0" y="0"/>
          <a:chExt cx="0" cy="0"/>
        </a:xfrm>
      </p:grpSpPr>
      <p:sp>
        <p:nvSpPr>
          <p:cNvPr id="11" name="Rectangle: Diagonal Corners Snipped 10">
            <a:extLst>
              <a:ext uri="{FF2B5EF4-FFF2-40B4-BE49-F238E27FC236}">
                <a16:creationId xmlns:a16="http://schemas.microsoft.com/office/drawing/2014/main" id="{B70B8AFC-BA38-92A6-70FC-5E03FDD8F4AF}"/>
              </a:ext>
            </a:extLst>
          </p:cNvPr>
          <p:cNvSpPr/>
          <p:nvPr/>
        </p:nvSpPr>
        <p:spPr>
          <a:xfrm>
            <a:off x="110834" y="5174974"/>
            <a:ext cx="3325087" cy="1407700"/>
          </a:xfrm>
          <a:prstGeom prst="snip2Diag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89EEB-464A-13B3-7972-52DE37A137C1}"/>
              </a:ext>
            </a:extLst>
          </p:cNvPr>
          <p:cNvSpPr>
            <a:spLocks noGrp="1"/>
          </p:cNvSpPr>
          <p:nvPr>
            <p:ph type="title"/>
          </p:nvPr>
        </p:nvSpPr>
        <p:spPr>
          <a:xfrm>
            <a:off x="1382684" y="1566424"/>
            <a:ext cx="12310533" cy="732029"/>
          </a:xfrm>
        </p:spPr>
        <p:txBody>
          <a:bodyPr>
            <a:noAutofit/>
          </a:bodyPr>
          <a:lstStyle/>
          <a:p>
            <a:r>
              <a:rPr lang="en-US" sz="3600" dirty="0">
                <a:latin typeface="Libre Franklin" pitchFamily="2" charset="0"/>
              </a:rPr>
              <a:t>Organizing Financial Management Team</a:t>
            </a:r>
            <a:br>
              <a:rPr lang="en-US" sz="3600" dirty="0">
                <a:latin typeface="Libre Franklin" pitchFamily="2" charset="0"/>
              </a:rPr>
            </a:br>
            <a:endParaRPr lang="en-US" sz="3600" dirty="0">
              <a:latin typeface="Libre Franklin" pitchFamily="2" charset="0"/>
            </a:endParaRPr>
          </a:p>
        </p:txBody>
      </p:sp>
      <p:sp>
        <p:nvSpPr>
          <p:cNvPr id="3" name="Content Placeholder 2">
            <a:extLst>
              <a:ext uri="{FF2B5EF4-FFF2-40B4-BE49-F238E27FC236}">
                <a16:creationId xmlns:a16="http://schemas.microsoft.com/office/drawing/2014/main" id="{3A21C7F5-0E57-9BB7-FC87-623C3D6DFCAA}"/>
              </a:ext>
            </a:extLst>
          </p:cNvPr>
          <p:cNvSpPr>
            <a:spLocks noGrp="1"/>
          </p:cNvSpPr>
          <p:nvPr>
            <p:ph idx="1"/>
          </p:nvPr>
        </p:nvSpPr>
        <p:spPr>
          <a:xfrm>
            <a:off x="110836" y="2158852"/>
            <a:ext cx="11970327" cy="3988399"/>
          </a:xfrm>
        </p:spPr>
        <p:txBody>
          <a:bodyPr>
            <a:normAutofit/>
          </a:bodyPr>
          <a:lstStyle/>
          <a:p>
            <a:pPr marL="0" indent="0">
              <a:buNone/>
            </a:pPr>
            <a:r>
              <a:rPr lang="en-US" sz="1600" dirty="0"/>
              <a:t>Even if your CSO/NGO is small you should </a:t>
            </a:r>
            <a:r>
              <a:rPr lang="en-US" sz="1600" dirty="0" err="1"/>
              <a:t>organise</a:t>
            </a:r>
            <a:r>
              <a:rPr lang="en-US" sz="1600" dirty="0"/>
              <a:t> a team to deal with financial management to be efficient and check each other's work to reduce potential mistakes. The four key members of your organization's financial management team are</a:t>
            </a:r>
            <a:br>
              <a:rPr lang="en-US" sz="1600" dirty="0"/>
            </a:br>
            <a:endParaRPr lang="en-US" sz="1600" dirty="0"/>
          </a:p>
          <a:p>
            <a:pPr marL="0" indent="0">
              <a:buNone/>
            </a:pPr>
            <a:endParaRPr lang="en-US" dirty="0"/>
          </a:p>
        </p:txBody>
      </p:sp>
      <p:graphicFrame>
        <p:nvGraphicFramePr>
          <p:cNvPr id="4" name="Diagram 3">
            <a:extLst>
              <a:ext uri="{FF2B5EF4-FFF2-40B4-BE49-F238E27FC236}">
                <a16:creationId xmlns:a16="http://schemas.microsoft.com/office/drawing/2014/main" id="{A1231E64-6413-64AB-164E-C36A277E4DF6}"/>
              </a:ext>
            </a:extLst>
          </p:cNvPr>
          <p:cNvGraphicFramePr/>
          <p:nvPr>
            <p:extLst>
              <p:ext uri="{D42A27DB-BD31-4B8C-83A1-F6EECF244321}">
                <p14:modId xmlns:p14="http://schemas.microsoft.com/office/powerpoint/2010/main" val="1508435715"/>
              </p:ext>
            </p:extLst>
          </p:nvPr>
        </p:nvGraphicFramePr>
        <p:xfrm>
          <a:off x="274782" y="2746947"/>
          <a:ext cx="3000433" cy="2191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8D20B82-6D50-0E97-B61A-250D6C0BD825}"/>
              </a:ext>
            </a:extLst>
          </p:cNvPr>
          <p:cNvSpPr/>
          <p:nvPr/>
        </p:nvSpPr>
        <p:spPr>
          <a:xfrm>
            <a:off x="3541222" y="2681700"/>
            <a:ext cx="8539941" cy="8262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t>Treasurer: with excellent financial knowledge is normally a member of the Board and is responsible for overseeing the management of resources.</a:t>
            </a:r>
            <a:r>
              <a:rPr lang="en-US" sz="1600" dirty="0"/>
              <a:t> </a:t>
            </a:r>
            <a:r>
              <a:rPr lang="en-US" sz="1600" b="1" dirty="0"/>
              <a:t>Approves budgets and implements financial risk management plans</a:t>
            </a:r>
            <a:r>
              <a:rPr lang="en-US" sz="1600" dirty="0"/>
              <a:t> </a:t>
            </a:r>
          </a:p>
        </p:txBody>
      </p:sp>
      <p:sp>
        <p:nvSpPr>
          <p:cNvPr id="6" name="Rectangle 5">
            <a:extLst>
              <a:ext uri="{FF2B5EF4-FFF2-40B4-BE49-F238E27FC236}">
                <a16:creationId xmlns:a16="http://schemas.microsoft.com/office/drawing/2014/main" id="{8E954279-69A1-3E5F-2DE3-CF0FF45C85E9}"/>
              </a:ext>
            </a:extLst>
          </p:cNvPr>
          <p:cNvSpPr/>
          <p:nvPr/>
        </p:nvSpPr>
        <p:spPr>
          <a:xfrm>
            <a:off x="3541222" y="3600827"/>
            <a:ext cx="8539941" cy="73203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t>Financial manager an executive of the </a:t>
            </a:r>
            <a:r>
              <a:rPr lang="en-US" sz="1600" b="1" dirty="0" err="1"/>
              <a:t>organisation</a:t>
            </a:r>
            <a:r>
              <a:rPr lang="en-US" sz="1600" b="1" dirty="0"/>
              <a:t> close partner of the executive and leadership team of the </a:t>
            </a:r>
            <a:r>
              <a:rPr lang="en-US" sz="1600" b="1" dirty="0" err="1"/>
              <a:t>organisation</a:t>
            </a:r>
            <a:r>
              <a:rPr lang="en-US" sz="1600" b="1" dirty="0"/>
              <a:t> </a:t>
            </a:r>
            <a:r>
              <a:rPr lang="en-US" sz="1600" b="1" dirty="0" err="1"/>
              <a:t>organises</a:t>
            </a:r>
            <a:r>
              <a:rPr lang="en-US" sz="1600" b="1" dirty="0"/>
              <a:t> the financial strategy, manages grants and forecasts potential cash flows</a:t>
            </a:r>
            <a:endParaRPr lang="en-US" sz="1600" dirty="0"/>
          </a:p>
        </p:txBody>
      </p:sp>
      <p:sp>
        <p:nvSpPr>
          <p:cNvPr id="7" name="Rectangle 6">
            <a:extLst>
              <a:ext uri="{FF2B5EF4-FFF2-40B4-BE49-F238E27FC236}">
                <a16:creationId xmlns:a16="http://schemas.microsoft.com/office/drawing/2014/main" id="{8729F3A1-FCD0-43C8-568B-E3EE1BD0D5BB}"/>
              </a:ext>
            </a:extLst>
          </p:cNvPr>
          <p:cNvSpPr/>
          <p:nvPr/>
        </p:nvSpPr>
        <p:spPr>
          <a:xfrm>
            <a:off x="3541221" y="4425713"/>
            <a:ext cx="8539941" cy="58281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t>Accountant: qualified in the science of accounting with a professional license who maintains the </a:t>
            </a:r>
            <a:r>
              <a:rPr lang="en-US" sz="1600" b="1" dirty="0" err="1"/>
              <a:t>organised</a:t>
            </a:r>
            <a:r>
              <a:rPr lang="en-US" sz="1600" b="1" dirty="0"/>
              <a:t> financial records of a CSO while managing invoices or making bank deposits</a:t>
            </a:r>
            <a:r>
              <a:rPr lang="en-US" sz="1600" dirty="0"/>
              <a:t> </a:t>
            </a:r>
          </a:p>
        </p:txBody>
      </p:sp>
      <p:sp>
        <p:nvSpPr>
          <p:cNvPr id="8" name="Rectangle 7">
            <a:extLst>
              <a:ext uri="{FF2B5EF4-FFF2-40B4-BE49-F238E27FC236}">
                <a16:creationId xmlns:a16="http://schemas.microsoft.com/office/drawing/2014/main" id="{7B4A71CD-18AD-D122-8832-012B04524D48}"/>
              </a:ext>
            </a:extLst>
          </p:cNvPr>
          <p:cNvSpPr/>
          <p:nvPr/>
        </p:nvSpPr>
        <p:spPr>
          <a:xfrm>
            <a:off x="3541220" y="5082118"/>
            <a:ext cx="8539941" cy="5828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t>Bookkeeper: responsible for financial analysis and reporting, balancing transactions in your accounting software and submitting tax forms and preparing for financial audits.</a:t>
            </a:r>
          </a:p>
        </p:txBody>
      </p:sp>
      <p:sp>
        <p:nvSpPr>
          <p:cNvPr id="10" name="TextBox 9">
            <a:extLst>
              <a:ext uri="{FF2B5EF4-FFF2-40B4-BE49-F238E27FC236}">
                <a16:creationId xmlns:a16="http://schemas.microsoft.com/office/drawing/2014/main" id="{FFBD6628-859B-68D1-7A00-447E41068893}"/>
              </a:ext>
            </a:extLst>
          </p:cNvPr>
          <p:cNvSpPr txBox="1"/>
          <p:nvPr/>
        </p:nvSpPr>
        <p:spPr>
          <a:xfrm>
            <a:off x="182880" y="5174974"/>
            <a:ext cx="3092335" cy="1384995"/>
          </a:xfrm>
          <a:prstGeom prst="rect">
            <a:avLst/>
          </a:prstGeom>
          <a:noFill/>
        </p:spPr>
        <p:txBody>
          <a:bodyPr wrap="square">
            <a:spAutoFit/>
          </a:bodyPr>
          <a:lstStyle/>
          <a:p>
            <a:pPr algn="just"/>
            <a:r>
              <a:rPr lang="en-US" sz="1400" b="1" dirty="0"/>
              <a:t>TIP!</a:t>
            </a:r>
            <a:r>
              <a:rPr lang="en-US" sz="1400" dirty="0"/>
              <a:t>:Small to mid-sized nonprofits often don't have the budget or need to hire an accountant or bookkeeper so they may outsource to trusted external partners with expertise and experience in nonprofits.</a:t>
            </a:r>
          </a:p>
        </p:txBody>
      </p:sp>
    </p:spTree>
    <p:extLst>
      <p:ext uri="{BB962C8B-B14F-4D97-AF65-F5344CB8AC3E}">
        <p14:creationId xmlns:p14="http://schemas.microsoft.com/office/powerpoint/2010/main" val="396317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BB293-D88D-FB96-9780-0BC2818F7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0323E-0A7E-CBA8-6884-C98DBEC59B15}"/>
              </a:ext>
            </a:extLst>
          </p:cNvPr>
          <p:cNvSpPr>
            <a:spLocks noGrp="1"/>
          </p:cNvSpPr>
          <p:nvPr>
            <p:ph type="title"/>
          </p:nvPr>
        </p:nvSpPr>
        <p:spPr>
          <a:xfrm>
            <a:off x="2479964" y="1616328"/>
            <a:ext cx="12310533" cy="732029"/>
          </a:xfrm>
        </p:spPr>
        <p:txBody>
          <a:bodyPr>
            <a:noAutofit/>
          </a:bodyPr>
          <a:lstStyle/>
          <a:p>
            <a:r>
              <a:rPr lang="en-US" sz="3600" dirty="0">
                <a:latin typeface="Libre Franklin" pitchFamily="2" charset="0"/>
              </a:rPr>
              <a:t>Establishing Fiscal Policies</a:t>
            </a:r>
            <a:br>
              <a:rPr lang="en-US" sz="3600" dirty="0">
                <a:latin typeface="Libre Franklin" pitchFamily="2" charset="0"/>
              </a:rPr>
            </a:br>
            <a:endParaRPr lang="en-US" sz="3600" dirty="0">
              <a:latin typeface="Libre Franklin" pitchFamily="2" charset="0"/>
            </a:endParaRPr>
          </a:p>
        </p:txBody>
      </p:sp>
      <p:sp>
        <p:nvSpPr>
          <p:cNvPr id="3" name="Content Placeholder 2">
            <a:extLst>
              <a:ext uri="{FF2B5EF4-FFF2-40B4-BE49-F238E27FC236}">
                <a16:creationId xmlns:a16="http://schemas.microsoft.com/office/drawing/2014/main" id="{3E0CB6F5-5ADF-1BB3-1171-0A82BB0F20F8}"/>
              </a:ext>
            </a:extLst>
          </p:cNvPr>
          <p:cNvSpPr>
            <a:spLocks noGrp="1"/>
          </p:cNvSpPr>
          <p:nvPr>
            <p:ph idx="1"/>
          </p:nvPr>
        </p:nvSpPr>
        <p:spPr>
          <a:xfrm>
            <a:off x="110836" y="2158852"/>
            <a:ext cx="11970327" cy="3988399"/>
          </a:xfrm>
        </p:spPr>
        <p:txBody>
          <a:bodyPr>
            <a:normAutofit/>
          </a:bodyPr>
          <a:lstStyle/>
          <a:p>
            <a:pPr marL="0" indent="0">
              <a:buNone/>
            </a:pPr>
            <a:r>
              <a:rPr lang="en-US" sz="1600" dirty="0"/>
              <a:t>Financial policies that characterize how resources are managed by role in your </a:t>
            </a:r>
            <a:r>
              <a:rPr lang="en-US" sz="1600" dirty="0" err="1"/>
              <a:t>organisation</a:t>
            </a:r>
            <a:r>
              <a:rPr lang="en-US" sz="1600" dirty="0"/>
              <a:t> are standard practice. These policies are the financial management manual that your team must refer to and use. As a general rule, certain policies are recommended for nonprofits such as:</a:t>
            </a:r>
            <a:br>
              <a:rPr lang="en-US" sz="1600" dirty="0"/>
            </a:br>
            <a:endParaRPr lang="en-US" sz="1600" dirty="0"/>
          </a:p>
          <a:p>
            <a:pPr marL="0" indent="0">
              <a:buNone/>
            </a:pPr>
            <a:endParaRPr lang="en-US" dirty="0"/>
          </a:p>
        </p:txBody>
      </p:sp>
      <p:graphicFrame>
        <p:nvGraphicFramePr>
          <p:cNvPr id="4" name="Diagram 3">
            <a:extLst>
              <a:ext uri="{FF2B5EF4-FFF2-40B4-BE49-F238E27FC236}">
                <a16:creationId xmlns:a16="http://schemas.microsoft.com/office/drawing/2014/main" id="{F224B400-D452-14B9-A36F-2A8414AF8668}"/>
              </a:ext>
            </a:extLst>
          </p:cNvPr>
          <p:cNvGraphicFramePr/>
          <p:nvPr>
            <p:extLst>
              <p:ext uri="{D42A27DB-BD31-4B8C-83A1-F6EECF244321}">
                <p14:modId xmlns:p14="http://schemas.microsoft.com/office/powerpoint/2010/main" val="2530620164"/>
              </p:ext>
            </p:extLst>
          </p:nvPr>
        </p:nvGraphicFramePr>
        <p:xfrm>
          <a:off x="1571297" y="2718263"/>
          <a:ext cx="9049406" cy="305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47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2DB7-33D4-B34B-0C8C-99B840E9E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EC0CB-2BEE-41E6-F240-75386B0D64F5}"/>
              </a:ext>
            </a:extLst>
          </p:cNvPr>
          <p:cNvSpPr>
            <a:spLocks noGrp="1"/>
          </p:cNvSpPr>
          <p:nvPr>
            <p:ph type="title"/>
          </p:nvPr>
        </p:nvSpPr>
        <p:spPr>
          <a:xfrm>
            <a:off x="1848196" y="1593076"/>
            <a:ext cx="12310533" cy="732029"/>
          </a:xfrm>
        </p:spPr>
        <p:txBody>
          <a:bodyPr>
            <a:noAutofit/>
          </a:bodyPr>
          <a:lstStyle/>
          <a:p>
            <a:r>
              <a:rPr lang="en-US" sz="3600" dirty="0">
                <a:latin typeface="Libre Franklin" pitchFamily="2" charset="0"/>
              </a:rPr>
              <a:t>Diversifying of Revenue Streams</a:t>
            </a:r>
            <a:br>
              <a:rPr lang="en-US" sz="3600" dirty="0">
                <a:latin typeface="Libre Franklin" pitchFamily="2" charset="0"/>
              </a:rPr>
            </a:br>
            <a:endParaRPr lang="en-US" sz="3600" dirty="0">
              <a:latin typeface="Libre Franklin" pitchFamily="2" charset="0"/>
            </a:endParaRPr>
          </a:p>
        </p:txBody>
      </p:sp>
      <p:sp>
        <p:nvSpPr>
          <p:cNvPr id="3" name="Content Placeholder 2">
            <a:extLst>
              <a:ext uri="{FF2B5EF4-FFF2-40B4-BE49-F238E27FC236}">
                <a16:creationId xmlns:a16="http://schemas.microsoft.com/office/drawing/2014/main" id="{F22A0E12-EAD4-FD3D-A740-80137DFFD2B8}"/>
              </a:ext>
            </a:extLst>
          </p:cNvPr>
          <p:cNvSpPr>
            <a:spLocks noGrp="1"/>
          </p:cNvSpPr>
          <p:nvPr>
            <p:ph idx="1"/>
          </p:nvPr>
        </p:nvSpPr>
        <p:spPr>
          <a:xfrm>
            <a:off x="110836" y="2017536"/>
            <a:ext cx="11970327" cy="3988399"/>
          </a:xfrm>
        </p:spPr>
        <p:txBody>
          <a:bodyPr>
            <a:normAutofit/>
          </a:bodyPr>
          <a:lstStyle/>
          <a:p>
            <a:pPr marL="0" indent="0">
              <a:buNone/>
            </a:pPr>
            <a:r>
              <a:rPr lang="en-US" sz="1500" dirty="0"/>
              <a:t>The challenge for an NPO CSO is financial stability which can offer you the diversified funding model to provide alternatives in terms of revenue sources and reduce expenses. Your funding model should include some combination of the five major nonprofit revenue streams, which are:</a:t>
            </a:r>
          </a:p>
        </p:txBody>
      </p:sp>
      <p:pic>
        <p:nvPicPr>
          <p:cNvPr id="6" name="Picture 5" descr="A diagram of a company revenue stream&#10;&#10;Description automatically generated">
            <a:extLst>
              <a:ext uri="{FF2B5EF4-FFF2-40B4-BE49-F238E27FC236}">
                <a16:creationId xmlns:a16="http://schemas.microsoft.com/office/drawing/2014/main" id="{AD0E7EE1-0639-FECF-BE45-1A0CABD79AC0}"/>
              </a:ext>
            </a:extLst>
          </p:cNvPr>
          <p:cNvPicPr>
            <a:picLocks noChangeAspect="1"/>
          </p:cNvPicPr>
          <p:nvPr/>
        </p:nvPicPr>
        <p:blipFill>
          <a:blip r:embed="rId2"/>
          <a:stretch>
            <a:fillRect/>
          </a:stretch>
        </p:blipFill>
        <p:spPr>
          <a:xfrm>
            <a:off x="2549391" y="2487198"/>
            <a:ext cx="5807210" cy="3339309"/>
          </a:xfrm>
          <a:prstGeom prst="rect">
            <a:avLst/>
          </a:prstGeom>
        </p:spPr>
      </p:pic>
    </p:spTree>
    <p:extLst>
      <p:ext uri="{BB962C8B-B14F-4D97-AF65-F5344CB8AC3E}">
        <p14:creationId xmlns:p14="http://schemas.microsoft.com/office/powerpoint/2010/main" val="194715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87F1E-8650-F55F-A9D4-575DA36EC9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E0E74-823B-F7D5-9179-41AF351BA503}"/>
              </a:ext>
            </a:extLst>
          </p:cNvPr>
          <p:cNvSpPr>
            <a:spLocks noGrp="1"/>
          </p:cNvSpPr>
          <p:nvPr>
            <p:ph type="title"/>
          </p:nvPr>
        </p:nvSpPr>
        <p:spPr>
          <a:xfrm>
            <a:off x="1848196" y="1593076"/>
            <a:ext cx="12310533" cy="732029"/>
          </a:xfrm>
        </p:spPr>
        <p:txBody>
          <a:bodyPr>
            <a:noAutofit/>
          </a:bodyPr>
          <a:lstStyle/>
          <a:p>
            <a:r>
              <a:rPr lang="en-US" sz="3600" dirty="0">
                <a:latin typeface="Libre Franklin" pitchFamily="2" charset="0"/>
              </a:rPr>
              <a:t>Diversifying of Revenue Streams</a:t>
            </a:r>
            <a:br>
              <a:rPr lang="en-US" sz="3600" dirty="0">
                <a:latin typeface="Libre Franklin" pitchFamily="2" charset="0"/>
              </a:rPr>
            </a:br>
            <a:endParaRPr lang="en-US" sz="3600" dirty="0">
              <a:latin typeface="Libre Franklin" pitchFamily="2" charset="0"/>
            </a:endParaRPr>
          </a:p>
        </p:txBody>
      </p:sp>
      <p:sp>
        <p:nvSpPr>
          <p:cNvPr id="3" name="Content Placeholder 2">
            <a:extLst>
              <a:ext uri="{FF2B5EF4-FFF2-40B4-BE49-F238E27FC236}">
                <a16:creationId xmlns:a16="http://schemas.microsoft.com/office/drawing/2014/main" id="{7EDD133D-4653-3069-EDA6-BE101E5ADF60}"/>
              </a:ext>
            </a:extLst>
          </p:cNvPr>
          <p:cNvSpPr>
            <a:spLocks noGrp="1"/>
          </p:cNvSpPr>
          <p:nvPr>
            <p:ph idx="1"/>
          </p:nvPr>
        </p:nvSpPr>
        <p:spPr>
          <a:xfrm>
            <a:off x="110836" y="2017536"/>
            <a:ext cx="11970327" cy="3988399"/>
          </a:xfrm>
        </p:spPr>
        <p:txBody>
          <a:bodyPr>
            <a:normAutofit/>
          </a:bodyPr>
          <a:lstStyle/>
          <a:p>
            <a:pPr marL="0" indent="0">
              <a:buNone/>
            </a:pPr>
            <a:r>
              <a:rPr lang="en-US" sz="1500" dirty="0"/>
              <a:t>The challenge for an NPO CSO is financial stability which can offer you the diversified funding model to provide alternatives in terms of revenue sources and reduce expenses. Your funding model should include some combination of the five major nonprofit revenue streams, which are:</a:t>
            </a:r>
          </a:p>
        </p:txBody>
      </p:sp>
      <p:graphicFrame>
        <p:nvGraphicFramePr>
          <p:cNvPr id="5" name="Diagram 4">
            <a:extLst>
              <a:ext uri="{FF2B5EF4-FFF2-40B4-BE49-F238E27FC236}">
                <a16:creationId xmlns:a16="http://schemas.microsoft.com/office/drawing/2014/main" id="{0AF39543-A14B-DA8A-72B4-92EDF5C33ABE}"/>
              </a:ext>
            </a:extLst>
          </p:cNvPr>
          <p:cNvGraphicFramePr/>
          <p:nvPr>
            <p:extLst>
              <p:ext uri="{D42A27DB-BD31-4B8C-83A1-F6EECF244321}">
                <p14:modId xmlns:p14="http://schemas.microsoft.com/office/powerpoint/2010/main" val="1240127291"/>
              </p:ext>
            </p:extLst>
          </p:nvPr>
        </p:nvGraphicFramePr>
        <p:xfrm>
          <a:off x="110835" y="2563398"/>
          <a:ext cx="9024698" cy="3616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Diagonal Corners Snipped 7">
            <a:extLst>
              <a:ext uri="{FF2B5EF4-FFF2-40B4-BE49-F238E27FC236}">
                <a16:creationId xmlns:a16="http://schemas.microsoft.com/office/drawing/2014/main" id="{1B3FB4BA-04DF-9014-4F90-908ADD874317}"/>
              </a:ext>
            </a:extLst>
          </p:cNvPr>
          <p:cNvSpPr/>
          <p:nvPr/>
        </p:nvSpPr>
        <p:spPr>
          <a:xfrm>
            <a:off x="9313333" y="2675468"/>
            <a:ext cx="2767830" cy="2201332"/>
          </a:xfrm>
          <a:prstGeom prst="snip2Diag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TIP!</a:t>
            </a:r>
            <a:r>
              <a:rPr lang="en-US" sz="1400" dirty="0">
                <a:solidFill>
                  <a:schemeClr val="tx1"/>
                </a:solidFill>
              </a:rPr>
              <a:t>: When creating your </a:t>
            </a:r>
            <a:r>
              <a:rPr lang="en-US" sz="1400" dirty="0" err="1">
                <a:solidFill>
                  <a:schemeClr val="tx1"/>
                </a:solidFill>
              </a:rPr>
              <a:t>organisation's</a:t>
            </a:r>
            <a:r>
              <a:rPr lang="en-US" sz="1400" dirty="0">
                <a:solidFill>
                  <a:schemeClr val="tx1"/>
                </a:solidFill>
              </a:rPr>
              <a:t> annual budget, </a:t>
            </a:r>
            <a:r>
              <a:rPr lang="en-US" sz="1400" dirty="0" err="1">
                <a:solidFill>
                  <a:schemeClr val="tx1"/>
                </a:solidFill>
              </a:rPr>
              <a:t>categorise</a:t>
            </a:r>
            <a:r>
              <a:rPr lang="en-US" sz="1400" dirty="0">
                <a:solidFill>
                  <a:schemeClr val="tx1"/>
                </a:solidFill>
              </a:rPr>
              <a:t> your income by source to set targets more effectively. In addition, make sure your total projected revenue exceeds your total projected expenses to create a cushion in case of an emergency.</a:t>
            </a:r>
          </a:p>
        </p:txBody>
      </p:sp>
    </p:spTree>
    <p:extLst>
      <p:ext uri="{BB962C8B-B14F-4D97-AF65-F5344CB8AC3E}">
        <p14:creationId xmlns:p14="http://schemas.microsoft.com/office/powerpoint/2010/main" val="370558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22224-44A4-F54B-B351-27C4534CA7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944B0-64E9-AD4D-D531-ACA3A7886D70}"/>
              </a:ext>
            </a:extLst>
          </p:cNvPr>
          <p:cNvSpPr>
            <a:spLocks noGrp="1"/>
          </p:cNvSpPr>
          <p:nvPr>
            <p:ph type="title"/>
          </p:nvPr>
        </p:nvSpPr>
        <p:spPr>
          <a:xfrm>
            <a:off x="2396836" y="1327070"/>
            <a:ext cx="12310533" cy="732029"/>
          </a:xfrm>
        </p:spPr>
        <p:txBody>
          <a:bodyPr>
            <a:noAutofit/>
          </a:bodyPr>
          <a:lstStyle/>
          <a:p>
            <a:r>
              <a:rPr lang="en-US" sz="3600" dirty="0">
                <a:latin typeface="Libre Franklin" pitchFamily="2" charset="0"/>
              </a:rPr>
              <a:t>Proper Financial reporting</a:t>
            </a:r>
          </a:p>
        </p:txBody>
      </p:sp>
      <p:sp>
        <p:nvSpPr>
          <p:cNvPr id="3" name="Content Placeholder 2">
            <a:extLst>
              <a:ext uri="{FF2B5EF4-FFF2-40B4-BE49-F238E27FC236}">
                <a16:creationId xmlns:a16="http://schemas.microsoft.com/office/drawing/2014/main" id="{C3C68B68-02F0-3231-6071-5ADF8EC80146}"/>
              </a:ext>
            </a:extLst>
          </p:cNvPr>
          <p:cNvSpPr>
            <a:spLocks noGrp="1"/>
          </p:cNvSpPr>
          <p:nvPr>
            <p:ph idx="1"/>
          </p:nvPr>
        </p:nvSpPr>
        <p:spPr>
          <a:xfrm>
            <a:off x="1" y="1972586"/>
            <a:ext cx="12192000" cy="3988399"/>
          </a:xfrm>
        </p:spPr>
        <p:txBody>
          <a:bodyPr>
            <a:normAutofit/>
          </a:bodyPr>
          <a:lstStyle/>
          <a:p>
            <a:pPr marL="0" indent="0" algn="just">
              <a:buNone/>
            </a:pPr>
            <a:r>
              <a:rPr lang="en-US" sz="1500" dirty="0"/>
              <a:t>An NPO's financial reports are very essential for government financial services and the Tax Authorities, but also for the financial transparency and profile of the organization itself. Governments in each country set regulations for tax-exempt organizations and you need to check that your NPO complies with them to continue to provide it with this status. At the same time, grant donors check these reports to confirm that their funding is being utilized in the correct and intended manner under their regulations. To meet these needs you prepare the following comprehensive, accurate financial reports each year:</a:t>
            </a:r>
          </a:p>
        </p:txBody>
      </p:sp>
      <p:graphicFrame>
        <p:nvGraphicFramePr>
          <p:cNvPr id="5" name="Diagram 4">
            <a:extLst>
              <a:ext uri="{FF2B5EF4-FFF2-40B4-BE49-F238E27FC236}">
                <a16:creationId xmlns:a16="http://schemas.microsoft.com/office/drawing/2014/main" id="{B2DC0465-13E7-4338-59AF-7CA9FAF823C7}"/>
              </a:ext>
            </a:extLst>
          </p:cNvPr>
          <p:cNvGraphicFramePr/>
          <p:nvPr>
            <p:extLst>
              <p:ext uri="{D42A27DB-BD31-4B8C-83A1-F6EECF244321}">
                <p14:modId xmlns:p14="http://schemas.microsoft.com/office/powerpoint/2010/main" val="2008085514"/>
              </p:ext>
            </p:extLst>
          </p:nvPr>
        </p:nvGraphicFramePr>
        <p:xfrm>
          <a:off x="1642533" y="2988733"/>
          <a:ext cx="10159999"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09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77994845-E012-F4DE-4C78-4A35203D8E90}"/>
            </a:ext>
          </a:extLst>
        </p:cNvPr>
        <p:cNvGrpSpPr/>
        <p:nvPr/>
      </p:nvGrpSpPr>
      <p:grpSpPr>
        <a:xfrm>
          <a:off x="0" y="0"/>
          <a:ext cx="0" cy="0"/>
          <a:chOff x="0" y="0"/>
          <a:chExt cx="0" cy="0"/>
        </a:xfrm>
      </p:grpSpPr>
      <p:sp>
        <p:nvSpPr>
          <p:cNvPr id="293" name="Google Shape;293;g2d835a9aea3_0_0">
            <a:extLst>
              <a:ext uri="{FF2B5EF4-FFF2-40B4-BE49-F238E27FC236}">
                <a16:creationId xmlns:a16="http://schemas.microsoft.com/office/drawing/2014/main" id="{5FFD63FE-BAAE-3544-CBA7-EA7BF1110C8A}"/>
              </a:ext>
            </a:extLst>
          </p:cNvPr>
          <p:cNvSpPr txBox="1">
            <a:spLocks noGrp="1"/>
          </p:cNvSpPr>
          <p:nvPr>
            <p:ph type="title"/>
          </p:nvPr>
        </p:nvSpPr>
        <p:spPr>
          <a:xfrm>
            <a:off x="-44606" y="1435398"/>
            <a:ext cx="12281211"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en-US" sz="3600" dirty="0"/>
              <a:t>EU Funding</a:t>
            </a:r>
            <a:r>
              <a:rPr lang="el-GR" sz="3600" dirty="0"/>
              <a:t> </a:t>
            </a:r>
            <a:r>
              <a:rPr lang="en-US" sz="3600" dirty="0"/>
              <a:t>and financial management basics</a:t>
            </a:r>
            <a:endParaRPr sz="3600" dirty="0"/>
          </a:p>
        </p:txBody>
      </p:sp>
      <p:sp>
        <p:nvSpPr>
          <p:cNvPr id="3" name="TextBox 2">
            <a:extLst>
              <a:ext uri="{FF2B5EF4-FFF2-40B4-BE49-F238E27FC236}">
                <a16:creationId xmlns:a16="http://schemas.microsoft.com/office/drawing/2014/main" id="{0E5FD28D-94EF-FF59-5B77-F21008D8BA20}"/>
              </a:ext>
            </a:extLst>
          </p:cNvPr>
          <p:cNvSpPr txBox="1"/>
          <p:nvPr/>
        </p:nvSpPr>
        <p:spPr>
          <a:xfrm>
            <a:off x="149629" y="2128098"/>
            <a:ext cx="11887200" cy="553998"/>
          </a:xfrm>
          <a:prstGeom prst="rect">
            <a:avLst/>
          </a:prstGeom>
          <a:noFill/>
        </p:spPr>
        <p:txBody>
          <a:bodyPr wrap="square" rtlCol="0">
            <a:spAutoFit/>
          </a:bodyPr>
          <a:lstStyle/>
          <a:p>
            <a:pPr algn="just"/>
            <a:r>
              <a:rPr lang="en-US" sz="1500" dirty="0"/>
              <a:t>The following areas are essential in terms of financial management of European resources and funding from the European Commission (EC) and which all NPOs applying for funding in the various EC funding </a:t>
            </a:r>
            <a:r>
              <a:rPr lang="en-US" sz="1500" dirty="0" err="1"/>
              <a:t>programmes</a:t>
            </a:r>
            <a:r>
              <a:rPr lang="en-US" sz="1500" dirty="0"/>
              <a:t> must take into account:</a:t>
            </a:r>
          </a:p>
        </p:txBody>
      </p:sp>
      <p:graphicFrame>
        <p:nvGraphicFramePr>
          <p:cNvPr id="6" name="Diagram 5">
            <a:extLst>
              <a:ext uri="{FF2B5EF4-FFF2-40B4-BE49-F238E27FC236}">
                <a16:creationId xmlns:a16="http://schemas.microsoft.com/office/drawing/2014/main" id="{080CE0EF-9C2C-5C21-886E-5663235D1DE2}"/>
              </a:ext>
            </a:extLst>
          </p:cNvPr>
          <p:cNvGraphicFramePr/>
          <p:nvPr>
            <p:extLst>
              <p:ext uri="{D42A27DB-BD31-4B8C-83A1-F6EECF244321}">
                <p14:modId xmlns:p14="http://schemas.microsoft.com/office/powerpoint/2010/main" val="52620496"/>
              </p:ext>
            </p:extLst>
          </p:nvPr>
        </p:nvGraphicFramePr>
        <p:xfrm>
          <a:off x="352827" y="3008369"/>
          <a:ext cx="11409681" cy="2818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3325D2B-551D-BBB3-BD98-8FD6DDF5BDB3}"/>
              </a:ext>
            </a:extLst>
          </p:cNvPr>
          <p:cNvSpPr txBox="1"/>
          <p:nvPr/>
        </p:nvSpPr>
        <p:spPr>
          <a:xfrm>
            <a:off x="1421476" y="5584109"/>
            <a:ext cx="10241280" cy="338554"/>
          </a:xfrm>
          <a:prstGeom prst="rect">
            <a:avLst/>
          </a:prstGeom>
          <a:noFill/>
        </p:spPr>
        <p:txBody>
          <a:bodyPr wrap="square">
            <a:spAutoFit/>
          </a:bodyPr>
          <a:lstStyle/>
          <a:p>
            <a:r>
              <a:rPr lang="en-US" sz="800" dirty="0"/>
              <a:t>Source: </a:t>
            </a:r>
            <a:r>
              <a:rPr lang="en-US" sz="800" dirty="0">
                <a:hlinkClick r:id="rId8"/>
              </a:rPr>
              <a:t>https://international-partnerships.ec.europa.eu/funding-and-technical-assistance/guidelines/financial-management-toolkit-recipients-eu-funds-external-actions_en#this-toolkit-covers-eight-financial-management-areas</a:t>
            </a:r>
            <a:endParaRPr lang="en-US" sz="800" dirty="0"/>
          </a:p>
          <a:p>
            <a:endParaRPr lang="en-US" sz="800" dirty="0"/>
          </a:p>
        </p:txBody>
      </p:sp>
    </p:spTree>
    <p:extLst>
      <p:ext uri="{BB962C8B-B14F-4D97-AF65-F5344CB8AC3E}">
        <p14:creationId xmlns:p14="http://schemas.microsoft.com/office/powerpoint/2010/main" val="539073441"/>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7061</TotalTime>
  <Words>1969</Words>
  <Application>Microsoft Office PowerPoint</Application>
  <PresentationFormat>Widescreen</PresentationFormat>
  <Paragraphs>99</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Franklin Gothic Book</vt:lpstr>
      <vt:lpstr>Franklin Gothic Medium</vt:lpstr>
      <vt:lpstr>Libre Franklin</vt:lpstr>
      <vt:lpstr>Libre Franklin Medium</vt:lpstr>
      <vt:lpstr>Office Theme 2013 - 2022</vt:lpstr>
      <vt:lpstr>PowerPoint Presentation</vt:lpstr>
      <vt:lpstr>OBJECTIVES OF THE FIRST SESSION</vt:lpstr>
      <vt:lpstr>Basic steps of financial management for nonprofits   </vt:lpstr>
      <vt:lpstr>Organizing Financial Management Team </vt:lpstr>
      <vt:lpstr>Establishing Fiscal Policies </vt:lpstr>
      <vt:lpstr>Diversifying of Revenue Streams </vt:lpstr>
      <vt:lpstr>Diversifying of Revenue Streams </vt:lpstr>
      <vt:lpstr>Proper Financial reporting</vt:lpstr>
      <vt:lpstr>EU Funding and financial management basics</vt:lpstr>
      <vt:lpstr>EU Funding and financial management basics</vt:lpstr>
      <vt:lpstr>EU Funding and financial management basics</vt:lpstr>
      <vt:lpstr>Short Case Study: A local example of NPO financial reporting in North Macedonia</vt:lpstr>
      <vt:lpstr>OBJECTIVES OF THE SECOND SESSION</vt:lpstr>
      <vt:lpstr>Digital tools and online platforms used for financial management &amp; reporting in North Macedonia </vt:lpstr>
      <vt:lpstr>Digital tools and online platforms used for financial management &amp; reporting in North Macedonia – Practical Exhibition by Expert </vt:lpstr>
      <vt:lpstr>Digital tools and online platforms used for financial management &amp; reporting in North Macedonia – Recap by Expert</vt:lpstr>
      <vt:lpstr>OBJECTIVES OF THE THIRD SESSION</vt:lpstr>
      <vt:lpstr>Budgeting accounting and financial reporting measuring in North Macedonia – Practical Exhibition by Expert </vt:lpstr>
      <vt:lpstr>The practices of budgeting, accounting, and financial reportingin North Macedonia – Recap by Expert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Hajdar</dc:creator>
  <cp:lastModifiedBy>Dimitris Patsalidis</cp:lastModifiedBy>
  <cp:revision>70</cp:revision>
  <dcterms:created xsi:type="dcterms:W3CDTF">2024-12-19T11:48:00Z</dcterms:created>
  <dcterms:modified xsi:type="dcterms:W3CDTF">2025-02-06T12:11:14Z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8A82890A4C74480DBF60C6BD2560E922_13</vt:lpwstr>
  </property>
  <property fmtid="{D5CDD505-2E9C-101B-9397-08002B2CF9AE}" pid="3" name="KSOProductBuildVer">
    <vt:lpwstr>1033-12.2.0.19307</vt:lpwstr>
  </property>
</Properties>
</file>