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2"/>
  </p:notesMasterIdLst>
  <p:sldIdLst>
    <p:sldId id="256" r:id="rId2"/>
    <p:sldId id="257" r:id="rId3"/>
    <p:sldId id="258" r:id="rId4"/>
    <p:sldId id="275"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embeddedFontLst>
    <p:embeddedFont>
      <p:font typeface="Libre Franklin" pitchFamily="2" charset="0"/>
      <p:regular r:id="rId23"/>
      <p:bold r:id="rId24"/>
      <p:italic r:id="rId25"/>
      <p:boldItalic r:id="rId26"/>
    </p:embeddedFont>
    <p:embeddedFont>
      <p:font typeface="Libre Franklin Medium"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10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mk"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244" name="Google Shape;24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268" name="Google Shape;26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292" name="Google Shape;29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299" name="Google Shape;29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310" name="Google Shape;31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327" name="Google Shape;32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334" name="Google Shape;33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346" name="Google Shape;34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353" name="Google Shape;35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4812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slovno Slide" type="title">
  <p:cSld name="TITLE">
    <p:spTree>
      <p:nvGrpSpPr>
        <p:cNvPr id="1" name="Shape 19"/>
        <p:cNvGrpSpPr/>
        <p:nvPr/>
      </p:nvGrpSpPr>
      <p:grpSpPr>
        <a:xfrm>
          <a:off x="0" y="0"/>
          <a:ext cx="0" cy="0"/>
          <a:chOff x="0" y="0"/>
          <a:chExt cx="0" cy="0"/>
        </a:xfrm>
      </p:grpSpPr>
      <p:sp>
        <p:nvSpPr>
          <p:cNvPr id="20" name="Google Shape;20;p2"/>
          <p:cNvSpPr txBox="1">
            <a:spLocks noGrp="1"/>
          </p:cNvSpPr>
          <p:nvPr>
            <p:ph type="ctrTitle"/>
          </p:nvPr>
        </p:nvSpPr>
        <p:spPr>
          <a:xfrm>
            <a:off x="1524000" y="1480457"/>
            <a:ext cx="9144000" cy="202950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F5496"/>
              </a:buClr>
              <a:buSzPts val="6000"/>
              <a:buFont typeface="Libre Franklin Medium"/>
              <a:buNone/>
              <a:defRPr sz="6000" b="1">
                <a:solidFill>
                  <a:srgbClr val="2F549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838200" y="1441056"/>
            <a:ext cx="10515600" cy="7141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Čučo slajd"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artnerija">
  <p:cSld name="Partnerija">
    <p:spTree>
      <p:nvGrpSpPr>
        <p:cNvPr id="1" name="Shape 83"/>
        <p:cNvGrpSpPr/>
        <p:nvPr/>
      </p:nvGrpSpPr>
      <p:grpSpPr>
        <a:xfrm>
          <a:off x="0" y="0"/>
          <a:ext cx="0" cy="0"/>
          <a:chOff x="0" y="0"/>
          <a:chExt cx="0" cy="0"/>
        </a:xfrm>
      </p:grpSpPr>
      <p:sp>
        <p:nvSpPr>
          <p:cNvPr id="84" name="Google Shape;84;p13"/>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
        <p:nvSpPr>
          <p:cNvPr id="86" name="Google Shape;86;p13"/>
          <p:cNvSpPr txBox="1"/>
          <p:nvPr/>
        </p:nvSpPr>
        <p:spPr>
          <a:xfrm>
            <a:off x="539646" y="1004341"/>
            <a:ext cx="235345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mk" sz="3600">
                <a:solidFill>
                  <a:schemeClr val="dk1"/>
                </a:solidFill>
                <a:latin typeface="Libre Franklin"/>
                <a:ea typeface="Libre Franklin"/>
                <a:cs typeface="Libre Franklin"/>
                <a:sym typeface="Libre Franklin"/>
              </a:rPr>
              <a:t>Partners</a:t>
            </a:r>
            <a:endParaRPr/>
          </a:p>
        </p:txBody>
      </p:sp>
      <p:sp>
        <p:nvSpPr>
          <p:cNvPr id="87" name="Google Shape;87;p13"/>
          <p:cNvSpPr>
            <a:spLocks noGrp="1"/>
          </p:cNvSpPr>
          <p:nvPr>
            <p:ph type="pic" idx="2"/>
          </p:nvPr>
        </p:nvSpPr>
        <p:spPr>
          <a:xfrm>
            <a:off x="1333500" y="2219325"/>
            <a:ext cx="2743200" cy="1209675"/>
          </a:xfrm>
          <a:prstGeom prst="rect">
            <a:avLst/>
          </a:prstGeom>
          <a:noFill/>
          <a:ln>
            <a:noFill/>
          </a:ln>
        </p:spPr>
      </p:sp>
      <p:sp>
        <p:nvSpPr>
          <p:cNvPr id="88" name="Google Shape;88;p13"/>
          <p:cNvSpPr>
            <a:spLocks noGrp="1"/>
          </p:cNvSpPr>
          <p:nvPr>
            <p:ph type="pic" idx="3"/>
          </p:nvPr>
        </p:nvSpPr>
        <p:spPr>
          <a:xfrm>
            <a:off x="4724400" y="2219325"/>
            <a:ext cx="2743200" cy="1209675"/>
          </a:xfrm>
          <a:prstGeom prst="rect">
            <a:avLst/>
          </a:prstGeom>
          <a:noFill/>
          <a:ln>
            <a:noFill/>
          </a:ln>
        </p:spPr>
      </p:sp>
      <p:sp>
        <p:nvSpPr>
          <p:cNvPr id="89" name="Google Shape;89;p13"/>
          <p:cNvSpPr>
            <a:spLocks noGrp="1"/>
          </p:cNvSpPr>
          <p:nvPr>
            <p:ph type="pic" idx="4"/>
          </p:nvPr>
        </p:nvSpPr>
        <p:spPr>
          <a:xfrm>
            <a:off x="8115300" y="2219325"/>
            <a:ext cx="2743200" cy="1209675"/>
          </a:xfrm>
          <a:prstGeom prst="rect">
            <a:avLst/>
          </a:prstGeom>
          <a:noFill/>
          <a:ln>
            <a:noFill/>
          </a:ln>
        </p:spPr>
      </p:sp>
      <p:sp>
        <p:nvSpPr>
          <p:cNvPr id="90" name="Google Shape;90;p13"/>
          <p:cNvSpPr>
            <a:spLocks noGrp="1"/>
          </p:cNvSpPr>
          <p:nvPr>
            <p:ph type="pic" idx="5"/>
          </p:nvPr>
        </p:nvSpPr>
        <p:spPr>
          <a:xfrm>
            <a:off x="1333500" y="3840761"/>
            <a:ext cx="2743200" cy="1209675"/>
          </a:xfrm>
          <a:prstGeom prst="rect">
            <a:avLst/>
          </a:prstGeom>
          <a:noFill/>
          <a:ln>
            <a:noFill/>
          </a:ln>
        </p:spPr>
      </p:sp>
      <p:sp>
        <p:nvSpPr>
          <p:cNvPr id="91" name="Google Shape;91;p13"/>
          <p:cNvSpPr>
            <a:spLocks noGrp="1"/>
          </p:cNvSpPr>
          <p:nvPr>
            <p:ph type="pic" idx="6"/>
          </p:nvPr>
        </p:nvSpPr>
        <p:spPr>
          <a:xfrm>
            <a:off x="4724400" y="3840761"/>
            <a:ext cx="2743200" cy="1209675"/>
          </a:xfrm>
          <a:prstGeom prst="rect">
            <a:avLst/>
          </a:prstGeom>
          <a:noFill/>
          <a:ln>
            <a:noFill/>
          </a:ln>
        </p:spPr>
      </p:sp>
      <p:sp>
        <p:nvSpPr>
          <p:cNvPr id="92" name="Google Shape;92;p13"/>
          <p:cNvSpPr>
            <a:spLocks noGrp="1"/>
          </p:cNvSpPr>
          <p:nvPr>
            <p:ph type="pic" idx="7"/>
          </p:nvPr>
        </p:nvSpPr>
        <p:spPr>
          <a:xfrm>
            <a:off x="8115300" y="3840761"/>
            <a:ext cx="2743200" cy="1209675"/>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ela">
  <p:cSld name="Tabela">
    <p:spTree>
      <p:nvGrpSpPr>
        <p:cNvPr id="1" name="Shape 93"/>
        <p:cNvGrpSpPr/>
        <p:nvPr/>
      </p:nvGrpSpPr>
      <p:grpSpPr>
        <a:xfrm>
          <a:off x="0" y="0"/>
          <a:ext cx="0" cy="0"/>
          <a:chOff x="0" y="0"/>
          <a:chExt cx="0" cy="0"/>
        </a:xfrm>
      </p:grpSpPr>
      <p:sp>
        <p:nvSpPr>
          <p:cNvPr id="94" name="Google Shape;94;p14"/>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ksti 2" type="objTx">
  <p:cSld name="OBJECT_WITH_CAPTION_TEX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9788" y="1629682"/>
            <a:ext cx="3932237" cy="9797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5183188" y="1629682"/>
            <a:ext cx="6172200" cy="423136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9" name="Google Shape;99;p15"/>
          <p:cNvSpPr txBox="1">
            <a:spLocks noGrp="1"/>
          </p:cNvSpPr>
          <p:nvPr>
            <p:ph type="body" idx="2"/>
          </p:nvPr>
        </p:nvSpPr>
        <p:spPr>
          <a:xfrm>
            <a:off x="839788" y="2667000"/>
            <a:ext cx="3932237" cy="32019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0" name="Google Shape;100;p15"/>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ksti &amp; Slika" type="picTx">
  <p:cSld name="PICTURE_WITH_CAPTION_TEXT">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839788" y="1629681"/>
            <a:ext cx="3932237" cy="1069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a:spLocks noGrp="1"/>
          </p:cNvSpPr>
          <p:nvPr>
            <p:ph type="pic" idx="2"/>
          </p:nvPr>
        </p:nvSpPr>
        <p:spPr>
          <a:xfrm>
            <a:off x="5183188" y="1629681"/>
            <a:ext cx="6172200" cy="4231369"/>
          </a:xfrm>
          <a:prstGeom prst="rect">
            <a:avLst/>
          </a:prstGeom>
          <a:noFill/>
          <a:ln>
            <a:noFill/>
          </a:ln>
        </p:spPr>
      </p:sp>
      <p:sp>
        <p:nvSpPr>
          <p:cNvPr id="105" name="Google Shape;105;p16"/>
          <p:cNvSpPr txBox="1">
            <a:spLocks noGrp="1"/>
          </p:cNvSpPr>
          <p:nvPr>
            <p:ph type="body" idx="1"/>
          </p:nvPr>
        </p:nvSpPr>
        <p:spPr>
          <a:xfrm>
            <a:off x="839788" y="2808514"/>
            <a:ext cx="3932237" cy="30604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6" name="Google Shape;106;p16"/>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kni slika &amp; Teksti">
  <p:cSld name="Tikni slika &amp; Teksti">
    <p:spTree>
      <p:nvGrpSpPr>
        <p:cNvPr id="1" name="Shape 108"/>
        <p:cNvGrpSpPr/>
        <p:nvPr/>
      </p:nvGrpSpPr>
      <p:grpSpPr>
        <a:xfrm>
          <a:off x="0" y="0"/>
          <a:ext cx="0" cy="0"/>
          <a:chOff x="0" y="0"/>
          <a:chExt cx="0" cy="0"/>
        </a:xfrm>
      </p:grpSpPr>
      <p:sp>
        <p:nvSpPr>
          <p:cNvPr id="109" name="Google Shape;109;p17"/>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
        <p:nvSpPr>
          <p:cNvPr id="111" name="Google Shape;111;p17"/>
          <p:cNvSpPr txBox="1">
            <a:spLocks noGrp="1"/>
          </p:cNvSpPr>
          <p:nvPr>
            <p:ph type="body" idx="1"/>
          </p:nvPr>
        </p:nvSpPr>
        <p:spPr>
          <a:xfrm>
            <a:off x="3687580" y="1510532"/>
            <a:ext cx="7615004" cy="38369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7"/>
          <p:cNvSpPr/>
          <p:nvPr/>
        </p:nvSpPr>
        <p:spPr>
          <a:xfrm rot="-5400000" flipH="1">
            <a:off x="-1329244" y="2360478"/>
            <a:ext cx="5685065" cy="3429539"/>
          </a:xfrm>
          <a:custGeom>
            <a:avLst/>
            <a:gdLst/>
            <a:ahLst/>
            <a:cxnLst/>
            <a:rect l="l" t="t" r="r" b="b"/>
            <a:pathLst>
              <a:path w="22538" h="28324" extrusionOk="0">
                <a:moveTo>
                  <a:pt x="16" y="1664"/>
                </a:moveTo>
                <a:lnTo>
                  <a:pt x="22301" y="1664"/>
                </a:lnTo>
                <a:cubicBezTo>
                  <a:pt x="22360" y="7397"/>
                  <a:pt x="22479" y="-4079"/>
                  <a:pt x="22538" y="1654"/>
                </a:cubicBezTo>
                <a:cubicBezTo>
                  <a:pt x="14293" y="12425"/>
                  <a:pt x="24300" y="33558"/>
                  <a:pt x="814" y="27132"/>
                </a:cubicBezTo>
                <a:cubicBezTo>
                  <a:pt x="3054" y="12287"/>
                  <a:pt x="-263" y="5119"/>
                  <a:pt x="16" y="1664"/>
                </a:cubicBezTo>
                <a:close/>
              </a:path>
            </a:pathLst>
          </a:cu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13" name="Google Shape;113;p17"/>
          <p:cNvSpPr>
            <a:spLocks noGrp="1"/>
          </p:cNvSpPr>
          <p:nvPr>
            <p:ph type="pic" idx="2"/>
          </p:nvPr>
        </p:nvSpPr>
        <p:spPr>
          <a:xfrm>
            <a:off x="539750" y="2068513"/>
            <a:ext cx="1828800" cy="1828800"/>
          </a:xfrm>
          <a:prstGeom prst="rect">
            <a:avLst/>
          </a:prstGeom>
          <a:noFill/>
          <a:ln>
            <a:noFill/>
          </a:ln>
        </p:spPr>
      </p:sp>
      <p:sp>
        <p:nvSpPr>
          <p:cNvPr id="114" name="Google Shape;114;p17"/>
          <p:cNvSpPr txBox="1">
            <a:spLocks noGrp="1"/>
          </p:cNvSpPr>
          <p:nvPr>
            <p:ph type="body" idx="3"/>
          </p:nvPr>
        </p:nvSpPr>
        <p:spPr>
          <a:xfrm>
            <a:off x="539750" y="4092575"/>
            <a:ext cx="1828800" cy="8540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uj tekstija">
  <p:cSld name="Duj tekstija">
    <p:spTree>
      <p:nvGrpSpPr>
        <p:cNvPr id="1" name="Shape 115"/>
        <p:cNvGrpSpPr/>
        <p:nvPr/>
      </p:nvGrpSpPr>
      <p:grpSpPr>
        <a:xfrm>
          <a:off x="0" y="0"/>
          <a:ext cx="0" cy="0"/>
          <a:chOff x="0" y="0"/>
          <a:chExt cx="0" cy="0"/>
        </a:xfrm>
      </p:grpSpPr>
      <p:sp>
        <p:nvSpPr>
          <p:cNvPr id="116" name="Google Shape;116;p18"/>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
        <p:nvSpPr>
          <p:cNvPr id="118" name="Google Shape;118;p18"/>
          <p:cNvSpPr txBox="1">
            <a:spLocks noGrp="1"/>
          </p:cNvSpPr>
          <p:nvPr>
            <p:ph type="body" idx="1"/>
          </p:nvPr>
        </p:nvSpPr>
        <p:spPr>
          <a:xfrm>
            <a:off x="564530" y="1837848"/>
            <a:ext cx="4577096" cy="3836935"/>
          </a:xfrm>
          <a:prstGeom prst="rect">
            <a:avLst/>
          </a:prstGeom>
          <a:solidFill>
            <a:schemeClr val="accent1">
              <a:alpha val="29803"/>
            </a:scheme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18"/>
          <p:cNvSpPr txBox="1">
            <a:spLocks noGrp="1"/>
          </p:cNvSpPr>
          <p:nvPr>
            <p:ph type="body" idx="2"/>
          </p:nvPr>
        </p:nvSpPr>
        <p:spPr>
          <a:xfrm>
            <a:off x="6691184" y="1510532"/>
            <a:ext cx="4577096" cy="3836935"/>
          </a:xfrm>
          <a:prstGeom prst="rect">
            <a:avLst/>
          </a:prstGeom>
          <a:solidFill>
            <a:schemeClr val="accent2">
              <a:alpha val="29803"/>
            </a:scheme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aslov &amp; Teksti &amp; Grafika">
  <p:cSld name="Naslov &amp; Teksti &amp; Grafika">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2563318" y="1420497"/>
            <a:ext cx="8790482" cy="8362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19"/>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9"/>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
        <p:nvSpPr>
          <p:cNvPr id="124" name="Google Shape;124;p19"/>
          <p:cNvSpPr txBox="1">
            <a:spLocks noGrp="1"/>
          </p:cNvSpPr>
          <p:nvPr>
            <p:ph type="body" idx="1"/>
          </p:nvPr>
        </p:nvSpPr>
        <p:spPr>
          <a:xfrm>
            <a:off x="2563318" y="2264229"/>
            <a:ext cx="8365032" cy="34919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p:nvPr/>
        </p:nvSpPr>
        <p:spPr>
          <a:xfrm rot="-5400000" flipH="1">
            <a:off x="-1776810" y="2983798"/>
            <a:ext cx="5651013" cy="2097390"/>
          </a:xfrm>
          <a:custGeom>
            <a:avLst/>
            <a:gdLst/>
            <a:ahLst/>
            <a:cxnLst/>
            <a:rect l="l" t="t" r="r" b="b"/>
            <a:pathLst>
              <a:path w="22403" h="17322" extrusionOk="0">
                <a:moveTo>
                  <a:pt x="118" y="0"/>
                </a:moveTo>
                <a:lnTo>
                  <a:pt x="22403" y="0"/>
                </a:lnTo>
                <a:lnTo>
                  <a:pt x="22403" y="17322"/>
                </a:lnTo>
                <a:cubicBezTo>
                  <a:pt x="11603" y="17322"/>
                  <a:pt x="10496" y="12457"/>
                  <a:pt x="2164" y="12840"/>
                </a:cubicBezTo>
                <a:cubicBezTo>
                  <a:pt x="-112" y="7651"/>
                  <a:pt x="-161" y="3455"/>
                  <a:pt x="118" y="0"/>
                </a:cubicBezTo>
                <a:close/>
              </a:path>
            </a:pathLst>
          </a:cu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26" name="Google Shape;126;p19"/>
          <p:cNvSpPr txBox="1">
            <a:spLocks noGrp="1"/>
          </p:cNvSpPr>
          <p:nvPr>
            <p:ph type="body" idx="2"/>
          </p:nvPr>
        </p:nvSpPr>
        <p:spPr>
          <a:xfrm>
            <a:off x="285450" y="1690688"/>
            <a:ext cx="1105499" cy="18145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FFFF"/>
              </a:buClr>
              <a:buSzPts val="8000"/>
              <a:buNone/>
              <a:defRPr sz="8000" b="1" cap="none">
                <a:solidFill>
                  <a:srgbClr val="FFFFFF"/>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aslov &amp; Teksti &amp; Grafika 2">
  <p:cSld name="Naslov &amp; Teksti &amp; Grafika 2">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2563318" y="1362462"/>
            <a:ext cx="8790482" cy="8362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20"/>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0"/>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
        <p:nvSpPr>
          <p:cNvPr id="131" name="Google Shape;131;p20"/>
          <p:cNvSpPr txBox="1">
            <a:spLocks noGrp="1"/>
          </p:cNvSpPr>
          <p:nvPr>
            <p:ph type="body" idx="1"/>
          </p:nvPr>
        </p:nvSpPr>
        <p:spPr>
          <a:xfrm>
            <a:off x="2563318" y="2362200"/>
            <a:ext cx="8790482" cy="33940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20"/>
          <p:cNvSpPr/>
          <p:nvPr/>
        </p:nvSpPr>
        <p:spPr>
          <a:xfrm rot="-5400000" flipH="1">
            <a:off x="-1776810" y="2983798"/>
            <a:ext cx="5651013" cy="2097390"/>
          </a:xfrm>
          <a:custGeom>
            <a:avLst/>
            <a:gdLst/>
            <a:ahLst/>
            <a:cxnLst/>
            <a:rect l="l" t="t" r="r" b="b"/>
            <a:pathLst>
              <a:path w="22403" h="17322" extrusionOk="0">
                <a:moveTo>
                  <a:pt x="118" y="0"/>
                </a:moveTo>
                <a:lnTo>
                  <a:pt x="22403" y="0"/>
                </a:lnTo>
                <a:lnTo>
                  <a:pt x="22403" y="17322"/>
                </a:lnTo>
                <a:cubicBezTo>
                  <a:pt x="11603" y="17322"/>
                  <a:pt x="10496" y="12457"/>
                  <a:pt x="2164" y="12840"/>
                </a:cubicBezTo>
                <a:cubicBezTo>
                  <a:pt x="-112" y="7651"/>
                  <a:pt x="-161" y="3455"/>
                  <a:pt x="118" y="0"/>
                </a:cubicBezTo>
                <a:close/>
              </a:path>
            </a:pathLst>
          </a:custGeom>
          <a:solidFill>
            <a:schemeClr val="accen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33" name="Google Shape;133;p20"/>
          <p:cNvSpPr txBox="1">
            <a:spLocks noGrp="1"/>
          </p:cNvSpPr>
          <p:nvPr>
            <p:ph type="body" idx="2"/>
          </p:nvPr>
        </p:nvSpPr>
        <p:spPr>
          <a:xfrm>
            <a:off x="285450" y="1690688"/>
            <a:ext cx="1105499" cy="18145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FFFF"/>
              </a:buClr>
              <a:buSzPts val="8000"/>
              <a:buNone/>
              <a:defRPr sz="8000" b="1" cap="none">
                <a:solidFill>
                  <a:srgbClr val="FFFFFF"/>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slov &amp; Teksti"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838200" y="1393371"/>
            <a:ext cx="10515600" cy="7320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5496"/>
              </a:buClr>
              <a:buSzPts val="4400"/>
              <a:buFont typeface="Libre Franklin Medium"/>
              <a:buNone/>
              <a:defRPr b="1">
                <a:solidFill>
                  <a:srgbClr val="2F549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838200" y="2188563"/>
            <a:ext cx="10515600" cy="3988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ka &amp; Naslov &amp; Teksti">
  <p:cSld name="Slika &amp; Naslov &amp; Teksti">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4032354" y="1415143"/>
            <a:ext cx="7321446" cy="71025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5496"/>
              </a:buClr>
              <a:buSzPts val="4400"/>
              <a:buFont typeface="Libre Franklin Medium"/>
              <a:buNone/>
              <a:defRPr b="1">
                <a:solidFill>
                  <a:srgbClr val="2F549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4032354" y="2188563"/>
            <a:ext cx="7321446" cy="3988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
        <p:nvSpPr>
          <p:cNvPr id="34" name="Google Shape;34;p4"/>
          <p:cNvSpPr>
            <a:spLocks noGrp="1"/>
          </p:cNvSpPr>
          <p:nvPr>
            <p:ph type="pic" idx="2"/>
          </p:nvPr>
        </p:nvSpPr>
        <p:spPr>
          <a:xfrm>
            <a:off x="284709" y="1295400"/>
            <a:ext cx="3522663" cy="4957773"/>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aslov &amp; Teksti 2">
  <p:cSld name="Naslov &amp; Teksti 2">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838200" y="1415143"/>
            <a:ext cx="10515600" cy="71025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Libre Franklin Medium"/>
              <a:buNone/>
              <a:defRPr b="1">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838200" y="2188563"/>
            <a:ext cx="10515600" cy="3988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ka &amp; Naslov &amp; Teksti 2">
  <p:cSld name="Slika &amp; Naslov &amp; Teksti 2">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032354" y="1436914"/>
            <a:ext cx="7321446" cy="68848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Libre Franklin Medium"/>
              <a:buNone/>
              <a:defRPr b="1">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032354" y="2188563"/>
            <a:ext cx="7321446" cy="3988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
        <p:nvSpPr>
          <p:cNvPr id="45" name="Google Shape;45;p6"/>
          <p:cNvSpPr>
            <a:spLocks noGrp="1"/>
          </p:cNvSpPr>
          <p:nvPr>
            <p:ph type="pic" idx="2"/>
          </p:nvPr>
        </p:nvSpPr>
        <p:spPr>
          <a:xfrm>
            <a:off x="284709" y="1219200"/>
            <a:ext cx="3522663" cy="5033973"/>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aslov basi nevi Sekcija" type="secHead">
  <p:cSld name="SECTION_HEADER">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F5496"/>
              </a:buClr>
              <a:buSzPts val="6000"/>
              <a:buFont typeface="Libre Franklin Medium"/>
              <a:buNone/>
              <a:defRPr sz="6000">
                <a:solidFill>
                  <a:srgbClr val="2F549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7"/>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omparacija" type="twoTxTwoObj">
  <p:cSld name="TWO_OBJECTS_WITH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839788" y="1436914"/>
            <a:ext cx="10515600" cy="7000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5496"/>
              </a:buClr>
              <a:buSzPts val="4400"/>
              <a:buFont typeface="Libre Franklin Medium"/>
              <a:buNone/>
              <a:defRPr>
                <a:solidFill>
                  <a:srgbClr val="2F549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839788" y="212747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8"/>
          <p:cNvSpPr txBox="1">
            <a:spLocks noGrp="1"/>
          </p:cNvSpPr>
          <p:nvPr>
            <p:ph type="body" idx="2"/>
          </p:nvPr>
        </p:nvSpPr>
        <p:spPr>
          <a:xfrm>
            <a:off x="839788" y="2971799"/>
            <a:ext cx="5157787" cy="32178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body" idx="3"/>
          </p:nvPr>
        </p:nvSpPr>
        <p:spPr>
          <a:xfrm>
            <a:off x="6172200" y="212747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8"/>
          <p:cNvSpPr txBox="1">
            <a:spLocks noGrp="1"/>
          </p:cNvSpPr>
          <p:nvPr>
            <p:ph type="body" idx="4"/>
          </p:nvPr>
        </p:nvSpPr>
        <p:spPr>
          <a:xfrm>
            <a:off x="6172200" y="2971799"/>
            <a:ext cx="5183188" cy="321786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8"/>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omparacija &amp; Slike">
  <p:cSld name="Komparacija &amp; Slike">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9788" y="1393371"/>
            <a:ext cx="10515600" cy="6897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5496"/>
              </a:buClr>
              <a:buSzPts val="4400"/>
              <a:buFont typeface="Libre Franklin Medium"/>
              <a:buNone/>
              <a:defRPr>
                <a:solidFill>
                  <a:srgbClr val="2F549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839788" y="3672587"/>
            <a:ext cx="5157787" cy="496834"/>
          </a:xfrm>
          <a:prstGeom prst="rect">
            <a:avLst/>
          </a:prstGeom>
          <a:noFill/>
          <a:ln>
            <a:noFill/>
          </a:ln>
        </p:spPr>
        <p:txBody>
          <a:bodyPr spcFirstLastPara="1" wrap="square" lIns="91425" tIns="45700" rIns="91425" bIns="45700" anchor="b" anchorCtr="0">
            <a:normAutofit/>
          </a:bodyPr>
          <a:lstStyle>
            <a:lvl1pPr marL="457200" lvl="0" indent="-228600" algn="ctr">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9"/>
          <p:cNvSpPr txBox="1">
            <a:spLocks noGrp="1"/>
          </p:cNvSpPr>
          <p:nvPr>
            <p:ph type="body" idx="2"/>
          </p:nvPr>
        </p:nvSpPr>
        <p:spPr>
          <a:xfrm>
            <a:off x="839788" y="4272197"/>
            <a:ext cx="5157787" cy="1917466"/>
          </a:xfrm>
          <a:prstGeom prst="rect">
            <a:avLst/>
          </a:prstGeom>
          <a:noFill/>
          <a:ln>
            <a:noFill/>
          </a:ln>
        </p:spPr>
        <p:txBody>
          <a:bodyPr spcFirstLastPara="1" wrap="square" lIns="91425" tIns="45700" rIns="91425" bIns="45700" anchor="t" anchorCtr="0">
            <a:normAutofit/>
          </a:bodyPr>
          <a:lstStyle>
            <a:lvl1pPr marL="457200" lvl="0" indent="-406400" algn="ctr">
              <a:lnSpc>
                <a:spcPct val="90000"/>
              </a:lnSpc>
              <a:spcBef>
                <a:spcPts val="1000"/>
              </a:spcBef>
              <a:spcAft>
                <a:spcPts val="0"/>
              </a:spcAft>
              <a:buClr>
                <a:schemeClr val="dk1"/>
              </a:buClr>
              <a:buSzPts val="2800"/>
              <a:buChar char="•"/>
              <a:defRPr/>
            </a:lvl1pPr>
            <a:lvl2pPr marL="914400" lvl="1" indent="-381000" algn="ctr">
              <a:lnSpc>
                <a:spcPct val="90000"/>
              </a:lnSpc>
              <a:spcBef>
                <a:spcPts val="500"/>
              </a:spcBef>
              <a:spcAft>
                <a:spcPts val="0"/>
              </a:spcAft>
              <a:buClr>
                <a:schemeClr val="dk1"/>
              </a:buClr>
              <a:buSzPts val="2400"/>
              <a:buChar char="•"/>
              <a:defRPr/>
            </a:lvl2pPr>
            <a:lvl3pPr marL="1371600" lvl="2" indent="-355600" algn="ctr">
              <a:lnSpc>
                <a:spcPct val="90000"/>
              </a:lnSpc>
              <a:spcBef>
                <a:spcPts val="500"/>
              </a:spcBef>
              <a:spcAft>
                <a:spcPts val="0"/>
              </a:spcAft>
              <a:buClr>
                <a:schemeClr val="dk1"/>
              </a:buClr>
              <a:buSzPts val="2000"/>
              <a:buChar char="•"/>
              <a:defRPr/>
            </a:lvl3pPr>
            <a:lvl4pPr marL="1828800" lvl="3" indent="-342900" algn="ctr">
              <a:lnSpc>
                <a:spcPct val="90000"/>
              </a:lnSpc>
              <a:spcBef>
                <a:spcPts val="500"/>
              </a:spcBef>
              <a:spcAft>
                <a:spcPts val="0"/>
              </a:spcAft>
              <a:buClr>
                <a:schemeClr val="dk1"/>
              </a:buClr>
              <a:buSzPts val="1800"/>
              <a:buChar char="•"/>
              <a:defRPr/>
            </a:lvl4pPr>
            <a:lvl5pPr marL="2286000" lvl="4" indent="-342900" algn="ctr">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9"/>
          <p:cNvSpPr txBox="1">
            <a:spLocks noGrp="1"/>
          </p:cNvSpPr>
          <p:nvPr>
            <p:ph type="body" idx="3"/>
          </p:nvPr>
        </p:nvSpPr>
        <p:spPr>
          <a:xfrm>
            <a:off x="6172200" y="3655877"/>
            <a:ext cx="5183188" cy="496835"/>
          </a:xfrm>
          <a:prstGeom prst="rect">
            <a:avLst/>
          </a:prstGeom>
          <a:noFill/>
          <a:ln>
            <a:noFill/>
          </a:ln>
        </p:spPr>
        <p:txBody>
          <a:bodyPr spcFirstLastPara="1" wrap="square" lIns="91425" tIns="45700" rIns="91425" bIns="45700" anchor="b" anchorCtr="0">
            <a:normAutofit/>
          </a:bodyPr>
          <a:lstStyle>
            <a:lvl1pPr marL="457200" lvl="0" indent="-228600" algn="ctr">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9"/>
          <p:cNvSpPr txBox="1">
            <a:spLocks noGrp="1"/>
          </p:cNvSpPr>
          <p:nvPr>
            <p:ph type="body" idx="4"/>
          </p:nvPr>
        </p:nvSpPr>
        <p:spPr>
          <a:xfrm>
            <a:off x="6172200" y="4272196"/>
            <a:ext cx="5183188" cy="1917466"/>
          </a:xfrm>
          <a:prstGeom prst="rect">
            <a:avLst/>
          </a:prstGeom>
          <a:noFill/>
          <a:ln>
            <a:noFill/>
          </a:ln>
        </p:spPr>
        <p:txBody>
          <a:bodyPr spcFirstLastPara="1" wrap="square" lIns="91425" tIns="45700" rIns="91425" bIns="45700" anchor="t" anchorCtr="0">
            <a:normAutofit/>
          </a:bodyPr>
          <a:lstStyle>
            <a:lvl1pPr marL="457200" lvl="0" indent="-406400" algn="ctr">
              <a:lnSpc>
                <a:spcPct val="90000"/>
              </a:lnSpc>
              <a:spcBef>
                <a:spcPts val="1000"/>
              </a:spcBef>
              <a:spcAft>
                <a:spcPts val="0"/>
              </a:spcAft>
              <a:buClr>
                <a:schemeClr val="dk1"/>
              </a:buClr>
              <a:buSzPts val="2800"/>
              <a:buChar char="•"/>
              <a:defRPr/>
            </a:lvl1pPr>
            <a:lvl2pPr marL="914400" lvl="1" indent="-381000" algn="ctr">
              <a:lnSpc>
                <a:spcPct val="90000"/>
              </a:lnSpc>
              <a:spcBef>
                <a:spcPts val="500"/>
              </a:spcBef>
              <a:spcAft>
                <a:spcPts val="0"/>
              </a:spcAft>
              <a:buClr>
                <a:schemeClr val="dk1"/>
              </a:buClr>
              <a:buSzPts val="2400"/>
              <a:buChar char="•"/>
              <a:defRPr/>
            </a:lvl2pPr>
            <a:lvl3pPr marL="1371600" lvl="2" indent="-355600" algn="ctr">
              <a:lnSpc>
                <a:spcPct val="90000"/>
              </a:lnSpc>
              <a:spcBef>
                <a:spcPts val="500"/>
              </a:spcBef>
              <a:spcAft>
                <a:spcPts val="0"/>
              </a:spcAft>
              <a:buClr>
                <a:schemeClr val="dk1"/>
              </a:buClr>
              <a:buSzPts val="2000"/>
              <a:buChar char="•"/>
              <a:defRPr/>
            </a:lvl3pPr>
            <a:lvl4pPr marL="1828800" lvl="3" indent="-342900" algn="ctr">
              <a:lnSpc>
                <a:spcPct val="90000"/>
              </a:lnSpc>
              <a:spcBef>
                <a:spcPts val="500"/>
              </a:spcBef>
              <a:spcAft>
                <a:spcPts val="0"/>
              </a:spcAft>
              <a:buClr>
                <a:schemeClr val="dk1"/>
              </a:buClr>
              <a:buSzPts val="1800"/>
              <a:buChar char="•"/>
              <a:defRPr/>
            </a:lvl4pPr>
            <a:lvl5pPr marL="2286000" lvl="4" indent="-342900" algn="ctr">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9"/>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
        <p:nvSpPr>
          <p:cNvPr id="67" name="Google Shape;67;p9"/>
          <p:cNvSpPr>
            <a:spLocks noGrp="1"/>
          </p:cNvSpPr>
          <p:nvPr>
            <p:ph type="pic" idx="5"/>
          </p:nvPr>
        </p:nvSpPr>
        <p:spPr>
          <a:xfrm>
            <a:off x="2443917" y="2236112"/>
            <a:ext cx="1752600" cy="1330325"/>
          </a:xfrm>
          <a:prstGeom prst="rect">
            <a:avLst/>
          </a:prstGeom>
          <a:noFill/>
          <a:ln>
            <a:noFill/>
          </a:ln>
        </p:spPr>
      </p:sp>
      <p:sp>
        <p:nvSpPr>
          <p:cNvPr id="68" name="Google Shape;68;p9"/>
          <p:cNvSpPr>
            <a:spLocks noGrp="1"/>
          </p:cNvSpPr>
          <p:nvPr>
            <p:ph type="pic" idx="6"/>
          </p:nvPr>
        </p:nvSpPr>
        <p:spPr>
          <a:xfrm>
            <a:off x="7887494" y="2226339"/>
            <a:ext cx="1752600" cy="1330325"/>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omparacija 3">
  <p:cSld name="Komparacija 3">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25707" y="1426029"/>
            <a:ext cx="10515600" cy="62744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txBox="1">
            <a:spLocks noGrp="1"/>
          </p:cNvSpPr>
          <p:nvPr>
            <p:ph type="body" idx="1"/>
          </p:nvPr>
        </p:nvSpPr>
        <p:spPr>
          <a:xfrm>
            <a:off x="838200" y="2105229"/>
            <a:ext cx="3414358" cy="407173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0"/>
          <p:cNvSpPr txBox="1">
            <a:spLocks noGrp="1"/>
          </p:cNvSpPr>
          <p:nvPr>
            <p:ph type="body" idx="2"/>
          </p:nvPr>
        </p:nvSpPr>
        <p:spPr>
          <a:xfrm>
            <a:off x="4468143" y="2122714"/>
            <a:ext cx="3414358" cy="407173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0"/>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
        <p:nvSpPr>
          <p:cNvPr id="75" name="Google Shape;75;p10"/>
          <p:cNvSpPr txBox="1">
            <a:spLocks noGrp="1"/>
          </p:cNvSpPr>
          <p:nvPr>
            <p:ph type="body" idx="3"/>
          </p:nvPr>
        </p:nvSpPr>
        <p:spPr>
          <a:xfrm>
            <a:off x="8098086" y="2122714"/>
            <a:ext cx="3243221" cy="407173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21">
            <a:alphaModFix amt="35000"/>
          </a:blip>
          <a:srcRect/>
          <a:stretch/>
        </p:blipFill>
        <p:spPr>
          <a:xfrm>
            <a:off x="3816343" y="1570034"/>
            <a:ext cx="4559313" cy="4766207"/>
          </a:xfrm>
          <a:prstGeom prst="rect">
            <a:avLst/>
          </a:prstGeom>
          <a:noFill/>
          <a:ln>
            <a:noFill/>
          </a:ln>
        </p:spPr>
      </p:pic>
      <p:sp>
        <p:nvSpPr>
          <p:cNvPr id="11" name="Google Shape;11;p1"/>
          <p:cNvSpPr txBox="1">
            <a:spLocks noGrp="1"/>
          </p:cNvSpPr>
          <p:nvPr>
            <p:ph type="title"/>
          </p:nvPr>
        </p:nvSpPr>
        <p:spPr>
          <a:xfrm>
            <a:off x="838200" y="1664703"/>
            <a:ext cx="10515600" cy="76471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ibre Franklin Medium"/>
              <a:buNone/>
              <a:defRPr sz="44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838200" y="2530683"/>
            <a:ext cx="10515600" cy="364628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1"/>
          <p:cNvSpPr txBox="1">
            <a:spLocks noGrp="1"/>
          </p:cNvSpPr>
          <p:nvPr>
            <p:ph type="ftr" idx="11"/>
          </p:nvPr>
        </p:nvSpPr>
        <p:spPr>
          <a:xfrm>
            <a:off x="819362" y="6329385"/>
            <a:ext cx="4022791" cy="36512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1"/>
          <p:cNvSpPr txBox="1">
            <a:spLocks noGrp="1"/>
          </p:cNvSpPr>
          <p:nvPr>
            <p:ph type="sldNum" idx="12"/>
          </p:nvPr>
        </p:nvSpPr>
        <p:spPr>
          <a:xfrm>
            <a:off x="9891711" y="6301020"/>
            <a:ext cx="146208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Libre Franklin"/>
                <a:ea typeface="Libre Franklin"/>
                <a:cs typeface="Libre Franklin"/>
                <a:sym typeface="Libre Franklin"/>
              </a:defRPr>
            </a:lvl1pPr>
            <a:lvl2pPr marL="0" marR="0" lvl="1" indent="0" algn="r" rtl="0">
              <a:spcBef>
                <a:spcPts val="0"/>
              </a:spcBef>
              <a:buNone/>
              <a:defRPr sz="1200" b="0" i="0" u="none" strike="noStrike" cap="none">
                <a:solidFill>
                  <a:srgbClr val="888888"/>
                </a:solidFill>
                <a:latin typeface="Libre Franklin"/>
                <a:ea typeface="Libre Franklin"/>
                <a:cs typeface="Libre Franklin"/>
                <a:sym typeface="Libre Franklin"/>
              </a:defRPr>
            </a:lvl2pPr>
            <a:lvl3pPr marL="0" marR="0" lvl="2" indent="0" algn="r" rtl="0">
              <a:spcBef>
                <a:spcPts val="0"/>
              </a:spcBef>
              <a:buNone/>
              <a:defRPr sz="1200" b="0" i="0" u="none" strike="noStrike" cap="none">
                <a:solidFill>
                  <a:srgbClr val="888888"/>
                </a:solidFill>
                <a:latin typeface="Libre Franklin"/>
                <a:ea typeface="Libre Franklin"/>
                <a:cs typeface="Libre Franklin"/>
                <a:sym typeface="Libre Franklin"/>
              </a:defRPr>
            </a:lvl3pPr>
            <a:lvl4pPr marL="0" marR="0" lvl="3" indent="0" algn="r" rtl="0">
              <a:spcBef>
                <a:spcPts val="0"/>
              </a:spcBef>
              <a:buNone/>
              <a:defRPr sz="1200" b="0" i="0" u="none" strike="noStrike" cap="none">
                <a:solidFill>
                  <a:srgbClr val="888888"/>
                </a:solidFill>
                <a:latin typeface="Libre Franklin"/>
                <a:ea typeface="Libre Franklin"/>
                <a:cs typeface="Libre Franklin"/>
                <a:sym typeface="Libre Franklin"/>
              </a:defRPr>
            </a:lvl4pPr>
            <a:lvl5pPr marL="0" marR="0" lvl="4" indent="0" algn="r" rtl="0">
              <a:spcBef>
                <a:spcPts val="0"/>
              </a:spcBef>
              <a:buNone/>
              <a:defRPr sz="1200" b="0" i="0" u="none" strike="noStrike" cap="none">
                <a:solidFill>
                  <a:srgbClr val="888888"/>
                </a:solidFill>
                <a:latin typeface="Libre Franklin"/>
                <a:ea typeface="Libre Franklin"/>
                <a:cs typeface="Libre Franklin"/>
                <a:sym typeface="Libre Franklin"/>
              </a:defRPr>
            </a:lvl5pPr>
            <a:lvl6pPr marL="0" marR="0" lvl="5" indent="0" algn="r" rtl="0">
              <a:spcBef>
                <a:spcPts val="0"/>
              </a:spcBef>
              <a:buNone/>
              <a:defRPr sz="1200" b="0" i="0" u="none" strike="noStrike" cap="none">
                <a:solidFill>
                  <a:srgbClr val="888888"/>
                </a:solidFill>
                <a:latin typeface="Libre Franklin"/>
                <a:ea typeface="Libre Franklin"/>
                <a:cs typeface="Libre Franklin"/>
                <a:sym typeface="Libre Franklin"/>
              </a:defRPr>
            </a:lvl6pPr>
            <a:lvl7pPr marL="0" marR="0" lvl="6" indent="0" algn="r" rtl="0">
              <a:spcBef>
                <a:spcPts val="0"/>
              </a:spcBef>
              <a:buNone/>
              <a:defRPr sz="1200" b="0" i="0" u="none" strike="noStrike" cap="none">
                <a:solidFill>
                  <a:srgbClr val="888888"/>
                </a:solidFill>
                <a:latin typeface="Libre Franklin"/>
                <a:ea typeface="Libre Franklin"/>
                <a:cs typeface="Libre Franklin"/>
                <a:sym typeface="Libre Franklin"/>
              </a:defRPr>
            </a:lvl7pPr>
            <a:lvl8pPr marL="0" marR="0" lvl="7" indent="0" algn="r" rtl="0">
              <a:spcBef>
                <a:spcPts val="0"/>
              </a:spcBef>
              <a:buNone/>
              <a:defRPr sz="1200" b="0" i="0" u="none" strike="noStrike" cap="none">
                <a:solidFill>
                  <a:srgbClr val="888888"/>
                </a:solidFill>
                <a:latin typeface="Libre Franklin"/>
                <a:ea typeface="Libre Franklin"/>
                <a:cs typeface="Libre Franklin"/>
                <a:sym typeface="Libre Franklin"/>
              </a:defRPr>
            </a:lvl8pPr>
            <a:lvl9pPr marL="0" marR="0" lvl="8" indent="0" algn="r" rtl="0">
              <a:spcBef>
                <a:spcPts val="0"/>
              </a:spcBef>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mk"/>
              <a:t>‹#›</a:t>
            </a:fld>
            <a:endParaRPr/>
          </a:p>
        </p:txBody>
      </p:sp>
      <p:pic>
        <p:nvPicPr>
          <p:cNvPr id="15" name="Google Shape;15;p1"/>
          <p:cNvPicPr preferRelativeResize="0"/>
          <p:nvPr/>
        </p:nvPicPr>
        <p:blipFill rotWithShape="1">
          <a:blip r:embed="rId22">
            <a:alphaModFix/>
          </a:blip>
          <a:srcRect/>
          <a:stretch/>
        </p:blipFill>
        <p:spPr>
          <a:xfrm>
            <a:off x="280896" y="183446"/>
            <a:ext cx="1879508" cy="819148"/>
          </a:xfrm>
          <a:prstGeom prst="rect">
            <a:avLst/>
          </a:prstGeom>
          <a:noFill/>
          <a:ln>
            <a:noFill/>
          </a:ln>
        </p:spPr>
      </p:pic>
      <p:pic>
        <p:nvPicPr>
          <p:cNvPr id="16" name="Google Shape;16;p1"/>
          <p:cNvPicPr preferRelativeResize="0"/>
          <p:nvPr/>
        </p:nvPicPr>
        <p:blipFill rotWithShape="1">
          <a:blip r:embed="rId23">
            <a:alphaModFix/>
          </a:blip>
          <a:srcRect/>
          <a:stretch/>
        </p:blipFill>
        <p:spPr>
          <a:xfrm>
            <a:off x="6356186" y="163489"/>
            <a:ext cx="5666282" cy="764717"/>
          </a:xfrm>
          <a:prstGeom prst="rect">
            <a:avLst/>
          </a:prstGeom>
          <a:noFill/>
          <a:ln>
            <a:noFill/>
          </a:ln>
        </p:spPr>
      </p:pic>
      <p:pic>
        <p:nvPicPr>
          <p:cNvPr id="17" name="Google Shape;17;p1"/>
          <p:cNvPicPr preferRelativeResize="0"/>
          <p:nvPr/>
        </p:nvPicPr>
        <p:blipFill rotWithShape="1">
          <a:blip r:embed="rId24">
            <a:alphaModFix/>
          </a:blip>
          <a:srcRect/>
          <a:stretch/>
        </p:blipFill>
        <p:spPr>
          <a:xfrm>
            <a:off x="4842154" y="5840940"/>
            <a:ext cx="3449503" cy="824450"/>
          </a:xfrm>
          <a:prstGeom prst="rect">
            <a:avLst/>
          </a:prstGeom>
          <a:noFill/>
          <a:ln>
            <a:noFill/>
          </a:ln>
        </p:spPr>
      </p:pic>
      <p:sp>
        <p:nvSpPr>
          <p:cNvPr id="18" name="Google Shape;18;p1"/>
          <p:cNvSpPr txBox="1"/>
          <p:nvPr/>
        </p:nvSpPr>
        <p:spPr>
          <a:xfrm>
            <a:off x="2618013" y="894392"/>
            <a:ext cx="695597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mk" sz="1400" b="0" i="0" u="none" strike="noStrike" cap="none">
                <a:solidFill>
                  <a:schemeClr val="dk1"/>
                </a:solidFill>
                <a:latin typeface="Libre Franklin"/>
                <a:ea typeface="Libre Franklin"/>
                <a:cs typeface="Libre Franklin"/>
                <a:sym typeface="Libre Franklin"/>
              </a:rPr>
              <a:t>Проект:  “Социјално претприемништво за млади Ромки (ROMANSE)”</a:t>
            </a:r>
            <a:endParaRPr/>
          </a:p>
          <a:p>
            <a:pPr marL="0" marR="0" lvl="0" indent="0" algn="ctr" rtl="0">
              <a:spcBef>
                <a:spcPts val="0"/>
              </a:spcBef>
              <a:spcAft>
                <a:spcPts val="0"/>
              </a:spcAft>
              <a:buNone/>
            </a:pPr>
            <a:r>
              <a:rPr lang="mk" sz="1400" b="0" i="0" u="none" strike="noStrike" cap="none">
                <a:solidFill>
                  <a:schemeClr val="dk1"/>
                </a:solidFill>
                <a:latin typeface="Libre Franklin"/>
                <a:ea typeface="Libre Franklin"/>
                <a:cs typeface="Libre Franklin"/>
                <a:sym typeface="Libre Franklin"/>
              </a:rPr>
              <a:t>Проект реф. бр: ИПА III/2023/178565/64</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nternational-partnerships.ec.europa.eu/funding-and-technical-assistance/guidelines/financial-management-toolkit-recipients-eu-funds-external-actions_en#this-toolkit-covers-eight-financial-management-area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nternational-partnerships.ec.europa.eu/funding-and-technical-assistance/guidelines/financial-management-toolkit-recipients-eu-funds-external-actions_en#this-toolkit-covers-eight-financial-management-area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nternational-partnerships.ec.europa.eu/funding-and-technical-assistance/guidelines/financial-management-toolkit-recipients-eu-funds-external-actions_en#this-toolkit-covers-eight-financial-management-area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mk">
                <a:latin typeface="Libre Franklin"/>
                <a:ea typeface="Libre Franklin"/>
                <a:cs typeface="Libre Franklin"/>
                <a:sym typeface="Libre Franklin"/>
              </a:rPr>
              <a:t>Развој на дигитална и финансиска писменост за ГО</a:t>
            </a:r>
            <a:endParaRPr>
              <a:latin typeface="Libre Franklin"/>
              <a:ea typeface="Libre Franklin"/>
              <a:cs typeface="Libre Franklin"/>
              <a:sym typeface="Libre Franklin"/>
            </a:endParaRPr>
          </a:p>
        </p:txBody>
      </p:sp>
      <p:sp>
        <p:nvSpPr>
          <p:cNvPr id="139" name="Google Shape;139;p21"/>
          <p:cNvSpPr txBox="1"/>
          <p:nvPr/>
        </p:nvSpPr>
        <p:spPr>
          <a:xfrm>
            <a:off x="949158" y="1600200"/>
            <a:ext cx="10293684" cy="2029506"/>
          </a:xfrm>
          <a:prstGeom prst="rect">
            <a:avLst/>
          </a:prstGeom>
          <a:noFill/>
          <a:ln>
            <a:noFill/>
          </a:ln>
        </p:spPr>
        <p:txBody>
          <a:bodyPr spcFirstLastPara="1" wrap="square" lIns="91425" tIns="45700" rIns="91425" bIns="45700" anchor="b" anchorCtr="0">
            <a:normAutofit fontScale="90000"/>
          </a:bodyPr>
          <a:lstStyle/>
          <a:p>
            <a:pPr marL="0" marR="0" lvl="0" indent="0" algn="ctr" rtl="0">
              <a:lnSpc>
                <a:spcPct val="90000"/>
              </a:lnSpc>
              <a:spcBef>
                <a:spcPts val="0"/>
              </a:spcBef>
              <a:spcAft>
                <a:spcPts val="0"/>
              </a:spcAft>
              <a:buClr>
                <a:srgbClr val="2F5496"/>
              </a:buClr>
              <a:buSzPct val="100000"/>
              <a:buFont typeface="Libre Franklin Medium"/>
              <a:buNone/>
            </a:pPr>
            <a:r>
              <a:rPr lang="mk" sz="6000" b="1" i="0" u="none" strike="noStrike" cap="none">
                <a:solidFill>
                  <a:srgbClr val="2F5496"/>
                </a:solidFill>
                <a:latin typeface="Libre Franklin Medium"/>
                <a:ea typeface="Libre Franklin Medium"/>
                <a:cs typeface="Libre Franklin Medium"/>
                <a:sym typeface="Libre Franklin Medium"/>
              </a:rPr>
              <a:t>ГРАДЕЊЕ КАПАЦИТЕТИ ЗА ГО </a:t>
            </a:r>
            <a:br>
              <a:rPr lang="mk" sz="6000" b="1" i="0" u="none" strike="noStrike" cap="none">
                <a:solidFill>
                  <a:srgbClr val="2F5496"/>
                </a:solidFill>
                <a:latin typeface="Libre Franklin Medium"/>
                <a:ea typeface="Libre Franklin Medium"/>
                <a:cs typeface="Libre Franklin Medium"/>
                <a:sym typeface="Libre Franklin Medium"/>
              </a:rPr>
            </a:br>
            <a:r>
              <a:rPr lang="mk" sz="6000" b="1" i="0" u="none" strike="noStrike" cap="none">
                <a:solidFill>
                  <a:srgbClr val="2F5496"/>
                </a:solidFill>
                <a:latin typeface="Libre Franklin Medium"/>
                <a:ea typeface="Libre Franklin Medium"/>
                <a:cs typeface="Libre Franklin Medium"/>
                <a:sym typeface="Libre Franklin Medium"/>
              </a:rPr>
              <a:t>Сесија 6</a:t>
            </a:r>
            <a:endParaRPr sz="6000" b="1" i="0" u="none" strike="noStrike" cap="none">
              <a:solidFill>
                <a:srgbClr val="2F5496"/>
              </a:solidFill>
              <a:latin typeface="Libre Franklin Medium"/>
              <a:ea typeface="Libre Franklin Medium"/>
              <a:cs typeface="Libre Franklin Medium"/>
              <a:sym typeface="Libre Franklin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9"/>
          <p:cNvSpPr txBox="1">
            <a:spLocks noGrp="1"/>
          </p:cNvSpPr>
          <p:nvPr>
            <p:ph type="title"/>
          </p:nvPr>
        </p:nvSpPr>
        <p:spPr>
          <a:xfrm>
            <a:off x="-44606" y="1435398"/>
            <a:ext cx="12281211" cy="692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4400"/>
              <a:buFont typeface="Libre Franklin Medium"/>
              <a:buNone/>
            </a:pPr>
            <a:r>
              <a:rPr lang="mk" sz="3600"/>
              <a:t>Финансирање на ЕУ и основите на финансискиот менаџмент</a:t>
            </a:r>
            <a:endParaRPr sz="3600"/>
          </a:p>
        </p:txBody>
      </p:sp>
      <p:sp>
        <p:nvSpPr>
          <p:cNvPr id="247" name="Google Shape;247;p29"/>
          <p:cNvSpPr txBox="1"/>
          <p:nvPr/>
        </p:nvSpPr>
        <p:spPr>
          <a:xfrm>
            <a:off x="149629" y="2128098"/>
            <a:ext cx="11887200" cy="55399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mk" sz="1500">
                <a:solidFill>
                  <a:schemeClr val="dk1"/>
                </a:solidFill>
                <a:latin typeface="Libre Franklin"/>
                <a:ea typeface="Libre Franklin"/>
                <a:cs typeface="Libre Franklin"/>
                <a:sym typeface="Libre Franklin"/>
              </a:rPr>
              <a:t>Следниве области се од суштинско значење во однос на финансиското управување со европските ресурси и финансирањето од Европската комисија (ЕК) и кои мора да ги земат предвид сите НПО кои аплицираат за финансирање во различните програми за финансирање на ЕЗ:</a:t>
            </a:r>
            <a:endParaRPr/>
          </a:p>
        </p:txBody>
      </p:sp>
      <p:grpSp>
        <p:nvGrpSpPr>
          <p:cNvPr id="248" name="Google Shape;248;p29"/>
          <p:cNvGrpSpPr/>
          <p:nvPr/>
        </p:nvGrpSpPr>
        <p:grpSpPr>
          <a:xfrm>
            <a:off x="352828" y="3009987"/>
            <a:ext cx="11409680" cy="2815615"/>
            <a:chOff x="1" y="1618"/>
            <a:chExt cx="11409680" cy="2815615"/>
          </a:xfrm>
        </p:grpSpPr>
        <p:sp>
          <p:nvSpPr>
            <p:cNvPr id="249" name="Google Shape;249;p29"/>
            <p:cNvSpPr/>
            <p:nvPr/>
          </p:nvSpPr>
          <p:spPr>
            <a:xfrm rot="5400000">
              <a:off x="-123135" y="124754"/>
              <a:ext cx="820904" cy="574632"/>
            </a:xfrm>
            <a:prstGeom prst="chevron">
              <a:avLst>
                <a:gd name="adj" fmla="val 5000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9"/>
            <p:cNvSpPr txBox="1"/>
            <p:nvPr/>
          </p:nvSpPr>
          <p:spPr>
            <a:xfrm>
              <a:off x="1" y="288934"/>
              <a:ext cx="574632" cy="246272"/>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Libre Franklin"/>
                <a:buNone/>
              </a:pPr>
              <a:r>
                <a:rPr lang="mk" sz="1700">
                  <a:solidFill>
                    <a:schemeClr val="lt1"/>
                  </a:solidFill>
                  <a:latin typeface="Libre Franklin"/>
                  <a:ea typeface="Libre Franklin"/>
                  <a:cs typeface="Libre Franklin"/>
                  <a:sym typeface="Libre Franklin"/>
                </a:rPr>
                <a:t>1</a:t>
              </a:r>
              <a:endParaRPr sz="1700">
                <a:solidFill>
                  <a:schemeClr val="lt1"/>
                </a:solidFill>
                <a:latin typeface="Libre Franklin"/>
                <a:ea typeface="Libre Franklin"/>
                <a:cs typeface="Libre Franklin"/>
                <a:sym typeface="Libre Franklin"/>
              </a:endParaRPr>
            </a:p>
          </p:txBody>
        </p:sp>
        <p:sp>
          <p:nvSpPr>
            <p:cNvPr id="251" name="Google Shape;251;p29"/>
            <p:cNvSpPr/>
            <p:nvPr/>
          </p:nvSpPr>
          <p:spPr>
            <a:xfrm rot="5400000">
              <a:off x="5695024" y="-5145632"/>
              <a:ext cx="533587" cy="10835048"/>
            </a:xfrm>
            <a:prstGeom prst="round2SameRect">
              <a:avLst>
                <a:gd name="adj1" fmla="val 16667"/>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9"/>
            <p:cNvSpPr txBox="1"/>
            <p:nvPr/>
          </p:nvSpPr>
          <p:spPr>
            <a:xfrm>
              <a:off x="544294" y="31146"/>
              <a:ext cx="10809000" cy="481491"/>
            </a:xfrm>
            <a:prstGeom prst="rect">
              <a:avLst/>
            </a:prstGeom>
            <a:noFill/>
            <a:ln>
              <a:noFill/>
            </a:ln>
          </p:spPr>
          <p:txBody>
            <a:bodyPr spcFirstLastPara="1" wrap="square" lIns="106675" tIns="9525" rIns="9525" bIns="9525" anchor="ctr" anchorCtr="0">
              <a:noAutofit/>
            </a:bodyPr>
            <a:lstStyle/>
            <a:p>
              <a:pPr marL="114300" marR="0" lvl="1" indent="-114300" algn="l" rtl="0">
                <a:lnSpc>
                  <a:spcPct val="90000"/>
                </a:lnSpc>
                <a:spcBef>
                  <a:spcPts val="0"/>
                </a:spcBef>
                <a:spcAft>
                  <a:spcPts val="0"/>
                </a:spcAft>
                <a:buClr>
                  <a:schemeClr val="dk1"/>
                </a:buClr>
                <a:buSzPts val="1500"/>
                <a:buFont typeface="Libre Franklin"/>
                <a:buChar char="•"/>
              </a:pPr>
              <a:r>
                <a:rPr lang="mk" sz="1500" b="0" i="0" u="none" strike="noStrike" cap="none">
                  <a:solidFill>
                    <a:schemeClr val="dk1"/>
                  </a:solidFill>
                  <a:latin typeface="Libre Franklin"/>
                  <a:ea typeface="Libre Franklin"/>
                  <a:cs typeface="Libre Franklin"/>
                  <a:sym typeface="Libre Franklin"/>
                </a:rPr>
                <a:t>Внатрешна контрола: Оваа контрола осигурува дека операциите се ефективни и ефикасни, дека финансиските информации се веродостојни и дека се почитувани договорните услови со ЕК како финансиски орган.</a:t>
              </a:r>
              <a:endParaRPr/>
            </a:p>
          </p:txBody>
        </p:sp>
        <p:sp>
          <p:nvSpPr>
            <p:cNvPr id="253" name="Google Shape;253;p29"/>
            <p:cNvSpPr/>
            <p:nvPr/>
          </p:nvSpPr>
          <p:spPr>
            <a:xfrm rot="5400000">
              <a:off x="-123135" y="789658"/>
              <a:ext cx="820904" cy="574632"/>
            </a:xfrm>
            <a:prstGeom prst="chevron">
              <a:avLst>
                <a:gd name="adj" fmla="val 50000"/>
              </a:avLst>
            </a:prstGeom>
            <a:solidFill>
              <a:srgbClr val="FF0000"/>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9"/>
            <p:cNvSpPr txBox="1"/>
            <p:nvPr/>
          </p:nvSpPr>
          <p:spPr>
            <a:xfrm>
              <a:off x="1" y="953838"/>
              <a:ext cx="574632" cy="246272"/>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Libre Franklin"/>
                <a:buNone/>
              </a:pPr>
              <a:r>
                <a:rPr lang="mk" sz="1700">
                  <a:solidFill>
                    <a:schemeClr val="lt1"/>
                  </a:solidFill>
                  <a:latin typeface="Libre Franklin"/>
                  <a:ea typeface="Libre Franklin"/>
                  <a:cs typeface="Libre Franklin"/>
                  <a:sym typeface="Libre Franklin"/>
                </a:rPr>
                <a:t>2</a:t>
              </a:r>
              <a:endParaRPr sz="1700">
                <a:solidFill>
                  <a:schemeClr val="lt1"/>
                </a:solidFill>
                <a:latin typeface="Libre Franklin"/>
                <a:ea typeface="Libre Franklin"/>
                <a:cs typeface="Libre Franklin"/>
                <a:sym typeface="Libre Franklin"/>
              </a:endParaRPr>
            </a:p>
          </p:txBody>
        </p:sp>
        <p:sp>
          <p:nvSpPr>
            <p:cNvPr id="255" name="Google Shape;255;p29"/>
            <p:cNvSpPr/>
            <p:nvPr/>
          </p:nvSpPr>
          <p:spPr>
            <a:xfrm rot="5400000">
              <a:off x="5725363" y="-4484207"/>
              <a:ext cx="533587" cy="10835048"/>
            </a:xfrm>
            <a:prstGeom prst="round2SameRect">
              <a:avLst>
                <a:gd name="adj1" fmla="val 16667"/>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9"/>
            <p:cNvSpPr txBox="1"/>
            <p:nvPr/>
          </p:nvSpPr>
          <p:spPr>
            <a:xfrm>
              <a:off x="574633" y="692571"/>
              <a:ext cx="10809000" cy="481491"/>
            </a:xfrm>
            <a:prstGeom prst="rect">
              <a:avLst/>
            </a:prstGeom>
            <a:noFill/>
            <a:ln>
              <a:noFill/>
            </a:ln>
          </p:spPr>
          <p:txBody>
            <a:bodyPr spcFirstLastPara="1" wrap="square" lIns="106675" tIns="9525" rIns="9525" bIns="9525" anchor="ctr" anchorCtr="0">
              <a:noAutofit/>
            </a:bodyPr>
            <a:lstStyle/>
            <a:p>
              <a:pPr marL="114300" marR="0" lvl="1" indent="-114300" algn="l" rtl="0">
                <a:lnSpc>
                  <a:spcPct val="90000"/>
                </a:lnSpc>
                <a:spcBef>
                  <a:spcPts val="0"/>
                </a:spcBef>
                <a:spcAft>
                  <a:spcPts val="0"/>
                </a:spcAft>
                <a:buClr>
                  <a:schemeClr val="dk1"/>
                </a:buClr>
                <a:buSzPts val="1500"/>
                <a:buFont typeface="Libre Franklin"/>
                <a:buChar char="•"/>
              </a:pPr>
              <a:r>
                <a:rPr lang="mk" sz="1500" b="0" i="0" u="none" strike="noStrike" cap="none" dirty="0">
                  <a:solidFill>
                    <a:schemeClr val="dk1"/>
                  </a:solidFill>
                  <a:latin typeface="Libre Franklin"/>
                  <a:ea typeface="Libre Franklin"/>
                  <a:cs typeface="Libre Franklin"/>
                  <a:sym typeface="Libre Franklin"/>
                </a:rPr>
                <a:t>Документација: чувањето јасна и релевантна документација за </a:t>
              </a:r>
              <a:r>
                <a:rPr lang="mk" sz="1500" dirty="0">
                  <a:solidFill>
                    <a:schemeClr val="dk1"/>
                  </a:solidFill>
                  <a:latin typeface="Libre Franklin"/>
                  <a:ea typeface="Libre Franklin"/>
                  <a:cs typeface="Libre Franklin"/>
                  <a:sym typeface="Libre Franklin"/>
                </a:rPr>
                <a:t>ГО</a:t>
              </a:r>
              <a:r>
                <a:rPr lang="mk" sz="1500" b="0" i="0" u="none" strike="noStrike" cap="none" dirty="0">
                  <a:solidFill>
                    <a:schemeClr val="dk1"/>
                  </a:solidFill>
                  <a:latin typeface="Libre Franklin"/>
                  <a:ea typeface="Libre Franklin"/>
                  <a:cs typeface="Libre Franklin"/>
                  <a:sym typeface="Libre Franklin"/>
                </a:rPr>
                <a:t> што добива финансирање е од витално значење. Без соодветна документација, невозможно е да се докаже дека расходите што ги бара Договорниот орган ги исполнуваат условите од договорот.</a:t>
              </a:r>
              <a:endParaRPr dirty="0"/>
            </a:p>
          </p:txBody>
        </p:sp>
        <p:sp>
          <p:nvSpPr>
            <p:cNvPr id="257" name="Google Shape;257;p29"/>
            <p:cNvSpPr/>
            <p:nvPr/>
          </p:nvSpPr>
          <p:spPr>
            <a:xfrm rot="5400000">
              <a:off x="-123135" y="1454561"/>
              <a:ext cx="820904" cy="574632"/>
            </a:xfrm>
            <a:prstGeom prst="chevron">
              <a:avLst>
                <a:gd name="adj" fmla="val 50000"/>
              </a:avLst>
            </a:prstGeom>
            <a:solidFill>
              <a:srgbClr val="00B050"/>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9"/>
            <p:cNvSpPr txBox="1"/>
            <p:nvPr/>
          </p:nvSpPr>
          <p:spPr>
            <a:xfrm>
              <a:off x="1" y="1618741"/>
              <a:ext cx="574632" cy="246272"/>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Libre Franklin"/>
                <a:buNone/>
              </a:pPr>
              <a:r>
                <a:rPr lang="mk" sz="1700">
                  <a:solidFill>
                    <a:schemeClr val="lt1"/>
                  </a:solidFill>
                  <a:latin typeface="Libre Franklin"/>
                  <a:ea typeface="Libre Franklin"/>
                  <a:cs typeface="Libre Franklin"/>
                  <a:sym typeface="Libre Franklin"/>
                </a:rPr>
                <a:t>3</a:t>
              </a:r>
              <a:endParaRPr sz="1700">
                <a:solidFill>
                  <a:schemeClr val="lt1"/>
                </a:solidFill>
                <a:latin typeface="Libre Franklin"/>
                <a:ea typeface="Libre Franklin"/>
                <a:cs typeface="Libre Franklin"/>
                <a:sym typeface="Libre Franklin"/>
              </a:endParaRPr>
            </a:p>
          </p:txBody>
        </p:sp>
        <p:sp>
          <p:nvSpPr>
            <p:cNvPr id="259" name="Google Shape;259;p29"/>
            <p:cNvSpPr/>
            <p:nvPr/>
          </p:nvSpPr>
          <p:spPr>
            <a:xfrm rot="5400000">
              <a:off x="5725363" y="-3819303"/>
              <a:ext cx="533587" cy="10835048"/>
            </a:xfrm>
            <a:prstGeom prst="round2SameRect">
              <a:avLst>
                <a:gd name="adj1" fmla="val 16667"/>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9"/>
            <p:cNvSpPr txBox="1"/>
            <p:nvPr/>
          </p:nvSpPr>
          <p:spPr>
            <a:xfrm>
              <a:off x="574633" y="1357475"/>
              <a:ext cx="10809000" cy="481491"/>
            </a:xfrm>
            <a:prstGeom prst="rect">
              <a:avLst/>
            </a:prstGeom>
            <a:noFill/>
            <a:ln>
              <a:noFill/>
            </a:ln>
          </p:spPr>
          <p:txBody>
            <a:bodyPr spcFirstLastPara="1" wrap="square" lIns="106675" tIns="9525" rIns="9525" bIns="9525" anchor="ctr" anchorCtr="0">
              <a:noAutofit/>
            </a:bodyPr>
            <a:lstStyle/>
            <a:p>
              <a:pPr marL="114300" marR="0" lvl="1" indent="-114300" algn="l" rtl="0">
                <a:lnSpc>
                  <a:spcPct val="90000"/>
                </a:lnSpc>
                <a:spcBef>
                  <a:spcPts val="0"/>
                </a:spcBef>
                <a:spcAft>
                  <a:spcPts val="0"/>
                </a:spcAft>
                <a:buClr>
                  <a:schemeClr val="dk1"/>
                </a:buClr>
                <a:buSzPts val="1500"/>
                <a:buFont typeface="Libre Franklin"/>
                <a:buChar char="•"/>
              </a:pPr>
              <a:r>
                <a:rPr lang="mk" sz="1500" b="0" i="0" u="none" strike="noStrike" cap="none">
                  <a:solidFill>
                    <a:schemeClr val="dk1"/>
                  </a:solidFill>
                  <a:latin typeface="Libre Franklin"/>
                  <a:ea typeface="Libre Franklin"/>
                  <a:cs typeface="Libre Franklin"/>
                  <a:sym typeface="Libre Franklin"/>
                </a:rPr>
                <a:t>Набавки: Финансиската регулатива на ЕУ во однос на управувањето со финансирањето е клучен принцип. Користењето на субвенционираните средства мора да биде во согласност со принципите на економичност, ефикасност и ефективност.</a:t>
              </a:r>
              <a:endParaRPr/>
            </a:p>
          </p:txBody>
        </p:sp>
        <p:sp>
          <p:nvSpPr>
            <p:cNvPr id="261" name="Google Shape;261;p29"/>
            <p:cNvSpPr/>
            <p:nvPr/>
          </p:nvSpPr>
          <p:spPr>
            <a:xfrm rot="5400000">
              <a:off x="-123135" y="2119465"/>
              <a:ext cx="820904" cy="574632"/>
            </a:xfrm>
            <a:prstGeom prst="chevron">
              <a:avLst>
                <a:gd name="adj" fmla="val 50000"/>
              </a:avLst>
            </a:prstGeom>
            <a:solidFill>
              <a:schemeClr val="accen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9"/>
            <p:cNvSpPr txBox="1"/>
            <p:nvPr/>
          </p:nvSpPr>
          <p:spPr>
            <a:xfrm>
              <a:off x="1" y="2283645"/>
              <a:ext cx="574632" cy="246272"/>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Libre Franklin"/>
                <a:buNone/>
              </a:pPr>
              <a:r>
                <a:rPr lang="mk" sz="1700">
                  <a:solidFill>
                    <a:schemeClr val="lt1"/>
                  </a:solidFill>
                  <a:latin typeface="Libre Franklin"/>
                  <a:ea typeface="Libre Franklin"/>
                  <a:cs typeface="Libre Franklin"/>
                  <a:sym typeface="Libre Franklin"/>
                </a:rPr>
                <a:t>4</a:t>
              </a:r>
              <a:endParaRPr/>
            </a:p>
          </p:txBody>
        </p:sp>
        <p:sp>
          <p:nvSpPr>
            <p:cNvPr id="263" name="Google Shape;263;p29"/>
            <p:cNvSpPr/>
            <p:nvPr/>
          </p:nvSpPr>
          <p:spPr>
            <a:xfrm rot="5400000">
              <a:off x="5725363" y="-3154399"/>
              <a:ext cx="533587" cy="10835048"/>
            </a:xfrm>
            <a:prstGeom prst="round2SameRect">
              <a:avLst>
                <a:gd name="adj1" fmla="val 16667"/>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txBox="1"/>
            <p:nvPr/>
          </p:nvSpPr>
          <p:spPr>
            <a:xfrm>
              <a:off x="574633" y="2022379"/>
              <a:ext cx="10809000" cy="481491"/>
            </a:xfrm>
            <a:prstGeom prst="rect">
              <a:avLst/>
            </a:prstGeom>
            <a:noFill/>
            <a:ln>
              <a:noFill/>
            </a:ln>
          </p:spPr>
          <p:txBody>
            <a:bodyPr spcFirstLastPara="1" wrap="square" lIns="99550" tIns="8875" rIns="8875" bIns="8875" anchor="ctr" anchorCtr="0">
              <a:noAutofit/>
            </a:bodyPr>
            <a:lstStyle/>
            <a:p>
              <a:pPr marL="114300" marR="0" lvl="1" indent="-114300" algn="l" rtl="0">
                <a:lnSpc>
                  <a:spcPct val="90000"/>
                </a:lnSpc>
                <a:spcBef>
                  <a:spcPts val="0"/>
                </a:spcBef>
                <a:spcAft>
                  <a:spcPts val="0"/>
                </a:spcAft>
                <a:buClr>
                  <a:schemeClr val="dk1"/>
                </a:buClr>
                <a:buSzPts val="1400"/>
                <a:buFont typeface="Libre Franklin"/>
                <a:buChar char="•"/>
              </a:pPr>
              <a:r>
                <a:rPr lang="mk" sz="1400" b="0" i="0" u="none" strike="noStrike" cap="none">
                  <a:solidFill>
                    <a:schemeClr val="dk1"/>
                  </a:solidFill>
                  <a:latin typeface="Libre Franklin"/>
                  <a:ea typeface="Libre Franklin"/>
                  <a:cs typeface="Libre Franklin"/>
                  <a:sym typeface="Libre Franklin"/>
                </a:rPr>
                <a:t>Управување со средства: во проекти кои вклучуваат грантови и проценки на програмата , може да се стекне вредни средства. На крајните корисници на проектот им е важно овие средства да се користат за нивните намени и да се чуваат безбедни за да можат да продолжат да даваат придобивки во текот на долг период.</a:t>
              </a:r>
              <a:endParaRPr/>
            </a:p>
          </p:txBody>
        </p:sp>
      </p:grpSp>
      <p:sp>
        <p:nvSpPr>
          <p:cNvPr id="265" name="Google Shape;265;p29"/>
          <p:cNvSpPr txBox="1"/>
          <p:nvPr/>
        </p:nvSpPr>
        <p:spPr>
          <a:xfrm>
            <a:off x="1421476" y="5584109"/>
            <a:ext cx="1024128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mk" sz="800">
                <a:solidFill>
                  <a:schemeClr val="dk1"/>
                </a:solidFill>
                <a:latin typeface="Libre Franklin"/>
                <a:ea typeface="Libre Franklin"/>
                <a:cs typeface="Libre Franklin"/>
                <a:sym typeface="Libre Franklin"/>
              </a:rPr>
              <a:t>Извор: </a:t>
            </a:r>
            <a:r>
              <a:rPr lang="mk" sz="800" u="sng">
                <a:solidFill>
                  <a:schemeClr val="hlink"/>
                </a:solidFill>
                <a:latin typeface="Libre Franklin"/>
                <a:ea typeface="Libre Franklin"/>
                <a:cs typeface="Libre Franklin"/>
                <a:sym typeface="Libre Franklin"/>
                <a:hlinkClick r:id="rId3"/>
              </a:rPr>
              <a:t>https://international-partnerships.ec.europa.eu/funding-and-technical-assistance/guidelines/financial-management-toolkit-recipients-eu-funds-external-actions_en#this-toolkit-covers-eight-financial-management-areas</a:t>
            </a:r>
            <a:endParaRPr sz="8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800">
              <a:solidFill>
                <a:schemeClr val="dk1"/>
              </a:solidFill>
              <a:latin typeface="Libre Franklin"/>
              <a:ea typeface="Libre Franklin"/>
              <a:cs typeface="Libre Franklin"/>
              <a:sym typeface="Libre Frankli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0"/>
          <p:cNvSpPr txBox="1">
            <a:spLocks noGrp="1"/>
          </p:cNvSpPr>
          <p:nvPr>
            <p:ph type="title"/>
          </p:nvPr>
        </p:nvSpPr>
        <p:spPr>
          <a:xfrm>
            <a:off x="-44606" y="1435398"/>
            <a:ext cx="12281211" cy="692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4400"/>
              <a:buFont typeface="Libre Franklin Medium"/>
              <a:buNone/>
            </a:pPr>
            <a:r>
              <a:rPr lang="mk" sz="3600"/>
              <a:t>Финансирање на ЕУ и основите на финансискиот менаџмент</a:t>
            </a:r>
            <a:endParaRPr sz="3600"/>
          </a:p>
        </p:txBody>
      </p:sp>
      <p:sp>
        <p:nvSpPr>
          <p:cNvPr id="271" name="Google Shape;271;p30"/>
          <p:cNvSpPr txBox="1"/>
          <p:nvPr/>
        </p:nvSpPr>
        <p:spPr>
          <a:xfrm>
            <a:off x="149629" y="2128098"/>
            <a:ext cx="11887200" cy="7389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mk">
                <a:solidFill>
                  <a:schemeClr val="dk1"/>
                </a:solidFill>
                <a:latin typeface="Libre Franklin"/>
                <a:ea typeface="Libre Franklin"/>
                <a:cs typeface="Libre Franklin"/>
                <a:sym typeface="Libre Franklin"/>
              </a:rPr>
              <a:t>Следниве области се од суштинско значење во однос на финансиското управување со европските ресурси и финансирањето од Европската комисија (ЕК) и кои мора да ги земат предвид сите НПО кои аплицираат за финансирање во различните програми за финансирање на ЕЗ:</a:t>
            </a:r>
            <a:endParaRPr sz="1300"/>
          </a:p>
        </p:txBody>
      </p:sp>
      <p:grpSp>
        <p:nvGrpSpPr>
          <p:cNvPr id="272" name="Google Shape;272;p30"/>
          <p:cNvGrpSpPr/>
          <p:nvPr/>
        </p:nvGrpSpPr>
        <p:grpSpPr>
          <a:xfrm>
            <a:off x="352827" y="2822794"/>
            <a:ext cx="11409680" cy="3097873"/>
            <a:chOff x="1" y="1995"/>
            <a:chExt cx="11409680" cy="3097873"/>
          </a:xfrm>
        </p:grpSpPr>
        <p:sp>
          <p:nvSpPr>
            <p:cNvPr id="273" name="Google Shape;273;p30"/>
            <p:cNvSpPr/>
            <p:nvPr/>
          </p:nvSpPr>
          <p:spPr>
            <a:xfrm rot="5400000">
              <a:off x="-133455" y="135451"/>
              <a:ext cx="889704" cy="622793"/>
            </a:xfrm>
            <a:prstGeom prst="chevron">
              <a:avLst>
                <a:gd name="adj" fmla="val 5000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0"/>
            <p:cNvSpPr txBox="1"/>
            <p:nvPr/>
          </p:nvSpPr>
          <p:spPr>
            <a:xfrm>
              <a:off x="1" y="313393"/>
              <a:ext cx="622793" cy="266911"/>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Libre Franklin"/>
                <a:buNone/>
              </a:pPr>
              <a:r>
                <a:rPr lang="mk" sz="1800">
                  <a:solidFill>
                    <a:schemeClr val="lt1"/>
                  </a:solidFill>
                  <a:latin typeface="Libre Franklin"/>
                  <a:ea typeface="Libre Franklin"/>
                  <a:cs typeface="Libre Franklin"/>
                  <a:sym typeface="Libre Franklin"/>
                </a:rPr>
                <a:t>5</a:t>
              </a:r>
              <a:endParaRPr/>
            </a:p>
          </p:txBody>
        </p:sp>
        <p:sp>
          <p:nvSpPr>
            <p:cNvPr id="275" name="Google Shape;275;p30"/>
            <p:cNvSpPr/>
            <p:nvPr/>
          </p:nvSpPr>
          <p:spPr>
            <a:xfrm rot="5400000">
              <a:off x="5696879" y="-5098523"/>
              <a:ext cx="578308" cy="10786887"/>
            </a:xfrm>
            <a:prstGeom prst="round2SameRect">
              <a:avLst>
                <a:gd name="adj1" fmla="val 16667"/>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0"/>
            <p:cNvSpPr txBox="1"/>
            <p:nvPr/>
          </p:nvSpPr>
          <p:spPr>
            <a:xfrm>
              <a:off x="592590" y="33997"/>
              <a:ext cx="10758656" cy="521846"/>
            </a:xfrm>
            <a:prstGeom prst="rect">
              <a:avLst/>
            </a:prstGeom>
            <a:noFill/>
            <a:ln>
              <a:noFill/>
            </a:ln>
          </p:spPr>
          <p:txBody>
            <a:bodyPr spcFirstLastPara="1" wrap="square" lIns="106675" tIns="9525" rIns="9525" bIns="9525" anchor="ctr" anchorCtr="0">
              <a:noAutofit/>
            </a:bodyPr>
            <a:lstStyle/>
            <a:p>
              <a:pPr marL="114300" marR="0" lvl="1" indent="-101600" algn="l" rtl="0">
                <a:lnSpc>
                  <a:spcPct val="90000"/>
                </a:lnSpc>
                <a:spcBef>
                  <a:spcPts val="0"/>
                </a:spcBef>
                <a:spcAft>
                  <a:spcPts val="0"/>
                </a:spcAft>
                <a:buClr>
                  <a:schemeClr val="dk1"/>
                </a:buClr>
                <a:buSzPts val="1300"/>
                <a:buFont typeface="Libre Franklin"/>
                <a:buChar char="•"/>
              </a:pPr>
              <a:r>
                <a:rPr lang="mk" sz="1300" b="0" i="0" u="none" strike="noStrike" cap="none">
                  <a:solidFill>
                    <a:schemeClr val="dk1"/>
                  </a:solidFill>
                  <a:latin typeface="Libre Franklin"/>
                  <a:ea typeface="Libre Franklin"/>
                  <a:cs typeface="Libre Franklin"/>
                  <a:sym typeface="Libre Franklin"/>
                </a:rPr>
                <a:t>Платен список и управување со времето: Една од најважните компоненти на трошоците во многу проекти финансирани од ЕУ се човечките ресурси, особено во однос на договорите и договорите за обезбедување услуги или вработување на луѓе за производство на продукти. Во овие проекти важно е овие трошоци да бидат соодветно контролирани и земени во предвид.</a:t>
              </a:r>
              <a:endParaRPr sz="1300" b="0" i="0" u="none" strike="noStrike" cap="none">
                <a:solidFill>
                  <a:schemeClr val="dk1"/>
                </a:solidFill>
                <a:latin typeface="Libre Franklin"/>
                <a:ea typeface="Libre Franklin"/>
                <a:cs typeface="Libre Franklin"/>
                <a:sym typeface="Libre Franklin"/>
              </a:endParaRPr>
            </a:p>
          </p:txBody>
        </p:sp>
        <p:sp>
          <p:nvSpPr>
            <p:cNvPr id="277" name="Google Shape;277;p30"/>
            <p:cNvSpPr/>
            <p:nvPr/>
          </p:nvSpPr>
          <p:spPr>
            <a:xfrm rot="5400000">
              <a:off x="-133455" y="871507"/>
              <a:ext cx="889704" cy="622793"/>
            </a:xfrm>
            <a:prstGeom prst="chevron">
              <a:avLst>
                <a:gd name="adj" fmla="val 50000"/>
              </a:avLst>
            </a:prstGeom>
            <a:solidFill>
              <a:srgbClr val="FF0000"/>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0"/>
            <p:cNvSpPr txBox="1"/>
            <p:nvPr/>
          </p:nvSpPr>
          <p:spPr>
            <a:xfrm>
              <a:off x="1" y="1049449"/>
              <a:ext cx="622793" cy="266911"/>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Libre Franklin"/>
                <a:buNone/>
              </a:pPr>
              <a:r>
                <a:rPr lang="mk" sz="1800">
                  <a:solidFill>
                    <a:schemeClr val="lt1"/>
                  </a:solidFill>
                  <a:latin typeface="Libre Franklin"/>
                  <a:ea typeface="Libre Franklin"/>
                  <a:cs typeface="Libre Franklin"/>
                  <a:sym typeface="Libre Franklin"/>
                </a:rPr>
                <a:t>6</a:t>
              </a:r>
              <a:endParaRPr/>
            </a:p>
          </p:txBody>
        </p:sp>
        <p:sp>
          <p:nvSpPr>
            <p:cNvPr id="279" name="Google Shape;279;p30"/>
            <p:cNvSpPr/>
            <p:nvPr/>
          </p:nvSpPr>
          <p:spPr>
            <a:xfrm rot="5400000">
              <a:off x="5727083" y="-4366237"/>
              <a:ext cx="578308" cy="10786887"/>
            </a:xfrm>
            <a:prstGeom prst="round2SameRect">
              <a:avLst>
                <a:gd name="adj1" fmla="val 16667"/>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0"/>
            <p:cNvSpPr txBox="1"/>
            <p:nvPr/>
          </p:nvSpPr>
          <p:spPr>
            <a:xfrm>
              <a:off x="622794" y="766283"/>
              <a:ext cx="10758656" cy="521846"/>
            </a:xfrm>
            <a:prstGeom prst="rect">
              <a:avLst/>
            </a:prstGeom>
            <a:noFill/>
            <a:ln>
              <a:noFill/>
            </a:ln>
          </p:spPr>
          <p:txBody>
            <a:bodyPr spcFirstLastPara="1" wrap="square" lIns="106675" tIns="9525" rIns="9525" bIns="9525" anchor="ctr" anchorCtr="0">
              <a:noAutofit/>
            </a:bodyPr>
            <a:lstStyle/>
            <a:p>
              <a:pPr marL="114300" marR="0" lvl="1" indent="-114300" algn="l" rtl="0">
                <a:lnSpc>
                  <a:spcPct val="90000"/>
                </a:lnSpc>
                <a:spcBef>
                  <a:spcPts val="0"/>
                </a:spcBef>
                <a:spcAft>
                  <a:spcPts val="0"/>
                </a:spcAft>
                <a:buClr>
                  <a:schemeClr val="dk1"/>
                </a:buClr>
                <a:buSzPts val="1500"/>
                <a:buFont typeface="Libre Franklin"/>
                <a:buChar char="•"/>
              </a:pPr>
              <a:r>
                <a:rPr lang="mk" sz="1500" b="0" i="0" u="none" strike="noStrike" cap="none">
                  <a:solidFill>
                    <a:schemeClr val="dk1"/>
                  </a:solidFill>
                  <a:latin typeface="Libre Franklin"/>
                  <a:ea typeface="Libre Franklin"/>
                  <a:cs typeface="Libre Franklin"/>
                  <a:sym typeface="Libre Franklin"/>
                </a:rPr>
                <a:t>Управување со готовина и банка: Готовината мора да се чуваат безбедни и банките да се користат правилно. Во спротивно, целиот проект може да биде изложен на ризик.</a:t>
              </a:r>
              <a:endParaRPr/>
            </a:p>
          </p:txBody>
        </p:sp>
        <p:sp>
          <p:nvSpPr>
            <p:cNvPr id="281" name="Google Shape;281;p30"/>
            <p:cNvSpPr/>
            <p:nvPr/>
          </p:nvSpPr>
          <p:spPr>
            <a:xfrm rot="5400000">
              <a:off x="-133455" y="1607563"/>
              <a:ext cx="889704" cy="622793"/>
            </a:xfrm>
            <a:prstGeom prst="chevron">
              <a:avLst>
                <a:gd name="adj" fmla="val 50000"/>
              </a:avLst>
            </a:prstGeom>
            <a:solidFill>
              <a:srgbClr val="00B050"/>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0"/>
            <p:cNvSpPr txBox="1"/>
            <p:nvPr/>
          </p:nvSpPr>
          <p:spPr>
            <a:xfrm>
              <a:off x="1" y="1785505"/>
              <a:ext cx="622793" cy="266911"/>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Libre Franklin"/>
                <a:buNone/>
              </a:pPr>
              <a:r>
                <a:rPr lang="mk" sz="1800">
                  <a:solidFill>
                    <a:schemeClr val="lt1"/>
                  </a:solidFill>
                  <a:latin typeface="Libre Franklin"/>
                  <a:ea typeface="Libre Franklin"/>
                  <a:cs typeface="Libre Franklin"/>
                  <a:sym typeface="Libre Franklin"/>
                </a:rPr>
                <a:t>7</a:t>
              </a:r>
              <a:endParaRPr/>
            </a:p>
          </p:txBody>
        </p:sp>
        <p:sp>
          <p:nvSpPr>
            <p:cNvPr id="283" name="Google Shape;283;p30"/>
            <p:cNvSpPr/>
            <p:nvPr/>
          </p:nvSpPr>
          <p:spPr>
            <a:xfrm rot="5400000">
              <a:off x="5727083" y="-3630181"/>
              <a:ext cx="578308" cy="10786887"/>
            </a:xfrm>
            <a:prstGeom prst="round2SameRect">
              <a:avLst>
                <a:gd name="adj1" fmla="val 16667"/>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0"/>
            <p:cNvSpPr txBox="1"/>
            <p:nvPr/>
          </p:nvSpPr>
          <p:spPr>
            <a:xfrm>
              <a:off x="622794" y="1502339"/>
              <a:ext cx="10758656" cy="521846"/>
            </a:xfrm>
            <a:prstGeom prst="rect">
              <a:avLst/>
            </a:prstGeom>
            <a:noFill/>
            <a:ln>
              <a:noFill/>
            </a:ln>
          </p:spPr>
          <p:txBody>
            <a:bodyPr spcFirstLastPara="1" wrap="square" lIns="106675" tIns="9525" rIns="9525" bIns="9525" anchor="ctr" anchorCtr="0">
              <a:noAutofit/>
            </a:bodyPr>
            <a:lstStyle/>
            <a:p>
              <a:pPr marL="114300" marR="0" lvl="1" indent="-107950" algn="l" rtl="0">
                <a:lnSpc>
                  <a:spcPct val="90000"/>
                </a:lnSpc>
                <a:spcBef>
                  <a:spcPts val="0"/>
                </a:spcBef>
                <a:spcAft>
                  <a:spcPts val="0"/>
                </a:spcAft>
                <a:buClr>
                  <a:schemeClr val="dk1"/>
                </a:buClr>
                <a:buSzPts val="1400"/>
                <a:buFont typeface="Libre Franklin"/>
                <a:buChar char="•"/>
              </a:pPr>
              <a:r>
                <a:rPr lang="mk" b="0" i="0" u="none" strike="noStrike" cap="none">
                  <a:solidFill>
                    <a:schemeClr val="dk1"/>
                  </a:solidFill>
                  <a:latin typeface="Libre Franklin"/>
                  <a:ea typeface="Libre Franklin"/>
                  <a:cs typeface="Libre Franklin"/>
                  <a:sym typeface="Libre Franklin"/>
                </a:rPr>
                <a:t>Сметководство: Сметководство во ЕУ финансирање програмите имаат две основни цели: • да ги прикажат приходите, расходите, средствата и обврските на проектот за цели на финансиско управување; • да ги обезбеди потребните податоци за изготвување точни финансиски извештаи за органите за финансирање.</a:t>
              </a:r>
              <a:endParaRPr sz="1300"/>
            </a:p>
          </p:txBody>
        </p:sp>
        <p:sp>
          <p:nvSpPr>
            <p:cNvPr id="285" name="Google Shape;285;p30"/>
            <p:cNvSpPr/>
            <p:nvPr/>
          </p:nvSpPr>
          <p:spPr>
            <a:xfrm rot="5400000">
              <a:off x="-133455" y="2343620"/>
              <a:ext cx="889704" cy="622793"/>
            </a:xfrm>
            <a:prstGeom prst="chevron">
              <a:avLst>
                <a:gd name="adj" fmla="val 50000"/>
              </a:avLst>
            </a:prstGeom>
            <a:solidFill>
              <a:schemeClr val="accen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0"/>
            <p:cNvSpPr txBox="1"/>
            <p:nvPr/>
          </p:nvSpPr>
          <p:spPr>
            <a:xfrm>
              <a:off x="1" y="2521562"/>
              <a:ext cx="622793" cy="266911"/>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Libre Franklin"/>
                <a:buNone/>
              </a:pPr>
              <a:r>
                <a:rPr lang="mk" sz="1800">
                  <a:solidFill>
                    <a:schemeClr val="lt1"/>
                  </a:solidFill>
                  <a:latin typeface="Libre Franklin"/>
                  <a:ea typeface="Libre Franklin"/>
                  <a:cs typeface="Libre Franklin"/>
                  <a:sym typeface="Libre Franklin"/>
                </a:rPr>
                <a:t>8</a:t>
              </a:r>
              <a:endParaRPr/>
            </a:p>
          </p:txBody>
        </p:sp>
        <p:sp>
          <p:nvSpPr>
            <p:cNvPr id="287" name="Google Shape;287;p30"/>
            <p:cNvSpPr/>
            <p:nvPr/>
          </p:nvSpPr>
          <p:spPr>
            <a:xfrm rot="5400000">
              <a:off x="5727083" y="-2894125"/>
              <a:ext cx="578308" cy="10786887"/>
            </a:xfrm>
            <a:prstGeom prst="round2SameRect">
              <a:avLst>
                <a:gd name="adj1" fmla="val 16667"/>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0"/>
            <p:cNvSpPr txBox="1"/>
            <p:nvPr/>
          </p:nvSpPr>
          <p:spPr>
            <a:xfrm>
              <a:off x="622794" y="2238395"/>
              <a:ext cx="10758656" cy="521846"/>
            </a:xfrm>
            <a:prstGeom prst="rect">
              <a:avLst/>
            </a:prstGeom>
            <a:noFill/>
            <a:ln>
              <a:noFill/>
            </a:ln>
          </p:spPr>
          <p:txBody>
            <a:bodyPr spcFirstLastPara="1" wrap="square" lIns="99550" tIns="8875" rIns="8875" bIns="8875" anchor="ctr" anchorCtr="0">
              <a:noAutofit/>
            </a:bodyPr>
            <a:lstStyle/>
            <a:p>
              <a:pPr marL="114300" marR="0" lvl="1" indent="-114300" algn="l" rtl="0">
                <a:lnSpc>
                  <a:spcPct val="90000"/>
                </a:lnSpc>
                <a:spcBef>
                  <a:spcPts val="0"/>
                </a:spcBef>
                <a:spcAft>
                  <a:spcPts val="0"/>
                </a:spcAft>
                <a:buClr>
                  <a:schemeClr val="dk1"/>
                </a:buClr>
                <a:buSzPts val="1400"/>
                <a:buFont typeface="Libre Franklin"/>
                <a:buChar char="•"/>
              </a:pPr>
              <a:r>
                <a:rPr lang="mk" sz="1400" b="0" i="0" u="none" strike="noStrike" cap="none">
                  <a:solidFill>
                    <a:schemeClr val="dk1"/>
                  </a:solidFill>
                  <a:latin typeface="Libre Franklin"/>
                  <a:ea typeface="Libre Franklin"/>
                  <a:cs typeface="Libre Franklin"/>
                  <a:sym typeface="Libre Franklin"/>
                </a:rPr>
                <a:t>Финансиско известување: Сите договори за надворешни активности финансирани од ЕУ бараат од примачот да поднесе финансиски извештаи за проектот до договорниот орган.</a:t>
              </a:r>
              <a:endParaRPr/>
            </a:p>
          </p:txBody>
        </p:sp>
      </p:grpSp>
      <p:sp>
        <p:nvSpPr>
          <p:cNvPr id="289" name="Google Shape;289;p30"/>
          <p:cNvSpPr txBox="1"/>
          <p:nvPr/>
        </p:nvSpPr>
        <p:spPr>
          <a:xfrm>
            <a:off x="1404851" y="5658924"/>
            <a:ext cx="1024128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mk" sz="800">
                <a:solidFill>
                  <a:schemeClr val="dk1"/>
                </a:solidFill>
                <a:latin typeface="Libre Franklin"/>
                <a:ea typeface="Libre Franklin"/>
                <a:cs typeface="Libre Franklin"/>
                <a:sym typeface="Libre Franklin"/>
              </a:rPr>
              <a:t>Извор: </a:t>
            </a:r>
            <a:r>
              <a:rPr lang="mk" sz="800" u="sng">
                <a:solidFill>
                  <a:schemeClr val="hlink"/>
                </a:solidFill>
                <a:latin typeface="Libre Franklin"/>
                <a:ea typeface="Libre Franklin"/>
                <a:cs typeface="Libre Franklin"/>
                <a:sym typeface="Libre Franklin"/>
                <a:hlinkClick r:id="rId3"/>
              </a:rPr>
              <a:t>https://international-partnerships.ec.europa.eu/funding-and-technical-assistance/guidelines/financial-management-toolkit-recipients-eu-funds-external-actions_en#this-toolkit-covers-eight-financial-management-areas</a:t>
            </a:r>
            <a:endParaRPr sz="8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800">
              <a:solidFill>
                <a:schemeClr val="dk1"/>
              </a:solidFill>
              <a:latin typeface="Libre Franklin"/>
              <a:ea typeface="Libre Franklin"/>
              <a:cs typeface="Libre Franklin"/>
              <a:sym typeface="Libre Frankli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1"/>
          <p:cNvSpPr txBox="1">
            <a:spLocks noGrp="1"/>
          </p:cNvSpPr>
          <p:nvPr>
            <p:ph type="title"/>
          </p:nvPr>
        </p:nvSpPr>
        <p:spPr>
          <a:xfrm>
            <a:off x="-44606" y="1435398"/>
            <a:ext cx="12281211" cy="692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4400"/>
              <a:buFont typeface="Libre Franklin Medium"/>
              <a:buNone/>
            </a:pPr>
            <a:r>
              <a:rPr lang="mk" sz="3600"/>
              <a:t>Финансирање на ЕУ и основите на финансискиот менаџмент</a:t>
            </a:r>
            <a:endParaRPr sz="3600"/>
          </a:p>
        </p:txBody>
      </p:sp>
      <p:sp>
        <p:nvSpPr>
          <p:cNvPr id="295" name="Google Shape;295;p31"/>
          <p:cNvSpPr txBox="1"/>
          <p:nvPr/>
        </p:nvSpPr>
        <p:spPr>
          <a:xfrm>
            <a:off x="149629" y="2128098"/>
            <a:ext cx="11887200" cy="152349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mk" sz="1500">
                <a:solidFill>
                  <a:schemeClr val="dk1"/>
                </a:solidFill>
                <a:latin typeface="Libre Franklin"/>
                <a:ea typeface="Libre Franklin"/>
                <a:cs typeface="Libre Franklin"/>
                <a:sym typeface="Libre Franklin"/>
              </a:rPr>
              <a:t>За подетални информации и опширни примери за основите на финансирањето и финансискиот менаџмент на ЕУ, учесниците треба да ги разгледаат организираните , детални и сеопфатни модули обезбедени од Европската комисија за информации и обука на организациите корисници кои аплицираат за финансирање. Овие модули може да се најдат на следниот линк:</a:t>
            </a:r>
            <a:r>
              <a:rPr lang="mk" sz="1600">
                <a:solidFill>
                  <a:schemeClr val="dk1"/>
                </a:solidFill>
                <a:latin typeface="Libre Franklin"/>
                <a:ea typeface="Libre Franklin"/>
                <a:cs typeface="Libre Franklin"/>
                <a:sym typeface="Libre Franklin"/>
              </a:rPr>
              <a:t> </a:t>
            </a:r>
            <a:endParaRPr sz="1600">
              <a:solidFill>
                <a:schemeClr val="dk1"/>
              </a:solidFill>
              <a:latin typeface="Libre Franklin"/>
              <a:ea typeface="Libre Franklin"/>
              <a:cs typeface="Libre Franklin"/>
              <a:sym typeface="Libre Franklin"/>
            </a:endParaRPr>
          </a:p>
          <a:p>
            <a:pPr marL="0" marR="0" lvl="0" indent="0" algn="just" rtl="0">
              <a:spcBef>
                <a:spcPts val="0"/>
              </a:spcBef>
              <a:spcAft>
                <a:spcPts val="0"/>
              </a:spcAft>
              <a:buNone/>
            </a:pPr>
            <a:r>
              <a:rPr lang="mk" sz="1600" u="sng">
                <a:solidFill>
                  <a:schemeClr val="hlink"/>
                </a:solidFill>
                <a:latin typeface="Libre Franklin"/>
                <a:ea typeface="Libre Franklin"/>
                <a:cs typeface="Libre Franklin"/>
                <a:sym typeface="Libre Franklin"/>
                <a:hlinkClick r:id="rId3"/>
              </a:rPr>
              <a:t>https://international-partnerships.ec.europa.eu/funding-and-technical-assistance/guidelines/financial-management-toolkit-recipients-eu-funds-external-actions_en#this-toolkit-covers-eight-financial-management-areas</a:t>
            </a:r>
            <a:endParaRPr sz="1600">
              <a:solidFill>
                <a:schemeClr val="dk1"/>
              </a:solidFill>
              <a:latin typeface="Libre Franklin"/>
              <a:ea typeface="Libre Franklin"/>
              <a:cs typeface="Libre Franklin"/>
              <a:sym typeface="Libre Franklin"/>
            </a:endParaRPr>
          </a:p>
          <a:p>
            <a:pPr marL="0" marR="0" lvl="0" indent="0" algn="just" rtl="0">
              <a:spcBef>
                <a:spcPts val="0"/>
              </a:spcBef>
              <a:spcAft>
                <a:spcPts val="0"/>
              </a:spcAft>
              <a:buNone/>
            </a:pPr>
            <a:endParaRPr sz="1500">
              <a:solidFill>
                <a:schemeClr val="dk1"/>
              </a:solidFill>
              <a:latin typeface="Libre Franklin"/>
              <a:ea typeface="Libre Franklin"/>
              <a:cs typeface="Libre Franklin"/>
              <a:sym typeface="Libre Franklin"/>
            </a:endParaRPr>
          </a:p>
        </p:txBody>
      </p:sp>
      <p:pic>
        <p:nvPicPr>
          <p:cNvPr id="296" name="Google Shape;296;p31" descr="Europe with solid fill"/>
          <p:cNvPicPr preferRelativeResize="0"/>
          <p:nvPr/>
        </p:nvPicPr>
        <p:blipFill rotWithShape="1">
          <a:blip r:embed="rId4">
            <a:alphaModFix/>
          </a:blip>
          <a:srcRect/>
          <a:stretch/>
        </p:blipFill>
        <p:spPr>
          <a:xfrm>
            <a:off x="7855838" y="2806752"/>
            <a:ext cx="3945776" cy="39457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2"/>
          <p:cNvSpPr txBox="1">
            <a:spLocks noGrp="1"/>
          </p:cNvSpPr>
          <p:nvPr>
            <p:ph type="title"/>
          </p:nvPr>
        </p:nvSpPr>
        <p:spPr>
          <a:xfrm>
            <a:off x="523702" y="1668154"/>
            <a:ext cx="11712903" cy="692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4400"/>
              <a:buFont typeface="Libre Franklin Medium"/>
              <a:buNone/>
            </a:pPr>
            <a:r>
              <a:rPr lang="mk" sz="3600"/>
              <a:t>Кратка студија на случај: Локален пример за финансиско известување на НПО во Северна Македонија</a:t>
            </a:r>
            <a:endParaRPr sz="3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3"/>
          <p:cNvSpPr txBox="1">
            <a:spLocks noGrp="1"/>
          </p:cNvSpPr>
          <p:nvPr>
            <p:ph type="title"/>
          </p:nvPr>
        </p:nvSpPr>
        <p:spPr>
          <a:xfrm>
            <a:off x="838200" y="1393371"/>
            <a:ext cx="10515600" cy="7320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Libre Franklin Medium"/>
              <a:buNone/>
            </a:pPr>
            <a:r>
              <a:rPr lang="mk"/>
              <a:t>ЦЕЛИ НА ВТОРАТА СЕСИЈА</a:t>
            </a:r>
            <a:endParaRPr/>
          </a:p>
        </p:txBody>
      </p:sp>
      <p:sp>
        <p:nvSpPr>
          <p:cNvPr id="307" name="Google Shape;307;p33"/>
          <p:cNvSpPr txBox="1">
            <a:spLocks noGrp="1"/>
          </p:cNvSpPr>
          <p:nvPr>
            <p:ph type="body" idx="1"/>
          </p:nvPr>
        </p:nvSpPr>
        <p:spPr>
          <a:xfrm>
            <a:off x="539969" y="2125400"/>
            <a:ext cx="11112062" cy="3988399"/>
          </a:xfrm>
          <a:prstGeom prst="rect">
            <a:avLst/>
          </a:prstGeom>
          <a:noFill/>
          <a:ln>
            <a:noFill/>
          </a:ln>
        </p:spPr>
        <p:txBody>
          <a:bodyPr spcFirstLastPara="1" wrap="square" lIns="91425" tIns="45700" rIns="91425" bIns="45700" anchor="t" anchorCtr="0">
            <a:normAutofit/>
          </a:bodyPr>
          <a:lstStyle/>
          <a:p>
            <a:pPr marL="127000" lvl="0" indent="114300" algn="l" rtl="0">
              <a:lnSpc>
                <a:spcPct val="90000"/>
              </a:lnSpc>
              <a:spcBef>
                <a:spcPts val="0"/>
              </a:spcBef>
              <a:spcAft>
                <a:spcPts val="0"/>
              </a:spcAft>
              <a:buClr>
                <a:schemeClr val="dk1"/>
              </a:buClr>
              <a:buSzPts val="2800"/>
              <a:buNone/>
            </a:pPr>
            <a:endParaRPr dirty="0">
              <a:latin typeface="Libre Franklin"/>
              <a:ea typeface="Libre Franklin"/>
              <a:cs typeface="Libre Franklin"/>
              <a:sym typeface="Libre Franklin"/>
            </a:endParaRPr>
          </a:p>
          <a:p>
            <a:pPr marL="127000" lvl="0" indent="-63500" algn="l" rtl="0">
              <a:lnSpc>
                <a:spcPct val="90000"/>
              </a:lnSpc>
              <a:spcBef>
                <a:spcPts val="1000"/>
              </a:spcBef>
              <a:spcAft>
                <a:spcPts val="0"/>
              </a:spcAft>
              <a:buClr>
                <a:schemeClr val="dk1"/>
              </a:buClr>
              <a:buSzPts val="2800"/>
              <a:buChar char="•"/>
            </a:pPr>
            <a:r>
              <a:rPr lang="mk" dirty="0"/>
              <a:t>О</a:t>
            </a:r>
            <a:r>
              <a:rPr lang="mk" dirty="0">
                <a:latin typeface="Libre Franklin"/>
                <a:ea typeface="Libre Franklin"/>
                <a:cs typeface="Libre Franklin"/>
                <a:sym typeface="Libre Franklin"/>
              </a:rPr>
              <a:t>сновите на дигиталните алатки и онлајн платформите што се користат </a:t>
            </a:r>
            <a:r>
              <a:rPr lang="mk" dirty="0"/>
              <a:t>за</a:t>
            </a:r>
            <a:r>
              <a:rPr lang="mk" dirty="0">
                <a:latin typeface="Libre Franklin"/>
                <a:ea typeface="Libre Franklin"/>
                <a:cs typeface="Libre Franklin"/>
                <a:sym typeface="Libre Franklin"/>
              </a:rPr>
              <a:t> финансии</a:t>
            </a:r>
            <a:endParaRPr dirty="0"/>
          </a:p>
          <a:p>
            <a:pPr marL="127000" lvl="0" indent="-63500" algn="l" rtl="0">
              <a:lnSpc>
                <a:spcPct val="90000"/>
              </a:lnSpc>
              <a:spcBef>
                <a:spcPts val="1000"/>
              </a:spcBef>
              <a:spcAft>
                <a:spcPts val="0"/>
              </a:spcAft>
              <a:buClr>
                <a:schemeClr val="dk1"/>
              </a:buClr>
              <a:buSzPts val="2800"/>
              <a:buChar char="•"/>
            </a:pPr>
            <a:r>
              <a:rPr lang="mk" dirty="0">
                <a:latin typeface="Libre Franklin"/>
                <a:ea typeface="Libre Franklin"/>
                <a:cs typeface="Libre Franklin"/>
                <a:sym typeface="Libre Franklin"/>
              </a:rPr>
              <a:t>Споделете искуства за платформи и дигитални алатки за известување и финансиско управување</a:t>
            </a:r>
            <a:endParaRPr dirty="0"/>
          </a:p>
          <a:p>
            <a:pPr marL="127000" lvl="0" indent="114300" algn="l" rtl="0">
              <a:lnSpc>
                <a:spcPct val="90000"/>
              </a:lnSpc>
              <a:spcBef>
                <a:spcPts val="1000"/>
              </a:spcBef>
              <a:spcAft>
                <a:spcPts val="0"/>
              </a:spcAft>
              <a:buClr>
                <a:schemeClr val="dk1"/>
              </a:buClr>
              <a:buSzPts val="2800"/>
              <a:buNone/>
            </a:pPr>
            <a:endParaRPr dirty="0">
              <a:highlight>
                <a:srgbClr val="FFFF00"/>
              </a:highlight>
              <a:latin typeface="Libre Franklin"/>
              <a:ea typeface="Libre Franklin"/>
              <a:cs typeface="Libre Franklin"/>
              <a:sym typeface="Libre Frankli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4"/>
          <p:cNvSpPr txBox="1">
            <a:spLocks noGrp="1"/>
          </p:cNvSpPr>
          <p:nvPr>
            <p:ph type="title"/>
          </p:nvPr>
        </p:nvSpPr>
        <p:spPr>
          <a:xfrm>
            <a:off x="539400" y="1486266"/>
            <a:ext cx="10884900" cy="569308"/>
          </a:xfrm>
          <a:prstGeom prst="rect">
            <a:avLst/>
          </a:prstGeom>
          <a:noFill/>
          <a:ln>
            <a:noFill/>
          </a:ln>
        </p:spPr>
        <p:txBody>
          <a:bodyPr spcFirstLastPara="1" wrap="square" lIns="91425" tIns="45700" rIns="91425" bIns="45700" anchor="ctr" anchorCtr="0">
            <a:noAutofit/>
          </a:bodyPr>
          <a:lstStyle/>
          <a:p>
            <a:pPr marL="63500" lvl="0" indent="63500" algn="l" rtl="0">
              <a:lnSpc>
                <a:spcPct val="90000"/>
              </a:lnSpc>
              <a:spcBef>
                <a:spcPts val="0"/>
              </a:spcBef>
              <a:spcAft>
                <a:spcPts val="0"/>
              </a:spcAft>
              <a:buClr>
                <a:srgbClr val="2F5496"/>
              </a:buClr>
              <a:buSzPts val="2400"/>
              <a:buFont typeface="Libre Franklin"/>
              <a:buNone/>
            </a:pPr>
            <a:r>
              <a:rPr lang="mk" sz="2400">
                <a:latin typeface="Libre Franklin"/>
                <a:ea typeface="Libre Franklin"/>
                <a:cs typeface="Libre Franklin"/>
                <a:sym typeface="Libre Franklin"/>
              </a:rPr>
              <a:t>Дигитални алатки и онлајн платформи кои се користат за финансиско управување и известување во Северна Македонија </a:t>
            </a:r>
            <a:endParaRPr/>
          </a:p>
        </p:txBody>
      </p:sp>
      <p:sp>
        <p:nvSpPr>
          <p:cNvPr id="313" name="Google Shape;313;p34"/>
          <p:cNvSpPr txBox="1"/>
          <p:nvPr/>
        </p:nvSpPr>
        <p:spPr>
          <a:xfrm>
            <a:off x="559536" y="2271706"/>
            <a:ext cx="11093064"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mk" sz="1600" dirty="0">
                <a:solidFill>
                  <a:schemeClr val="dk1"/>
                </a:solidFill>
                <a:latin typeface="Libre Franklin"/>
                <a:ea typeface="Libre Franklin"/>
                <a:cs typeface="Libre Franklin"/>
                <a:sym typeface="Libre Franklin"/>
              </a:rPr>
              <a:t>Главните дигитални алатки и платформи кои се користат во локалниот контекст на Северна Македонија за финансиско управување и известување</a:t>
            </a:r>
            <a:endParaRPr dirty="0"/>
          </a:p>
        </p:txBody>
      </p:sp>
      <p:grpSp>
        <p:nvGrpSpPr>
          <p:cNvPr id="314" name="Google Shape;314;p34"/>
          <p:cNvGrpSpPr/>
          <p:nvPr/>
        </p:nvGrpSpPr>
        <p:grpSpPr>
          <a:xfrm>
            <a:off x="-2844079" y="2311442"/>
            <a:ext cx="13028180" cy="4227518"/>
            <a:chOff x="-3546041" y="-545039"/>
            <a:chExt cx="13028180" cy="4227518"/>
          </a:xfrm>
        </p:grpSpPr>
        <p:sp>
          <p:nvSpPr>
            <p:cNvPr id="315" name="Google Shape;315;p34"/>
            <p:cNvSpPr/>
            <p:nvPr/>
          </p:nvSpPr>
          <p:spPr>
            <a:xfrm>
              <a:off x="-3546041" y="-545039"/>
              <a:ext cx="4227518" cy="4227518"/>
            </a:xfrm>
            <a:prstGeom prst="blockArc">
              <a:avLst>
                <a:gd name="adj1" fmla="val 18900000"/>
                <a:gd name="adj2" fmla="val 2700000"/>
                <a:gd name="adj3" fmla="val 511"/>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4"/>
            <p:cNvSpPr/>
            <p:nvPr/>
          </p:nvSpPr>
          <p:spPr>
            <a:xfrm>
              <a:off x="438220" y="313743"/>
              <a:ext cx="9043919" cy="627487"/>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4"/>
            <p:cNvSpPr txBox="1"/>
            <p:nvPr/>
          </p:nvSpPr>
          <p:spPr>
            <a:xfrm>
              <a:off x="438220" y="313743"/>
              <a:ext cx="9043919" cy="627487"/>
            </a:xfrm>
            <a:prstGeom prst="rect">
              <a:avLst/>
            </a:prstGeom>
            <a:noFill/>
            <a:ln>
              <a:noFill/>
            </a:ln>
          </p:spPr>
          <p:txBody>
            <a:bodyPr spcFirstLastPara="1" wrap="square" lIns="498050" tIns="86350" rIns="86350" bIns="86350" anchor="ctr" anchorCtr="0">
              <a:noAutofit/>
            </a:bodyPr>
            <a:lstStyle/>
            <a:p>
              <a:pPr marL="0" marR="0" lvl="0" indent="0" algn="l" rtl="0">
                <a:lnSpc>
                  <a:spcPct val="90000"/>
                </a:lnSpc>
                <a:spcBef>
                  <a:spcPts val="0"/>
                </a:spcBef>
                <a:spcAft>
                  <a:spcPts val="0"/>
                </a:spcAft>
                <a:buClr>
                  <a:schemeClr val="dk1"/>
                </a:buClr>
                <a:buSzPts val="3400"/>
                <a:buFont typeface="Libre Franklin"/>
                <a:buNone/>
              </a:pPr>
              <a:endParaRPr sz="3400">
                <a:solidFill>
                  <a:schemeClr val="lt1"/>
                </a:solidFill>
                <a:latin typeface="Libre Franklin"/>
                <a:ea typeface="Libre Franklin"/>
                <a:cs typeface="Libre Franklin"/>
                <a:sym typeface="Libre Franklin"/>
              </a:endParaRPr>
            </a:p>
          </p:txBody>
        </p:sp>
        <p:sp>
          <p:nvSpPr>
            <p:cNvPr id="318" name="Google Shape;318;p34"/>
            <p:cNvSpPr/>
            <p:nvPr/>
          </p:nvSpPr>
          <p:spPr>
            <a:xfrm>
              <a:off x="46040" y="235307"/>
              <a:ext cx="784359" cy="784359"/>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4"/>
            <p:cNvSpPr/>
            <p:nvPr/>
          </p:nvSpPr>
          <p:spPr>
            <a:xfrm>
              <a:off x="666312" y="1254975"/>
              <a:ext cx="8815827" cy="627487"/>
            </a:xfrm>
            <a:prstGeom prst="rect">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4"/>
            <p:cNvSpPr txBox="1"/>
            <p:nvPr/>
          </p:nvSpPr>
          <p:spPr>
            <a:xfrm>
              <a:off x="666312" y="1254975"/>
              <a:ext cx="8815827" cy="627487"/>
            </a:xfrm>
            <a:prstGeom prst="rect">
              <a:avLst/>
            </a:prstGeom>
            <a:noFill/>
            <a:ln>
              <a:noFill/>
            </a:ln>
          </p:spPr>
          <p:txBody>
            <a:bodyPr spcFirstLastPara="1" wrap="square" lIns="498050" tIns="86350" rIns="86350" bIns="86350" anchor="ctr" anchorCtr="0">
              <a:noAutofit/>
            </a:bodyPr>
            <a:lstStyle/>
            <a:p>
              <a:pPr marL="0" marR="0" lvl="0" indent="0" algn="l" rtl="0">
                <a:lnSpc>
                  <a:spcPct val="90000"/>
                </a:lnSpc>
                <a:spcBef>
                  <a:spcPts val="0"/>
                </a:spcBef>
                <a:spcAft>
                  <a:spcPts val="0"/>
                </a:spcAft>
                <a:buClr>
                  <a:schemeClr val="dk1"/>
                </a:buClr>
                <a:buSzPts val="3400"/>
                <a:buFont typeface="Libre Franklin"/>
                <a:buNone/>
              </a:pPr>
              <a:endParaRPr sz="3400">
                <a:solidFill>
                  <a:schemeClr val="lt1"/>
                </a:solidFill>
                <a:latin typeface="Libre Franklin"/>
                <a:ea typeface="Libre Franklin"/>
                <a:cs typeface="Libre Franklin"/>
                <a:sym typeface="Libre Franklin"/>
              </a:endParaRPr>
            </a:p>
          </p:txBody>
        </p:sp>
        <p:sp>
          <p:nvSpPr>
            <p:cNvPr id="321" name="Google Shape;321;p34"/>
            <p:cNvSpPr/>
            <p:nvPr/>
          </p:nvSpPr>
          <p:spPr>
            <a:xfrm>
              <a:off x="274132" y="1176539"/>
              <a:ext cx="784359" cy="784359"/>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4"/>
            <p:cNvSpPr/>
            <p:nvPr/>
          </p:nvSpPr>
          <p:spPr>
            <a:xfrm>
              <a:off x="438220" y="2196207"/>
              <a:ext cx="9043919" cy="627487"/>
            </a:xfrm>
            <a:prstGeom prst="rect">
              <a:avLst/>
            </a:prstGeom>
            <a:solidFill>
              <a:srgbClr val="00B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4"/>
            <p:cNvSpPr txBox="1"/>
            <p:nvPr/>
          </p:nvSpPr>
          <p:spPr>
            <a:xfrm>
              <a:off x="438220" y="2196207"/>
              <a:ext cx="9043919" cy="627487"/>
            </a:xfrm>
            <a:prstGeom prst="rect">
              <a:avLst/>
            </a:prstGeom>
            <a:noFill/>
            <a:ln>
              <a:noFill/>
            </a:ln>
          </p:spPr>
          <p:txBody>
            <a:bodyPr spcFirstLastPara="1" wrap="square" lIns="498050" tIns="86350" rIns="86350" bIns="86350" anchor="ctr" anchorCtr="0">
              <a:noAutofit/>
            </a:bodyPr>
            <a:lstStyle/>
            <a:p>
              <a:pPr marL="0" marR="0" lvl="0" indent="0" algn="l" rtl="0">
                <a:lnSpc>
                  <a:spcPct val="90000"/>
                </a:lnSpc>
                <a:spcBef>
                  <a:spcPts val="0"/>
                </a:spcBef>
                <a:spcAft>
                  <a:spcPts val="0"/>
                </a:spcAft>
                <a:buClr>
                  <a:schemeClr val="dk1"/>
                </a:buClr>
                <a:buSzPts val="3400"/>
                <a:buFont typeface="Libre Franklin"/>
                <a:buNone/>
              </a:pPr>
              <a:endParaRPr sz="3400">
                <a:solidFill>
                  <a:schemeClr val="lt1"/>
                </a:solidFill>
                <a:latin typeface="Libre Franklin"/>
                <a:ea typeface="Libre Franklin"/>
                <a:cs typeface="Libre Franklin"/>
                <a:sym typeface="Libre Franklin"/>
              </a:endParaRPr>
            </a:p>
          </p:txBody>
        </p:sp>
        <p:sp>
          <p:nvSpPr>
            <p:cNvPr id="324" name="Google Shape;324;p34"/>
            <p:cNvSpPr/>
            <p:nvPr/>
          </p:nvSpPr>
          <p:spPr>
            <a:xfrm>
              <a:off x="46040" y="2117771"/>
              <a:ext cx="784359" cy="784359"/>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5"/>
          <p:cNvSpPr txBox="1">
            <a:spLocks noGrp="1"/>
          </p:cNvSpPr>
          <p:nvPr>
            <p:ph type="title"/>
          </p:nvPr>
        </p:nvSpPr>
        <p:spPr>
          <a:xfrm>
            <a:off x="539400" y="1486266"/>
            <a:ext cx="10884900" cy="569308"/>
          </a:xfrm>
          <a:prstGeom prst="rect">
            <a:avLst/>
          </a:prstGeom>
          <a:noFill/>
          <a:ln>
            <a:noFill/>
          </a:ln>
        </p:spPr>
        <p:txBody>
          <a:bodyPr spcFirstLastPara="1" wrap="square" lIns="91425" tIns="45700" rIns="91425" bIns="45700" anchor="ctr" anchorCtr="0">
            <a:noAutofit/>
          </a:bodyPr>
          <a:lstStyle/>
          <a:p>
            <a:pPr marL="63500" lvl="0" indent="63500" algn="l" rtl="0">
              <a:lnSpc>
                <a:spcPct val="90000"/>
              </a:lnSpc>
              <a:spcBef>
                <a:spcPts val="0"/>
              </a:spcBef>
              <a:spcAft>
                <a:spcPts val="0"/>
              </a:spcAft>
              <a:buClr>
                <a:srgbClr val="2F5496"/>
              </a:buClr>
              <a:buSzPts val="2400"/>
              <a:buFont typeface="Libre Franklin"/>
              <a:buNone/>
            </a:pPr>
            <a:r>
              <a:rPr lang="mk" sz="2400">
                <a:latin typeface="Libre Franklin"/>
                <a:ea typeface="Libre Franklin"/>
                <a:cs typeface="Libre Franklin"/>
                <a:sym typeface="Libre Franklin"/>
              </a:rPr>
              <a:t>Дигитални алатки и онлајн платформи кои се користат за финансиско управување и известување во Северна Македонија – Практична изложба од експерт</a:t>
            </a:r>
            <a:endParaRPr/>
          </a:p>
        </p:txBody>
      </p:sp>
      <p:sp>
        <p:nvSpPr>
          <p:cNvPr id="330" name="Google Shape;330;p35"/>
          <p:cNvSpPr txBox="1"/>
          <p:nvPr/>
        </p:nvSpPr>
        <p:spPr>
          <a:xfrm>
            <a:off x="244126" y="2745532"/>
            <a:ext cx="4585569" cy="24314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mk" sz="1900">
                <a:solidFill>
                  <a:schemeClr val="dk1"/>
                </a:solidFill>
                <a:latin typeface="Libre Franklin"/>
                <a:ea typeface="Libre Franklin"/>
                <a:cs typeface="Libre Franklin"/>
                <a:sym typeface="Libre Franklin"/>
              </a:rPr>
              <a:t>Вкупното времетраење на практичната изложба на експертот ќе трае 35' со 25' презентација и демонстрација на онлајн функционалности на дигитални платформи и алатки кои се користат во националниот контекст на Северна Македонија. Додека 10' ќе бидат искористени за дополнителни прашања, решавање прашања и повторување.</a:t>
            </a:r>
            <a:endParaRPr/>
          </a:p>
        </p:txBody>
      </p:sp>
      <p:pic>
        <p:nvPicPr>
          <p:cNvPr id="331" name="Google Shape;331;p35" descr="Person typing on laptop"/>
          <p:cNvPicPr preferRelativeResize="0"/>
          <p:nvPr/>
        </p:nvPicPr>
        <p:blipFill rotWithShape="1">
          <a:blip r:embed="rId3">
            <a:alphaModFix/>
          </a:blip>
          <a:srcRect/>
          <a:stretch/>
        </p:blipFill>
        <p:spPr>
          <a:xfrm>
            <a:off x="5286895" y="2477135"/>
            <a:ext cx="5145954" cy="28945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6"/>
          <p:cNvSpPr txBox="1">
            <a:spLocks noGrp="1"/>
          </p:cNvSpPr>
          <p:nvPr>
            <p:ph type="title"/>
          </p:nvPr>
        </p:nvSpPr>
        <p:spPr>
          <a:xfrm>
            <a:off x="539400" y="1486266"/>
            <a:ext cx="10884900" cy="569308"/>
          </a:xfrm>
          <a:prstGeom prst="rect">
            <a:avLst/>
          </a:prstGeom>
          <a:noFill/>
          <a:ln>
            <a:noFill/>
          </a:ln>
        </p:spPr>
        <p:txBody>
          <a:bodyPr spcFirstLastPara="1" wrap="square" lIns="91425" tIns="45700" rIns="91425" bIns="45700" anchor="ctr" anchorCtr="0">
            <a:noAutofit/>
          </a:bodyPr>
          <a:lstStyle/>
          <a:p>
            <a:pPr marL="63500" lvl="0" indent="63500" algn="l" rtl="0">
              <a:lnSpc>
                <a:spcPct val="90000"/>
              </a:lnSpc>
              <a:spcBef>
                <a:spcPts val="0"/>
              </a:spcBef>
              <a:spcAft>
                <a:spcPts val="0"/>
              </a:spcAft>
              <a:buClr>
                <a:srgbClr val="2F5496"/>
              </a:buClr>
              <a:buSzPts val="2400"/>
              <a:buFont typeface="Libre Franklin"/>
              <a:buNone/>
            </a:pPr>
            <a:r>
              <a:rPr lang="mk" sz="2400">
                <a:latin typeface="Libre Franklin"/>
                <a:ea typeface="Libre Franklin"/>
                <a:cs typeface="Libre Franklin"/>
                <a:sym typeface="Libre Franklin"/>
              </a:rPr>
              <a:t>Дигитални алатки и онлајн платформи кои се користат за финансиско управување и известување во Северна Македонија – Резиме од експерт</a:t>
            </a:r>
            <a:endParaRPr/>
          </a:p>
        </p:txBody>
      </p:sp>
      <p:sp>
        <p:nvSpPr>
          <p:cNvPr id="337" name="Google Shape;337;p36"/>
          <p:cNvSpPr txBox="1"/>
          <p:nvPr/>
        </p:nvSpPr>
        <p:spPr>
          <a:xfrm>
            <a:off x="244126" y="2745532"/>
            <a:ext cx="12515910" cy="67710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mk" sz="1900">
                <a:solidFill>
                  <a:schemeClr val="dk1"/>
                </a:solidFill>
                <a:latin typeface="Libre Franklin"/>
                <a:ea typeface="Libre Franklin"/>
                <a:cs typeface="Libre Franklin"/>
                <a:sym typeface="Libre Franklin"/>
              </a:rPr>
              <a:t>Во овој слајд експертот ќе ги стави клучните факти/белешки од главните точки на кои учениците треба да обрнат внимание кога ги користат релевантните платформи и дигитални алатки за финансиско управување и известување.</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7"/>
          <p:cNvSpPr txBox="1">
            <a:spLocks noGrp="1"/>
          </p:cNvSpPr>
          <p:nvPr>
            <p:ph type="title"/>
          </p:nvPr>
        </p:nvSpPr>
        <p:spPr>
          <a:xfrm>
            <a:off x="838200" y="1393371"/>
            <a:ext cx="10515600" cy="7320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Libre Franklin Medium"/>
              <a:buNone/>
            </a:pPr>
            <a:r>
              <a:rPr lang="mk"/>
              <a:t>ЦЕЛИ НА ТРЕТАТА СЕСИЈА</a:t>
            </a:r>
            <a:endParaRPr/>
          </a:p>
        </p:txBody>
      </p:sp>
      <p:sp>
        <p:nvSpPr>
          <p:cNvPr id="343" name="Google Shape;343;p37"/>
          <p:cNvSpPr txBox="1">
            <a:spLocks noGrp="1"/>
          </p:cNvSpPr>
          <p:nvPr>
            <p:ph type="body" idx="1"/>
          </p:nvPr>
        </p:nvSpPr>
        <p:spPr>
          <a:xfrm>
            <a:off x="539969" y="2125400"/>
            <a:ext cx="11112062" cy="3988399"/>
          </a:xfrm>
          <a:prstGeom prst="rect">
            <a:avLst/>
          </a:prstGeom>
          <a:noFill/>
          <a:ln>
            <a:noFill/>
          </a:ln>
        </p:spPr>
        <p:txBody>
          <a:bodyPr spcFirstLastPara="1" wrap="square" lIns="91425" tIns="45700" rIns="91425" bIns="45700" anchor="t" anchorCtr="0">
            <a:normAutofit/>
          </a:bodyPr>
          <a:lstStyle/>
          <a:p>
            <a:pPr marL="127000" lvl="0" indent="114300" algn="l" rtl="0">
              <a:lnSpc>
                <a:spcPct val="90000"/>
              </a:lnSpc>
              <a:spcBef>
                <a:spcPts val="0"/>
              </a:spcBef>
              <a:spcAft>
                <a:spcPts val="0"/>
              </a:spcAft>
              <a:buClr>
                <a:schemeClr val="dk1"/>
              </a:buClr>
              <a:buSzPts val="2800"/>
              <a:buNone/>
            </a:pPr>
            <a:endParaRPr>
              <a:latin typeface="Libre Franklin"/>
              <a:ea typeface="Libre Franklin"/>
              <a:cs typeface="Libre Franklin"/>
              <a:sym typeface="Libre Franklin"/>
            </a:endParaRPr>
          </a:p>
          <a:p>
            <a:pPr marL="127000" lvl="0" indent="-63500" algn="l" rtl="0">
              <a:lnSpc>
                <a:spcPct val="90000"/>
              </a:lnSpc>
              <a:spcBef>
                <a:spcPts val="1000"/>
              </a:spcBef>
              <a:spcAft>
                <a:spcPts val="0"/>
              </a:spcAft>
              <a:buClr>
                <a:schemeClr val="dk1"/>
              </a:buClr>
              <a:buSzPts val="2800"/>
              <a:buChar char="•"/>
            </a:pPr>
            <a:r>
              <a:rPr lang="mk">
                <a:latin typeface="Libre Franklin"/>
                <a:ea typeface="Libre Franklin"/>
                <a:cs typeface="Libre Franklin"/>
                <a:sym typeface="Libre Franklin"/>
              </a:rPr>
              <a:t>Разберете ги основите на буџетското сметководство и мерењето на финансиското известување.</a:t>
            </a:r>
            <a:endParaRPr/>
          </a:p>
          <a:p>
            <a:pPr marL="127000" lvl="0" indent="-63500" algn="l" rtl="0">
              <a:lnSpc>
                <a:spcPct val="90000"/>
              </a:lnSpc>
              <a:spcBef>
                <a:spcPts val="1000"/>
              </a:spcBef>
              <a:spcAft>
                <a:spcPts val="0"/>
              </a:spcAft>
              <a:buClr>
                <a:schemeClr val="dk1"/>
              </a:buClr>
              <a:buSzPts val="2800"/>
              <a:buChar char="•"/>
            </a:pPr>
            <a:r>
              <a:rPr lang="mk">
                <a:latin typeface="Libre Franklin"/>
                <a:ea typeface="Libre Franklin"/>
                <a:cs typeface="Libre Franklin"/>
                <a:sym typeface="Libre Franklin"/>
              </a:rPr>
              <a:t>Споделете ги рацете на искуства и научете за практиките на буџетирање, сметководство и финансиско известување.</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8"/>
          <p:cNvSpPr txBox="1">
            <a:spLocks noGrp="1"/>
          </p:cNvSpPr>
          <p:nvPr>
            <p:ph type="title"/>
          </p:nvPr>
        </p:nvSpPr>
        <p:spPr>
          <a:xfrm>
            <a:off x="539400" y="1486266"/>
            <a:ext cx="10884900" cy="569308"/>
          </a:xfrm>
          <a:prstGeom prst="rect">
            <a:avLst/>
          </a:prstGeom>
          <a:noFill/>
          <a:ln>
            <a:noFill/>
          </a:ln>
        </p:spPr>
        <p:txBody>
          <a:bodyPr spcFirstLastPara="1" wrap="square" lIns="91425" tIns="45700" rIns="91425" bIns="45700" anchor="ctr" anchorCtr="0">
            <a:noAutofit/>
          </a:bodyPr>
          <a:lstStyle/>
          <a:p>
            <a:pPr marL="63500" lvl="0" indent="63500" algn="l" rtl="0">
              <a:lnSpc>
                <a:spcPct val="90000"/>
              </a:lnSpc>
              <a:spcBef>
                <a:spcPts val="0"/>
              </a:spcBef>
              <a:spcAft>
                <a:spcPts val="0"/>
              </a:spcAft>
              <a:buClr>
                <a:srgbClr val="2F5496"/>
              </a:buClr>
              <a:buSzPts val="2400"/>
              <a:buFont typeface="Libre Franklin"/>
              <a:buNone/>
            </a:pPr>
            <a:r>
              <a:rPr lang="mk" sz="2400">
                <a:latin typeface="Libre Franklin"/>
                <a:ea typeface="Libre Franklin"/>
                <a:cs typeface="Libre Franklin"/>
                <a:sym typeface="Libre Franklin"/>
              </a:rPr>
              <a:t>Буџетско сметководство и мерење на финансиско известување во Северна Македонија – Практична изложба од експерт</a:t>
            </a:r>
            <a:endParaRPr/>
          </a:p>
        </p:txBody>
      </p:sp>
      <p:sp>
        <p:nvSpPr>
          <p:cNvPr id="349" name="Google Shape;349;p38"/>
          <p:cNvSpPr txBox="1"/>
          <p:nvPr/>
        </p:nvSpPr>
        <p:spPr>
          <a:xfrm>
            <a:off x="244126" y="2745532"/>
            <a:ext cx="4760136" cy="24314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mk" sz="1900">
                <a:solidFill>
                  <a:schemeClr val="dk1"/>
                </a:solidFill>
                <a:latin typeface="Libre Franklin"/>
                <a:ea typeface="Libre Franklin"/>
                <a:cs typeface="Libre Franklin"/>
                <a:sym typeface="Libre Franklin"/>
              </a:rPr>
              <a:t>Вкупното времетраење на практичната изложба на експертот ќе трае 35' со 25' презентација и демонстрација на законски процедури и основни алатки за правилно буџетско сметководство и финансиско известување во Северна Македонија. Додека 10' ќе бидат искористени за дополнителни прашања, решавање прашања и повторување.</a:t>
            </a:r>
            <a:endParaRPr/>
          </a:p>
        </p:txBody>
      </p:sp>
      <p:pic>
        <p:nvPicPr>
          <p:cNvPr id="350" name="Google Shape;350;p38" descr="People in a presentation"/>
          <p:cNvPicPr preferRelativeResize="0"/>
          <p:nvPr/>
        </p:nvPicPr>
        <p:blipFill rotWithShape="1">
          <a:blip r:embed="rId3">
            <a:alphaModFix/>
          </a:blip>
          <a:srcRect/>
          <a:stretch/>
        </p:blipFill>
        <p:spPr>
          <a:xfrm>
            <a:off x="5338456" y="2277068"/>
            <a:ext cx="5293522" cy="35325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838200" y="1393371"/>
            <a:ext cx="10515600" cy="7320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Libre Franklin Medium"/>
              <a:buNone/>
            </a:pPr>
            <a:r>
              <a:rPr lang="mk"/>
              <a:t>ЦЕЛИ НА ПРВАТА СЕСИЈА</a:t>
            </a:r>
            <a:endParaRPr/>
          </a:p>
        </p:txBody>
      </p:sp>
      <p:sp>
        <p:nvSpPr>
          <p:cNvPr id="145" name="Google Shape;145;p22"/>
          <p:cNvSpPr txBox="1">
            <a:spLocks noGrp="1"/>
          </p:cNvSpPr>
          <p:nvPr>
            <p:ph type="body" idx="1"/>
          </p:nvPr>
        </p:nvSpPr>
        <p:spPr>
          <a:xfrm>
            <a:off x="838200" y="2188563"/>
            <a:ext cx="10285207" cy="3988399"/>
          </a:xfrm>
          <a:prstGeom prst="rect">
            <a:avLst/>
          </a:prstGeom>
          <a:noFill/>
          <a:ln>
            <a:noFill/>
          </a:ln>
        </p:spPr>
        <p:txBody>
          <a:bodyPr spcFirstLastPara="1" wrap="square" lIns="91425" tIns="45700" rIns="91425" bIns="45700" anchor="t" anchorCtr="0">
            <a:normAutofit/>
          </a:bodyPr>
          <a:lstStyle/>
          <a:p>
            <a:pPr marL="127000" lvl="0" indent="-63500" algn="l" rtl="0">
              <a:lnSpc>
                <a:spcPct val="90000"/>
              </a:lnSpc>
              <a:spcBef>
                <a:spcPts val="0"/>
              </a:spcBef>
              <a:spcAft>
                <a:spcPts val="0"/>
              </a:spcAft>
              <a:buClr>
                <a:schemeClr val="dk1"/>
              </a:buClr>
              <a:buSzPts val="2800"/>
              <a:buChar char="•"/>
            </a:pPr>
            <a:r>
              <a:rPr lang="mk" sz="2400" dirty="0">
                <a:latin typeface="Libre Franklin"/>
                <a:ea typeface="Libre Franklin"/>
                <a:cs typeface="Libre Franklin"/>
                <a:sym typeface="Libre Franklin"/>
              </a:rPr>
              <a:t>Што е финансиско управување за непрофитна организација</a:t>
            </a:r>
            <a:endParaRPr sz="2400" dirty="0"/>
          </a:p>
          <a:p>
            <a:pPr marL="127000" lvl="0" indent="-63500" algn="l" rtl="0">
              <a:lnSpc>
                <a:spcPct val="90000"/>
              </a:lnSpc>
              <a:spcBef>
                <a:spcPts val="1000"/>
              </a:spcBef>
              <a:spcAft>
                <a:spcPts val="0"/>
              </a:spcAft>
              <a:buClr>
                <a:schemeClr val="dk1"/>
              </a:buClr>
              <a:buSzPts val="2800"/>
              <a:buChar char="•"/>
            </a:pPr>
            <a:r>
              <a:rPr lang="mk" sz="2400" dirty="0">
                <a:latin typeface="Libre Franklin"/>
                <a:ea typeface="Libre Franklin"/>
                <a:cs typeface="Libre Franklin"/>
                <a:sym typeface="Libre Franklin"/>
              </a:rPr>
              <a:t>Основни теоретски и практични вештини на финансискиот менаџмент на </a:t>
            </a:r>
            <a:r>
              <a:rPr lang="mk" sz="2400" dirty="0"/>
              <a:t>ГО</a:t>
            </a:r>
            <a:endParaRPr sz="2400" dirty="0"/>
          </a:p>
          <a:p>
            <a:pPr marL="127000" lvl="0" indent="-63500" algn="l" rtl="0">
              <a:lnSpc>
                <a:spcPct val="90000"/>
              </a:lnSpc>
              <a:spcBef>
                <a:spcPts val="1000"/>
              </a:spcBef>
              <a:spcAft>
                <a:spcPts val="0"/>
              </a:spcAft>
              <a:buClr>
                <a:schemeClr val="dk1"/>
              </a:buClr>
              <a:buSzPts val="2800"/>
              <a:buChar char="•"/>
            </a:pPr>
            <a:r>
              <a:rPr lang="mk" sz="2400" dirty="0">
                <a:latin typeface="Libre Franklin"/>
                <a:ea typeface="Libre Franklin"/>
                <a:cs typeface="Libre Franklin"/>
                <a:sym typeface="Libre Franklin"/>
              </a:rPr>
              <a:t>Споделување на искуства за процедурите за финансиско управување со </a:t>
            </a:r>
            <a:r>
              <a:rPr lang="mk" sz="2400" dirty="0"/>
              <a:t>ГО</a:t>
            </a:r>
            <a:endParaRPr sz="2400" dirty="0">
              <a:latin typeface="Libre Franklin"/>
              <a:ea typeface="Libre Franklin"/>
              <a:cs typeface="Libre Franklin"/>
              <a:sym typeface="Libre Franklin"/>
            </a:endParaRPr>
          </a:p>
          <a:p>
            <a:pPr marL="0" lvl="0" indent="0" algn="l" rtl="0">
              <a:lnSpc>
                <a:spcPct val="90000"/>
              </a:lnSpc>
              <a:spcBef>
                <a:spcPts val="1000"/>
              </a:spcBef>
              <a:spcAft>
                <a:spcPts val="0"/>
              </a:spcAft>
              <a:buClr>
                <a:schemeClr val="dk1"/>
              </a:buClr>
              <a:buSzPts val="2800"/>
              <a:buNone/>
            </a:pPr>
            <a:br>
              <a:rPr lang="mk" dirty="0"/>
            </a:br>
            <a:endParaRPr dirty="0">
              <a:latin typeface="Libre Franklin"/>
              <a:ea typeface="Libre Franklin"/>
              <a:cs typeface="Libre Franklin"/>
              <a:sym typeface="Libre Franklin"/>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9"/>
          <p:cNvSpPr txBox="1">
            <a:spLocks noGrp="1"/>
          </p:cNvSpPr>
          <p:nvPr>
            <p:ph type="title"/>
          </p:nvPr>
        </p:nvSpPr>
        <p:spPr>
          <a:xfrm>
            <a:off x="539400" y="1486266"/>
            <a:ext cx="10884900" cy="569308"/>
          </a:xfrm>
          <a:prstGeom prst="rect">
            <a:avLst/>
          </a:prstGeom>
          <a:noFill/>
          <a:ln>
            <a:noFill/>
          </a:ln>
        </p:spPr>
        <p:txBody>
          <a:bodyPr spcFirstLastPara="1" wrap="square" lIns="91425" tIns="45700" rIns="91425" bIns="45700" anchor="ctr" anchorCtr="0">
            <a:noAutofit/>
          </a:bodyPr>
          <a:lstStyle/>
          <a:p>
            <a:pPr marL="63500" lvl="0" indent="63500" algn="l" rtl="0">
              <a:lnSpc>
                <a:spcPct val="90000"/>
              </a:lnSpc>
              <a:spcBef>
                <a:spcPts val="0"/>
              </a:spcBef>
              <a:spcAft>
                <a:spcPts val="0"/>
              </a:spcAft>
              <a:buClr>
                <a:srgbClr val="2F5496"/>
              </a:buClr>
              <a:buSzPts val="2400"/>
              <a:buFont typeface="Libre Franklin"/>
              <a:buNone/>
            </a:pPr>
            <a:r>
              <a:rPr lang="mk" sz="2400">
                <a:latin typeface="Libre Franklin"/>
                <a:ea typeface="Libre Franklin"/>
                <a:cs typeface="Libre Franklin"/>
                <a:sym typeface="Libre Franklin"/>
              </a:rPr>
              <a:t>Практиките на буџетирање, сметководство и финансиско известување во Северна Македонија – Преглед од експерт</a:t>
            </a:r>
            <a:endParaRPr/>
          </a:p>
        </p:txBody>
      </p:sp>
      <p:sp>
        <p:nvSpPr>
          <p:cNvPr id="356" name="Google Shape;356;p39"/>
          <p:cNvSpPr txBox="1"/>
          <p:nvPr/>
        </p:nvSpPr>
        <p:spPr>
          <a:xfrm>
            <a:off x="244126" y="2745532"/>
            <a:ext cx="11825954" cy="67710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mk" sz="1900">
                <a:solidFill>
                  <a:schemeClr val="dk1"/>
                </a:solidFill>
                <a:latin typeface="Libre Franklin"/>
                <a:ea typeface="Libre Franklin"/>
                <a:cs typeface="Libre Franklin"/>
                <a:sym typeface="Libre Franklin"/>
              </a:rPr>
              <a:t>Во овој слајд експертот ќе ги стави клучните факти/белешки за главните точки на кои учениците треба да обрнат внимание кога се вклучени во практиките на буџетирање, сметководство и финансиско известување</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1043491" y="1426823"/>
            <a:ext cx="10079916" cy="73202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F5496"/>
              </a:buClr>
              <a:buSzPts val="3600"/>
              <a:buFont typeface="Libre Franklin"/>
              <a:buNone/>
            </a:pPr>
            <a:r>
              <a:rPr lang="mk" sz="3600" dirty="0">
                <a:latin typeface="Libre Franklin"/>
                <a:ea typeface="Libre Franklin"/>
                <a:cs typeface="Libre Franklin"/>
                <a:sym typeface="Libre Franklin"/>
              </a:rPr>
              <a:t>Основни чекори на финансиско управување </a:t>
            </a:r>
            <a:br>
              <a:rPr lang="mk" sz="3600" dirty="0">
                <a:latin typeface="Libre Franklin"/>
                <a:ea typeface="Libre Franklin"/>
                <a:cs typeface="Libre Franklin"/>
                <a:sym typeface="Libre Franklin"/>
              </a:rPr>
            </a:br>
            <a:r>
              <a:rPr lang="mk" sz="3600" dirty="0">
                <a:latin typeface="Libre Franklin"/>
                <a:ea typeface="Libre Franklin"/>
                <a:cs typeface="Libre Franklin"/>
                <a:sym typeface="Libre Franklin"/>
              </a:rPr>
              <a:t>за непрофитни организации</a:t>
            </a:r>
            <a:endParaRPr sz="3600" dirty="0"/>
          </a:p>
        </p:txBody>
      </p:sp>
      <p:sp>
        <p:nvSpPr>
          <p:cNvPr id="151" name="Google Shape;151;p23"/>
          <p:cNvSpPr txBox="1">
            <a:spLocks noGrp="1"/>
          </p:cNvSpPr>
          <p:nvPr>
            <p:ph type="body" idx="1"/>
          </p:nvPr>
        </p:nvSpPr>
        <p:spPr>
          <a:xfrm>
            <a:off x="1043491" y="2517288"/>
            <a:ext cx="9843247" cy="365941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mk" sz="1600" b="1" dirty="0"/>
              <a:t>Правилното и цврсто финансиско управување </a:t>
            </a:r>
            <a:r>
              <a:rPr lang="mk" sz="1600" dirty="0"/>
              <a:t>е клучен услов за секоја ГО без разлика на големината и специјализацијата на организацијата . </a:t>
            </a:r>
          </a:p>
          <a:p>
            <a:pPr marL="0" lvl="0" indent="0" algn="l" rtl="0">
              <a:lnSpc>
                <a:spcPct val="90000"/>
              </a:lnSpc>
              <a:spcBef>
                <a:spcPts val="0"/>
              </a:spcBef>
              <a:spcAft>
                <a:spcPts val="0"/>
              </a:spcAft>
              <a:buClr>
                <a:schemeClr val="dk1"/>
              </a:buClr>
              <a:buSzPts val="1600"/>
              <a:buNone/>
            </a:pPr>
            <a:endParaRPr lang="mk" sz="1600" dirty="0"/>
          </a:p>
          <a:p>
            <a:pPr marL="0" lvl="0" indent="0" algn="l" rtl="0">
              <a:lnSpc>
                <a:spcPct val="90000"/>
              </a:lnSpc>
              <a:spcBef>
                <a:spcPts val="0"/>
              </a:spcBef>
              <a:spcAft>
                <a:spcPts val="0"/>
              </a:spcAft>
              <a:buClr>
                <a:schemeClr val="dk1"/>
              </a:buClr>
              <a:buSzPts val="1600"/>
              <a:buNone/>
            </a:pPr>
            <a:r>
              <a:rPr lang="mk" sz="1600" dirty="0"/>
              <a:t>Правилното финансиско управување </a:t>
            </a:r>
            <a:r>
              <a:rPr lang="mk" sz="1600" b="1" dirty="0"/>
              <a:t>осигурува дека организацијата ги има потребните финансиски ресурси и сите неопходни финансиски процеси кои промовираат финансиска и оперативна транспарентност и помагаат да се изгради доверба кај донаторите</a:t>
            </a:r>
            <a:r>
              <a:rPr lang="mk" sz="1600" dirty="0"/>
              <a:t>, финансиерите, засегнатите страни и јавноста. </a:t>
            </a:r>
          </a:p>
          <a:p>
            <a:pPr marL="0" lvl="0" indent="0" algn="l" rtl="0">
              <a:lnSpc>
                <a:spcPct val="90000"/>
              </a:lnSpc>
              <a:spcBef>
                <a:spcPts val="0"/>
              </a:spcBef>
              <a:spcAft>
                <a:spcPts val="0"/>
              </a:spcAft>
              <a:buClr>
                <a:schemeClr val="dk1"/>
              </a:buClr>
              <a:buSzPts val="1600"/>
              <a:buNone/>
            </a:pPr>
            <a:br>
              <a:rPr lang="mk" sz="1600" dirty="0"/>
            </a:br>
            <a:r>
              <a:rPr lang="mk" sz="1600" dirty="0"/>
              <a:t>Овде ќе разгледаме 4 клучни најдобри практики за финансиско управување со непрофитни организации по име. </a:t>
            </a:r>
          </a:p>
          <a:p>
            <a:pPr marL="0" lvl="0" indent="0" algn="l" rtl="0">
              <a:lnSpc>
                <a:spcPct val="90000"/>
              </a:lnSpc>
              <a:spcBef>
                <a:spcPts val="0"/>
              </a:spcBef>
              <a:spcAft>
                <a:spcPts val="0"/>
              </a:spcAft>
              <a:buClr>
                <a:schemeClr val="dk1"/>
              </a:buClr>
              <a:buSzPts val="1600"/>
              <a:buNone/>
            </a:pPr>
            <a:endParaRPr lang="mk" sz="1600" dirty="0"/>
          </a:p>
          <a:p>
            <a:pPr marL="0" lvl="0" indent="0" algn="l" rtl="0">
              <a:lnSpc>
                <a:spcPct val="90000"/>
              </a:lnSpc>
              <a:spcBef>
                <a:spcPts val="0"/>
              </a:spcBef>
              <a:spcAft>
                <a:spcPts val="0"/>
              </a:spcAft>
              <a:buClr>
                <a:schemeClr val="dk1"/>
              </a:buClr>
              <a:buSzPts val="1600"/>
              <a:buNone/>
            </a:pPr>
            <a:r>
              <a:rPr lang="mk" sz="1600" dirty="0"/>
              <a:t>Без разлика дали вашата организација е основана или штотуку започнува, овие совети ќе ви помогнат да ги искористите вашите ресурси на најефикасните начини за да ја унапредите вашата мисија.</a:t>
            </a:r>
            <a:br>
              <a:rPr lang="mk" sz="1600" dirty="0"/>
            </a:br>
            <a:endParaRPr sz="1600" dirty="0"/>
          </a:p>
          <a:p>
            <a:pPr marL="0" lvl="0" indent="0" algn="l" rtl="0">
              <a:lnSpc>
                <a:spcPct val="90000"/>
              </a:lnSpc>
              <a:spcBef>
                <a:spcPts val="1000"/>
              </a:spcBef>
              <a:spcAft>
                <a:spcPts val="0"/>
              </a:spcAft>
              <a:buClr>
                <a:schemeClr val="dk1"/>
              </a:buClr>
              <a:buSzPts val="1600"/>
              <a:buNone/>
            </a:pPr>
            <a:br>
              <a:rPr lang="mk" sz="1300" dirty="0"/>
            </a:br>
            <a:endParaRPr sz="1300" dirty="0"/>
          </a:p>
          <a:p>
            <a:pPr marL="0" lvl="0" indent="0" algn="l" rtl="0">
              <a:lnSpc>
                <a:spcPct val="90000"/>
              </a:lnSpc>
              <a:spcBef>
                <a:spcPts val="1000"/>
              </a:spcBef>
              <a:spcAft>
                <a:spcPts val="0"/>
              </a:spcAft>
              <a:buClr>
                <a:schemeClr val="dk1"/>
              </a:buClr>
              <a:buSzPts val="2800"/>
              <a:buNone/>
            </a:pPr>
            <a:endParaRPr sz="2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501534" y="1426823"/>
            <a:ext cx="12310533" cy="73202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F5496"/>
              </a:buClr>
              <a:buSzPts val="3600"/>
              <a:buFont typeface="Libre Franklin"/>
              <a:buNone/>
            </a:pPr>
            <a:r>
              <a:rPr lang="mk" sz="3600">
                <a:latin typeface="Libre Franklin"/>
                <a:ea typeface="Libre Franklin"/>
                <a:cs typeface="Libre Franklin"/>
                <a:sym typeface="Libre Franklin"/>
              </a:rPr>
              <a:t>Основни чекори на финансиско управување за непрофитни организации</a:t>
            </a:r>
            <a:endParaRPr sz="3600"/>
          </a:p>
        </p:txBody>
      </p:sp>
      <p:sp>
        <p:nvSpPr>
          <p:cNvPr id="151" name="Google Shape;151;p23"/>
          <p:cNvSpPr txBox="1">
            <a:spLocks noGrp="1"/>
          </p:cNvSpPr>
          <p:nvPr>
            <p:ph type="body" idx="1"/>
          </p:nvPr>
        </p:nvSpPr>
        <p:spPr>
          <a:xfrm>
            <a:off x="602428" y="2188202"/>
            <a:ext cx="10650071" cy="3988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1600"/>
              <a:buNone/>
            </a:pPr>
            <a:r>
              <a:rPr lang="ru-RU" sz="1600" dirty="0"/>
              <a:t>Овие најдобри практики се:</a:t>
            </a:r>
            <a:br>
              <a:rPr lang="ru-RU" sz="1300" dirty="0"/>
            </a:br>
            <a:endParaRPr lang="ru-RU" sz="1300" dirty="0"/>
          </a:p>
          <a:p>
            <a:pPr marL="0" lvl="0" indent="0" algn="l" rtl="0">
              <a:lnSpc>
                <a:spcPct val="90000"/>
              </a:lnSpc>
              <a:spcBef>
                <a:spcPts val="1000"/>
              </a:spcBef>
              <a:spcAft>
                <a:spcPts val="0"/>
              </a:spcAft>
              <a:buClr>
                <a:schemeClr val="dk1"/>
              </a:buClr>
              <a:buSzPts val="2800"/>
              <a:buNone/>
            </a:pPr>
            <a:endParaRPr sz="2500" dirty="0"/>
          </a:p>
        </p:txBody>
      </p:sp>
      <p:grpSp>
        <p:nvGrpSpPr>
          <p:cNvPr id="152" name="Google Shape;152;p23"/>
          <p:cNvGrpSpPr/>
          <p:nvPr/>
        </p:nvGrpSpPr>
        <p:grpSpPr>
          <a:xfrm>
            <a:off x="2678655" y="2947595"/>
            <a:ext cx="6476104" cy="2866031"/>
            <a:chOff x="0" y="0"/>
            <a:chExt cx="5486061" cy="2355276"/>
          </a:xfrm>
        </p:grpSpPr>
        <p:sp>
          <p:nvSpPr>
            <p:cNvPr id="153" name="Google Shape;153;p23"/>
            <p:cNvSpPr/>
            <p:nvPr/>
          </p:nvSpPr>
          <p:spPr>
            <a:xfrm>
              <a:off x="0" y="0"/>
              <a:ext cx="5485939" cy="547738"/>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3"/>
            <p:cNvSpPr txBox="1"/>
            <p:nvPr/>
          </p:nvSpPr>
          <p:spPr>
            <a:xfrm>
              <a:off x="1151961" y="0"/>
              <a:ext cx="4334100" cy="54780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Libre Franklin"/>
                <a:buNone/>
              </a:pPr>
              <a:r>
                <a:rPr lang="mk" sz="1600" b="1" i="0" u="none" strike="noStrike" cap="none" dirty="0">
                  <a:solidFill>
                    <a:schemeClr val="lt1"/>
                  </a:solidFill>
                  <a:latin typeface="Libre Franklin"/>
                  <a:ea typeface="Libre Franklin"/>
                  <a:cs typeface="Libre Franklin"/>
                  <a:sym typeface="Libre Franklin"/>
                </a:rPr>
                <a:t>Организирање на финансиски менаџмент тим</a:t>
              </a:r>
              <a:br>
                <a:rPr lang="mk" sz="1600" b="1" i="0" u="none" strike="noStrike" cap="none" dirty="0">
                  <a:solidFill>
                    <a:schemeClr val="lt1"/>
                  </a:solidFill>
                  <a:latin typeface="Libre Franklin"/>
                  <a:ea typeface="Libre Franklin"/>
                  <a:cs typeface="Libre Franklin"/>
                  <a:sym typeface="Libre Franklin"/>
                </a:rPr>
              </a:br>
              <a:endParaRPr sz="1600" b="1" i="0" u="none" strike="noStrike" cap="none" dirty="0">
                <a:solidFill>
                  <a:schemeClr val="lt1"/>
                </a:solidFill>
                <a:latin typeface="Libre Franklin"/>
                <a:ea typeface="Libre Franklin"/>
                <a:cs typeface="Libre Franklin"/>
                <a:sym typeface="Libre Franklin"/>
              </a:endParaRPr>
            </a:p>
          </p:txBody>
        </p:sp>
        <p:sp>
          <p:nvSpPr>
            <p:cNvPr id="155" name="Google Shape;155;p23"/>
            <p:cNvSpPr/>
            <p:nvPr/>
          </p:nvSpPr>
          <p:spPr>
            <a:xfrm>
              <a:off x="54773" y="54773"/>
              <a:ext cx="1097187" cy="438191"/>
            </a:xfrm>
            <a:prstGeom prst="roundRect">
              <a:avLst>
                <a:gd name="adj" fmla="val 10000"/>
              </a:avLst>
            </a:prstGeom>
            <a:blipFill rotWithShape="1">
              <a:blip r:embed="rId3">
                <a:alphaModFix/>
              </a:blip>
              <a:stretch>
                <a:fillRect t="-74995" b="-74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p:nvPr/>
          </p:nvSpPr>
          <p:spPr>
            <a:xfrm>
              <a:off x="0" y="602512"/>
              <a:ext cx="5485939" cy="547738"/>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txBox="1"/>
            <p:nvPr/>
          </p:nvSpPr>
          <p:spPr>
            <a:xfrm>
              <a:off x="1151961" y="602512"/>
              <a:ext cx="4333977" cy="547738"/>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Libre Franklin"/>
                <a:buNone/>
              </a:pPr>
              <a:r>
                <a:rPr lang="mk" sz="1600" b="1" i="0" u="none" strike="noStrike" cap="none">
                  <a:solidFill>
                    <a:schemeClr val="lt1"/>
                  </a:solidFill>
                  <a:latin typeface="Libre Franklin"/>
                  <a:ea typeface="Libre Franklin"/>
                  <a:cs typeface="Libre Franklin"/>
                  <a:sym typeface="Libre Franklin"/>
                </a:rPr>
                <a:t>Воспоставување на фискални политики</a:t>
              </a:r>
              <a:br>
                <a:rPr lang="mk" sz="1600" b="1" i="0" u="none" strike="noStrike" cap="none">
                  <a:solidFill>
                    <a:schemeClr val="lt1"/>
                  </a:solidFill>
                  <a:latin typeface="Libre Franklin"/>
                  <a:ea typeface="Libre Franklin"/>
                  <a:cs typeface="Libre Franklin"/>
                  <a:sym typeface="Libre Franklin"/>
                </a:rPr>
              </a:br>
              <a:endParaRPr sz="1600" b="1" i="0" u="none" strike="noStrike" cap="none">
                <a:solidFill>
                  <a:schemeClr val="lt1"/>
                </a:solidFill>
                <a:latin typeface="Libre Franklin"/>
                <a:ea typeface="Libre Franklin"/>
                <a:cs typeface="Libre Franklin"/>
                <a:sym typeface="Libre Franklin"/>
              </a:endParaRPr>
            </a:p>
          </p:txBody>
        </p:sp>
        <p:sp>
          <p:nvSpPr>
            <p:cNvPr id="158" name="Google Shape;158;p23"/>
            <p:cNvSpPr/>
            <p:nvPr/>
          </p:nvSpPr>
          <p:spPr>
            <a:xfrm>
              <a:off x="54773" y="657286"/>
              <a:ext cx="1097187" cy="438191"/>
            </a:xfrm>
            <a:prstGeom prst="roundRect">
              <a:avLst>
                <a:gd name="adj" fmla="val 10000"/>
              </a:avLst>
            </a:prstGeom>
            <a:blipFill rotWithShape="1">
              <a:blip r:embed="rId4">
                <a:alphaModFix/>
              </a:blip>
              <a:stretch>
                <a:fillRect t="-74995" b="-74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3"/>
            <p:cNvSpPr/>
            <p:nvPr/>
          </p:nvSpPr>
          <p:spPr>
            <a:xfrm>
              <a:off x="0" y="1205025"/>
              <a:ext cx="5485939" cy="547738"/>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3"/>
            <p:cNvSpPr txBox="1"/>
            <p:nvPr/>
          </p:nvSpPr>
          <p:spPr>
            <a:xfrm>
              <a:off x="1151961" y="1205025"/>
              <a:ext cx="4333977" cy="547738"/>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Libre Franklin"/>
                <a:buNone/>
              </a:pPr>
              <a:r>
                <a:rPr lang="mk" sz="1600" b="1" i="0" u="none" strike="noStrike" cap="none">
                  <a:solidFill>
                    <a:schemeClr val="lt1"/>
                  </a:solidFill>
                  <a:latin typeface="Libre Franklin"/>
                  <a:ea typeface="Libre Franklin"/>
                  <a:cs typeface="Libre Franklin"/>
                  <a:sym typeface="Libre Franklin"/>
                </a:rPr>
                <a:t>Диверзификација на приходните текови</a:t>
              </a:r>
              <a:br>
                <a:rPr lang="mk" sz="1600" b="1" i="0" u="none" strike="noStrike" cap="none">
                  <a:solidFill>
                    <a:schemeClr val="lt1"/>
                  </a:solidFill>
                  <a:latin typeface="Libre Franklin"/>
                  <a:ea typeface="Libre Franklin"/>
                  <a:cs typeface="Libre Franklin"/>
                  <a:sym typeface="Libre Franklin"/>
                </a:rPr>
              </a:br>
              <a:endParaRPr sz="1600" b="0" i="0" u="none" strike="noStrike" cap="none">
                <a:solidFill>
                  <a:schemeClr val="lt1"/>
                </a:solidFill>
                <a:latin typeface="Libre Franklin"/>
                <a:ea typeface="Libre Franklin"/>
                <a:cs typeface="Libre Franklin"/>
                <a:sym typeface="Libre Franklin"/>
              </a:endParaRPr>
            </a:p>
          </p:txBody>
        </p:sp>
        <p:sp>
          <p:nvSpPr>
            <p:cNvPr id="161" name="Google Shape;161;p23"/>
            <p:cNvSpPr/>
            <p:nvPr/>
          </p:nvSpPr>
          <p:spPr>
            <a:xfrm>
              <a:off x="54773" y="1259799"/>
              <a:ext cx="1097187" cy="438191"/>
            </a:xfrm>
            <a:prstGeom prst="roundRect">
              <a:avLst>
                <a:gd name="adj" fmla="val 10000"/>
              </a:avLst>
            </a:prstGeom>
            <a:blipFill rotWithShape="1">
              <a:blip r:embed="rId5">
                <a:alphaModFix/>
              </a:blip>
              <a:stretch>
                <a:fillRect t="-74995" b="-74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3"/>
            <p:cNvSpPr/>
            <p:nvPr/>
          </p:nvSpPr>
          <p:spPr>
            <a:xfrm>
              <a:off x="0" y="1807538"/>
              <a:ext cx="5485939" cy="547738"/>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3"/>
            <p:cNvSpPr txBox="1"/>
            <p:nvPr/>
          </p:nvSpPr>
          <p:spPr>
            <a:xfrm>
              <a:off x="1151961" y="1807538"/>
              <a:ext cx="4333977" cy="547738"/>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Libre Franklin"/>
                <a:buNone/>
              </a:pPr>
              <a:r>
                <a:rPr lang="mk" sz="1600" b="1" i="0" u="none" strike="noStrike" cap="none">
                  <a:solidFill>
                    <a:schemeClr val="lt1"/>
                  </a:solidFill>
                  <a:latin typeface="Libre Franklin"/>
                  <a:ea typeface="Libre Franklin"/>
                  <a:cs typeface="Libre Franklin"/>
                  <a:sym typeface="Libre Franklin"/>
                </a:rPr>
                <a:t>Правилно финансиско известување</a:t>
              </a:r>
              <a:endParaRPr sz="1600" b="0" i="0" u="none" strike="noStrike" cap="none">
                <a:solidFill>
                  <a:schemeClr val="lt1"/>
                </a:solidFill>
                <a:latin typeface="Libre Franklin"/>
                <a:ea typeface="Libre Franklin"/>
                <a:cs typeface="Libre Franklin"/>
                <a:sym typeface="Libre Franklin"/>
              </a:endParaRPr>
            </a:p>
          </p:txBody>
        </p:sp>
        <p:sp>
          <p:nvSpPr>
            <p:cNvPr id="164" name="Google Shape;164;p23"/>
            <p:cNvSpPr/>
            <p:nvPr/>
          </p:nvSpPr>
          <p:spPr>
            <a:xfrm>
              <a:off x="54773" y="1862312"/>
              <a:ext cx="1097187" cy="438191"/>
            </a:xfrm>
            <a:prstGeom prst="roundRect">
              <a:avLst>
                <a:gd name="adj" fmla="val 10000"/>
              </a:avLst>
            </a:prstGeom>
            <a:blipFill rotWithShape="1">
              <a:blip r:embed="rId6">
                <a:alphaModFix/>
              </a:blip>
              <a:stretch>
                <a:fillRect t="-74995" b="-74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17139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p:nvPr/>
        </p:nvSpPr>
        <p:spPr>
          <a:xfrm>
            <a:off x="110834" y="5174974"/>
            <a:ext cx="3325087" cy="1407700"/>
          </a:xfrm>
          <a:prstGeom prst="snip2DiagRect">
            <a:avLst>
              <a:gd name="adj1" fmla="val 0"/>
              <a:gd name="adj2" fmla="val 16667"/>
            </a:avLst>
          </a:prstGeom>
          <a:solidFill>
            <a:srgbClr val="F4B08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70" name="Google Shape;170;p24"/>
          <p:cNvSpPr txBox="1">
            <a:spLocks noGrp="1"/>
          </p:cNvSpPr>
          <p:nvPr>
            <p:ph type="title"/>
          </p:nvPr>
        </p:nvSpPr>
        <p:spPr>
          <a:xfrm>
            <a:off x="1382684" y="1566424"/>
            <a:ext cx="12310533" cy="73202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F5496"/>
              </a:buClr>
              <a:buSzPts val="3600"/>
              <a:buFont typeface="Libre Franklin"/>
              <a:buNone/>
            </a:pPr>
            <a:r>
              <a:rPr lang="mk" sz="3600">
                <a:latin typeface="Libre Franklin"/>
                <a:ea typeface="Libre Franklin"/>
                <a:cs typeface="Libre Franklin"/>
                <a:sym typeface="Libre Franklin"/>
              </a:rPr>
              <a:t>Организирање на финансиски менаџмент тим</a:t>
            </a:r>
            <a:br>
              <a:rPr lang="mk" sz="3600">
                <a:latin typeface="Libre Franklin"/>
                <a:ea typeface="Libre Franklin"/>
                <a:cs typeface="Libre Franklin"/>
                <a:sym typeface="Libre Franklin"/>
              </a:rPr>
            </a:br>
            <a:endParaRPr sz="3600">
              <a:latin typeface="Libre Franklin"/>
              <a:ea typeface="Libre Franklin"/>
              <a:cs typeface="Libre Franklin"/>
              <a:sym typeface="Libre Franklin"/>
            </a:endParaRPr>
          </a:p>
        </p:txBody>
      </p:sp>
      <p:sp>
        <p:nvSpPr>
          <p:cNvPr id="171" name="Google Shape;171;p24"/>
          <p:cNvSpPr txBox="1">
            <a:spLocks noGrp="1"/>
          </p:cNvSpPr>
          <p:nvPr>
            <p:ph type="body" idx="1"/>
          </p:nvPr>
        </p:nvSpPr>
        <p:spPr>
          <a:xfrm>
            <a:off x="110836" y="2158852"/>
            <a:ext cx="11970327" cy="39883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mk" sz="1300"/>
              <a:t>Дури и ако вашата ГО/НВО е мала, треба да организирате тим кој ќе се занимава со финансиското управување за да биде ефикасен и да се проверува меѓусебната работа за да се намалат потенцијалните грешки. Четирите клучни членови на финансискиот менаџмент тим на вашата организација се</a:t>
            </a:r>
            <a:br>
              <a:rPr lang="mk" sz="1300"/>
            </a:br>
            <a:endParaRPr sz="1300"/>
          </a:p>
          <a:p>
            <a:pPr marL="0" lvl="0" indent="0" algn="l" rtl="0">
              <a:lnSpc>
                <a:spcPct val="90000"/>
              </a:lnSpc>
              <a:spcBef>
                <a:spcPts val="1000"/>
              </a:spcBef>
              <a:spcAft>
                <a:spcPts val="0"/>
              </a:spcAft>
              <a:buClr>
                <a:schemeClr val="dk1"/>
              </a:buClr>
              <a:buSzPts val="2800"/>
              <a:buNone/>
            </a:pPr>
            <a:endParaRPr sz="2500"/>
          </a:p>
        </p:txBody>
      </p:sp>
      <p:grpSp>
        <p:nvGrpSpPr>
          <p:cNvPr id="172" name="Google Shape;172;p24"/>
          <p:cNvGrpSpPr/>
          <p:nvPr/>
        </p:nvGrpSpPr>
        <p:grpSpPr>
          <a:xfrm>
            <a:off x="274782" y="2746947"/>
            <a:ext cx="3000433" cy="2189097"/>
            <a:chOff x="0" y="0"/>
            <a:chExt cx="3000433" cy="2189097"/>
          </a:xfrm>
        </p:grpSpPr>
        <p:sp>
          <p:nvSpPr>
            <p:cNvPr id="173" name="Google Shape;173;p24"/>
            <p:cNvSpPr/>
            <p:nvPr/>
          </p:nvSpPr>
          <p:spPr>
            <a:xfrm>
              <a:off x="0" y="0"/>
              <a:ext cx="3000433" cy="2189097"/>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txBox="1"/>
            <p:nvPr/>
          </p:nvSpPr>
          <p:spPr>
            <a:xfrm>
              <a:off x="818996" y="0"/>
              <a:ext cx="2181436" cy="2189097"/>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Libre Franklin"/>
                <a:buNone/>
              </a:pPr>
              <a:r>
                <a:rPr lang="mk" sz="1600" b="1" i="0" u="none" strike="noStrike" cap="none">
                  <a:solidFill>
                    <a:schemeClr val="lt1"/>
                  </a:solidFill>
                  <a:latin typeface="Libre Franklin"/>
                  <a:ea typeface="Libre Franklin"/>
                  <a:cs typeface="Libre Franklin"/>
                  <a:sym typeface="Libre Franklin"/>
                </a:rPr>
                <a:t>Тим за финансиски менаџмент</a:t>
              </a:r>
              <a:endParaRPr sz="1200"/>
            </a:p>
            <a:p>
              <a:pPr marL="0" marR="0" lvl="0" indent="0" algn="l" rtl="0">
                <a:lnSpc>
                  <a:spcPct val="90000"/>
                </a:lnSpc>
                <a:spcBef>
                  <a:spcPts val="630"/>
                </a:spcBef>
                <a:spcAft>
                  <a:spcPts val="0"/>
                </a:spcAft>
                <a:buClr>
                  <a:schemeClr val="dk1"/>
                </a:buClr>
                <a:buSzPts val="1500"/>
                <a:buFont typeface="Libre Franklin"/>
                <a:buNone/>
              </a:pPr>
              <a:endParaRPr sz="1300" b="1" i="0" u="none" strike="noStrike" cap="none">
                <a:solidFill>
                  <a:schemeClr val="lt1"/>
                </a:solidFill>
                <a:latin typeface="Libre Franklin"/>
                <a:ea typeface="Libre Franklin"/>
                <a:cs typeface="Libre Franklin"/>
                <a:sym typeface="Libre Franklin"/>
              </a:endParaRPr>
            </a:p>
            <a:p>
              <a:pPr marL="0" marR="0" lvl="0" indent="0" algn="l" rtl="0">
                <a:lnSpc>
                  <a:spcPct val="90000"/>
                </a:lnSpc>
                <a:spcBef>
                  <a:spcPts val="525"/>
                </a:spcBef>
                <a:spcAft>
                  <a:spcPts val="0"/>
                </a:spcAft>
                <a:buClr>
                  <a:schemeClr val="lt1"/>
                </a:buClr>
                <a:buSzPts val="1500"/>
                <a:buFont typeface="Libre Franklin"/>
                <a:buNone/>
              </a:pPr>
              <a:r>
                <a:rPr lang="mk" sz="1300" b="0" i="0" u="none" strike="noStrike" cap="none">
                  <a:solidFill>
                    <a:schemeClr val="lt1"/>
                  </a:solidFill>
                  <a:latin typeface="Libre Franklin"/>
                  <a:ea typeface="Libre Franklin"/>
                  <a:cs typeface="Libre Franklin"/>
                  <a:sym typeface="Libre Franklin"/>
                </a:rPr>
                <a:t>Благајникот</a:t>
              </a:r>
              <a:endParaRPr sz="1200"/>
            </a:p>
            <a:p>
              <a:pPr marL="0" marR="0" lvl="0" indent="0" algn="l" rtl="0">
                <a:lnSpc>
                  <a:spcPct val="90000"/>
                </a:lnSpc>
                <a:spcBef>
                  <a:spcPts val="525"/>
                </a:spcBef>
                <a:spcAft>
                  <a:spcPts val="0"/>
                </a:spcAft>
                <a:buClr>
                  <a:schemeClr val="lt1"/>
                </a:buClr>
                <a:buSzPts val="1500"/>
                <a:buFont typeface="Libre Franklin"/>
                <a:buNone/>
              </a:pPr>
              <a:r>
                <a:rPr lang="mk" sz="1300" b="0" i="0" u="none" strike="noStrike" cap="none">
                  <a:solidFill>
                    <a:schemeClr val="lt1"/>
                  </a:solidFill>
                  <a:latin typeface="Libre Franklin"/>
                  <a:ea typeface="Libre Franklin"/>
                  <a:cs typeface="Libre Franklin"/>
                  <a:sym typeface="Libre Franklin"/>
                </a:rPr>
                <a:t>Финансискиот менаџер</a:t>
              </a:r>
              <a:endParaRPr sz="1200"/>
            </a:p>
            <a:p>
              <a:pPr marL="0" marR="0" lvl="0" indent="0" algn="l" rtl="0">
                <a:lnSpc>
                  <a:spcPct val="90000"/>
                </a:lnSpc>
                <a:spcBef>
                  <a:spcPts val="525"/>
                </a:spcBef>
                <a:spcAft>
                  <a:spcPts val="0"/>
                </a:spcAft>
                <a:buClr>
                  <a:schemeClr val="lt1"/>
                </a:buClr>
                <a:buSzPts val="1500"/>
                <a:buFont typeface="Libre Franklin"/>
                <a:buNone/>
              </a:pPr>
              <a:r>
                <a:rPr lang="mk" sz="1300" b="0" i="0" u="none" strike="noStrike" cap="none">
                  <a:solidFill>
                    <a:schemeClr val="lt1"/>
                  </a:solidFill>
                  <a:latin typeface="Libre Franklin"/>
                  <a:ea typeface="Libre Franklin"/>
                  <a:cs typeface="Libre Franklin"/>
                  <a:sym typeface="Libre Franklin"/>
                </a:rPr>
                <a:t>Сметководителот</a:t>
              </a:r>
              <a:endParaRPr sz="1200"/>
            </a:p>
            <a:p>
              <a:pPr marL="0" marR="0" lvl="0" indent="0" algn="l" rtl="0">
                <a:lnSpc>
                  <a:spcPct val="90000"/>
                </a:lnSpc>
                <a:spcBef>
                  <a:spcPts val="525"/>
                </a:spcBef>
                <a:spcAft>
                  <a:spcPts val="0"/>
                </a:spcAft>
                <a:buClr>
                  <a:schemeClr val="lt1"/>
                </a:buClr>
                <a:buSzPts val="1500"/>
                <a:buFont typeface="Libre Franklin"/>
                <a:buNone/>
              </a:pPr>
              <a:r>
                <a:rPr lang="mk" sz="1300" b="0" i="0" u="none" strike="noStrike" cap="none">
                  <a:solidFill>
                    <a:schemeClr val="lt1"/>
                  </a:solidFill>
                  <a:latin typeface="Libre Franklin"/>
                  <a:ea typeface="Libre Franklin"/>
                  <a:cs typeface="Libre Franklin"/>
                  <a:sym typeface="Libre Franklin"/>
                </a:rPr>
                <a:t>Книговодителот</a:t>
              </a:r>
              <a:br>
                <a:rPr lang="mk" sz="1600" b="1" i="0" u="none" strike="noStrike" cap="none">
                  <a:solidFill>
                    <a:schemeClr val="lt1"/>
                  </a:solidFill>
                  <a:latin typeface="Libre Franklin"/>
                  <a:ea typeface="Libre Franklin"/>
                  <a:cs typeface="Libre Franklin"/>
                  <a:sym typeface="Libre Franklin"/>
                </a:rPr>
              </a:br>
              <a:endParaRPr sz="1600" b="1" i="0" u="none" strike="noStrike" cap="none">
                <a:solidFill>
                  <a:schemeClr val="lt1"/>
                </a:solidFill>
                <a:latin typeface="Libre Franklin"/>
                <a:ea typeface="Libre Franklin"/>
                <a:cs typeface="Libre Franklin"/>
                <a:sym typeface="Libre Franklin"/>
              </a:endParaRPr>
            </a:p>
          </p:txBody>
        </p:sp>
        <p:sp>
          <p:nvSpPr>
            <p:cNvPr id="175" name="Google Shape;175;p24"/>
            <p:cNvSpPr/>
            <p:nvPr/>
          </p:nvSpPr>
          <p:spPr>
            <a:xfrm>
              <a:off x="123768" y="114235"/>
              <a:ext cx="587406" cy="423879"/>
            </a:xfrm>
            <a:prstGeom prst="roundRect">
              <a:avLst>
                <a:gd name="adj" fmla="val 10000"/>
              </a:avLst>
            </a:prstGeom>
            <a:blipFill rotWithShape="1">
              <a:blip r:embed="rId3">
                <a:alphaModFix/>
              </a:blip>
              <a:stretch>
                <a:fillRect t="-30997" b="-30995"/>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24"/>
          <p:cNvSpPr/>
          <p:nvPr/>
        </p:nvSpPr>
        <p:spPr>
          <a:xfrm>
            <a:off x="3541222" y="2681700"/>
            <a:ext cx="8539941" cy="826271"/>
          </a:xfrm>
          <a:prstGeom prst="rect">
            <a:avLst/>
          </a:prstGeom>
          <a:solidFill>
            <a:schemeClr val="accen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mk" sz="1500" b="1" i="0" u="none" strike="noStrike" cap="none">
                <a:solidFill>
                  <a:schemeClr val="lt1"/>
                </a:solidFill>
                <a:latin typeface="Libre Franklin"/>
                <a:ea typeface="Libre Franklin"/>
                <a:cs typeface="Libre Franklin"/>
                <a:sym typeface="Libre Franklin"/>
              </a:rPr>
              <a:t>Благајник: со одлично финансиско познавање вообичаено е член на Одборот и е одговорен за надзор над управувањето со ресурсите.</a:t>
            </a:r>
            <a:r>
              <a:rPr lang="mk" sz="1500" b="0" i="0" u="none" strike="noStrike" cap="none">
                <a:solidFill>
                  <a:schemeClr val="lt1"/>
                </a:solidFill>
                <a:latin typeface="Libre Franklin"/>
                <a:ea typeface="Libre Franklin"/>
                <a:cs typeface="Libre Franklin"/>
                <a:sym typeface="Libre Franklin"/>
              </a:rPr>
              <a:t> </a:t>
            </a:r>
            <a:r>
              <a:rPr lang="mk" sz="1500" b="1" i="0" u="none" strike="noStrike" cap="none">
                <a:solidFill>
                  <a:schemeClr val="lt1"/>
                </a:solidFill>
                <a:latin typeface="Libre Franklin"/>
                <a:ea typeface="Libre Franklin"/>
                <a:cs typeface="Libre Franklin"/>
                <a:sym typeface="Libre Franklin"/>
              </a:rPr>
              <a:t>Одобрува буџети и спроведува планови за управување со финансиски ризик</a:t>
            </a:r>
            <a:r>
              <a:rPr lang="mk" sz="1500" b="0" i="0" u="none" strike="noStrike" cap="none">
                <a:solidFill>
                  <a:schemeClr val="lt1"/>
                </a:solidFill>
                <a:latin typeface="Libre Franklin"/>
                <a:ea typeface="Libre Franklin"/>
                <a:cs typeface="Libre Franklin"/>
                <a:sym typeface="Libre Franklin"/>
              </a:rPr>
              <a:t> </a:t>
            </a:r>
            <a:endParaRPr sz="1300"/>
          </a:p>
        </p:txBody>
      </p:sp>
      <p:sp>
        <p:nvSpPr>
          <p:cNvPr id="177" name="Google Shape;177;p24"/>
          <p:cNvSpPr/>
          <p:nvPr/>
        </p:nvSpPr>
        <p:spPr>
          <a:xfrm>
            <a:off x="3541222" y="3600827"/>
            <a:ext cx="8539941" cy="732030"/>
          </a:xfrm>
          <a:prstGeom prst="rect">
            <a:avLst/>
          </a:prstGeom>
          <a:solidFill>
            <a:srgbClr val="FF000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mk" sz="1500" b="1">
                <a:solidFill>
                  <a:schemeClr val="lt1"/>
                </a:solidFill>
                <a:latin typeface="Libre Franklin"/>
                <a:ea typeface="Libre Franklin"/>
                <a:cs typeface="Libre Franklin"/>
                <a:sym typeface="Libre Franklin"/>
              </a:rPr>
              <a:t>Финансиски менаџер извршен директор на организацијата близок партнер на извршниот и лидерскиот тим на организацијата ја организира финансиската стратегија, управува со грантови и ги предвидува потенцијалните парични текови</a:t>
            </a:r>
            <a:endParaRPr sz="1500">
              <a:solidFill>
                <a:schemeClr val="lt1"/>
              </a:solidFill>
              <a:latin typeface="Libre Franklin"/>
              <a:ea typeface="Libre Franklin"/>
              <a:cs typeface="Libre Franklin"/>
              <a:sym typeface="Libre Franklin"/>
            </a:endParaRPr>
          </a:p>
        </p:txBody>
      </p:sp>
      <p:sp>
        <p:nvSpPr>
          <p:cNvPr id="178" name="Google Shape;178;p24"/>
          <p:cNvSpPr/>
          <p:nvPr/>
        </p:nvSpPr>
        <p:spPr>
          <a:xfrm>
            <a:off x="3541221" y="4425713"/>
            <a:ext cx="8539941" cy="582814"/>
          </a:xfrm>
          <a:prstGeom prst="rect">
            <a:avLst/>
          </a:prstGeom>
          <a:solidFill>
            <a:srgbClr val="00B05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mk" sz="1500" b="1">
                <a:solidFill>
                  <a:schemeClr val="lt1"/>
                </a:solidFill>
                <a:latin typeface="Libre Franklin"/>
                <a:ea typeface="Libre Franklin"/>
                <a:cs typeface="Libre Franklin"/>
                <a:sym typeface="Libre Franklin"/>
              </a:rPr>
              <a:t>Сметководител: квалификуван во науката за сметководство со професионална лиценца кој води организирана финансиска евиденција на ГО додека управува со фактури или прави банкарски депозити</a:t>
            </a:r>
            <a:r>
              <a:rPr lang="mk" sz="1500">
                <a:solidFill>
                  <a:schemeClr val="lt1"/>
                </a:solidFill>
                <a:latin typeface="Libre Franklin"/>
                <a:ea typeface="Libre Franklin"/>
                <a:cs typeface="Libre Franklin"/>
                <a:sym typeface="Libre Franklin"/>
              </a:rPr>
              <a:t> </a:t>
            </a:r>
            <a:endParaRPr sz="1300"/>
          </a:p>
        </p:txBody>
      </p:sp>
      <p:sp>
        <p:nvSpPr>
          <p:cNvPr id="179" name="Google Shape;179;p24"/>
          <p:cNvSpPr/>
          <p:nvPr/>
        </p:nvSpPr>
        <p:spPr>
          <a:xfrm>
            <a:off x="3541225" y="5082126"/>
            <a:ext cx="8539800" cy="676200"/>
          </a:xfrm>
          <a:prstGeom prst="rect">
            <a:avLst/>
          </a:prstGeom>
          <a:solidFill>
            <a:schemeClr val="accen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mk" sz="1500" b="1">
                <a:solidFill>
                  <a:schemeClr val="lt1"/>
                </a:solidFill>
                <a:latin typeface="Libre Franklin"/>
                <a:ea typeface="Libre Franklin"/>
                <a:cs typeface="Libre Franklin"/>
                <a:sym typeface="Libre Franklin"/>
              </a:rPr>
              <a:t>Книговодител: одговорен за финансиска анализа и известување, балансирање на трансакциите во вашиот сметководствен софтвер и поднесување даночни обрасци и подготовка за финансиски ревизии.</a:t>
            </a:r>
            <a:endParaRPr sz="1300"/>
          </a:p>
        </p:txBody>
      </p:sp>
      <p:sp>
        <p:nvSpPr>
          <p:cNvPr id="180" name="Google Shape;180;p24"/>
          <p:cNvSpPr txBox="1"/>
          <p:nvPr/>
        </p:nvSpPr>
        <p:spPr>
          <a:xfrm>
            <a:off x="182880" y="5174974"/>
            <a:ext cx="3092400" cy="12774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mk" sz="1100" b="1">
                <a:solidFill>
                  <a:schemeClr val="dk1"/>
                </a:solidFill>
                <a:latin typeface="Libre Franklin"/>
                <a:ea typeface="Libre Franklin"/>
                <a:cs typeface="Libre Franklin"/>
                <a:sym typeface="Libre Franklin"/>
              </a:rPr>
              <a:t>СОВЕТ! </a:t>
            </a:r>
            <a:r>
              <a:rPr lang="mk" sz="1100">
                <a:solidFill>
                  <a:schemeClr val="dk1"/>
                </a:solidFill>
                <a:latin typeface="Libre Franklin"/>
                <a:ea typeface="Libre Franklin"/>
                <a:cs typeface="Libre Franklin"/>
                <a:sym typeface="Libre Franklin"/>
              </a:rPr>
              <a:t>:Малите до средни непрофитни организации често немаат буџет или потреба да ангажираат сметководител или книговодител за да можат да вршат аутсорсинг на доверливи надворешни партнери со експертиза и искуство во непрофитни организации.</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5"/>
          <p:cNvSpPr txBox="1">
            <a:spLocks noGrp="1"/>
          </p:cNvSpPr>
          <p:nvPr>
            <p:ph type="title"/>
          </p:nvPr>
        </p:nvSpPr>
        <p:spPr>
          <a:xfrm>
            <a:off x="2479964" y="1616328"/>
            <a:ext cx="12310533" cy="73202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F5496"/>
              </a:buClr>
              <a:buSzPts val="3600"/>
              <a:buFont typeface="Libre Franklin"/>
              <a:buNone/>
            </a:pPr>
            <a:r>
              <a:rPr lang="mk" sz="3600">
                <a:latin typeface="Libre Franklin"/>
                <a:ea typeface="Libre Franklin"/>
                <a:cs typeface="Libre Franklin"/>
                <a:sym typeface="Libre Franklin"/>
              </a:rPr>
              <a:t>Воспоставување на фискални политики</a:t>
            </a:r>
            <a:br>
              <a:rPr lang="mk" sz="3600">
                <a:latin typeface="Libre Franklin"/>
                <a:ea typeface="Libre Franklin"/>
                <a:cs typeface="Libre Franklin"/>
                <a:sym typeface="Libre Franklin"/>
              </a:rPr>
            </a:br>
            <a:endParaRPr sz="3600">
              <a:latin typeface="Libre Franklin"/>
              <a:ea typeface="Libre Franklin"/>
              <a:cs typeface="Libre Franklin"/>
              <a:sym typeface="Libre Franklin"/>
            </a:endParaRPr>
          </a:p>
        </p:txBody>
      </p:sp>
      <p:sp>
        <p:nvSpPr>
          <p:cNvPr id="186" name="Google Shape;186;p25"/>
          <p:cNvSpPr txBox="1">
            <a:spLocks noGrp="1"/>
          </p:cNvSpPr>
          <p:nvPr>
            <p:ph type="body" idx="1"/>
          </p:nvPr>
        </p:nvSpPr>
        <p:spPr>
          <a:xfrm>
            <a:off x="110836" y="2158852"/>
            <a:ext cx="11970327" cy="39883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mk" sz="1600"/>
              <a:t>Финансиските политики кои карактеризираат како се управуваат со ресурсите по улога во вашата организација се стандардна практика. Овие политики се прирачник за финансиско управување на кој вашиот тим мора да се повика и да го користи. Како општо правило, одредени политики се препорачуваат за непрофитни организации како што се:</a:t>
            </a:r>
            <a:br>
              <a:rPr lang="mk" sz="1600"/>
            </a:br>
            <a:endParaRPr sz="1600"/>
          </a:p>
          <a:p>
            <a:pPr marL="0" lvl="0" indent="0" algn="l" rtl="0">
              <a:lnSpc>
                <a:spcPct val="90000"/>
              </a:lnSpc>
              <a:spcBef>
                <a:spcPts val="1000"/>
              </a:spcBef>
              <a:spcAft>
                <a:spcPts val="0"/>
              </a:spcAft>
              <a:buClr>
                <a:schemeClr val="dk1"/>
              </a:buClr>
              <a:buSzPts val="2800"/>
              <a:buNone/>
            </a:pPr>
            <a:endParaRPr/>
          </a:p>
        </p:txBody>
      </p:sp>
      <p:grpSp>
        <p:nvGrpSpPr>
          <p:cNvPr id="187" name="Google Shape;187;p25"/>
          <p:cNvGrpSpPr/>
          <p:nvPr/>
        </p:nvGrpSpPr>
        <p:grpSpPr>
          <a:xfrm>
            <a:off x="1571297" y="2718263"/>
            <a:ext cx="9049500" cy="3239450"/>
            <a:chOff x="0" y="0"/>
            <a:chExt cx="9049500" cy="3239450"/>
          </a:xfrm>
        </p:grpSpPr>
        <p:sp>
          <p:nvSpPr>
            <p:cNvPr id="188" name="Google Shape;188;p25"/>
            <p:cNvSpPr/>
            <p:nvPr/>
          </p:nvSpPr>
          <p:spPr>
            <a:xfrm>
              <a:off x="0" y="183350"/>
              <a:ext cx="9049500" cy="3056100"/>
            </a:xfrm>
            <a:prstGeom prst="roundRect">
              <a:avLst>
                <a:gd name="adj" fmla="val 10000"/>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5"/>
            <p:cNvSpPr txBox="1"/>
            <p:nvPr/>
          </p:nvSpPr>
          <p:spPr>
            <a:xfrm>
              <a:off x="2115490" y="0"/>
              <a:ext cx="6933915" cy="3056094"/>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Libre Franklin"/>
                <a:buNone/>
              </a:pPr>
              <a:endParaRPr sz="1500" b="1">
                <a:solidFill>
                  <a:schemeClr val="lt1"/>
                </a:solidFill>
                <a:latin typeface="Libre Franklin"/>
                <a:ea typeface="Libre Franklin"/>
                <a:cs typeface="Libre Franklin"/>
                <a:sym typeface="Libre Franklin"/>
              </a:endParaRPr>
            </a:p>
            <a:p>
              <a:pPr marL="0" marR="0" lvl="0" indent="0" algn="l" rtl="0">
                <a:lnSpc>
                  <a:spcPct val="90000"/>
                </a:lnSpc>
                <a:spcBef>
                  <a:spcPts val="630"/>
                </a:spcBef>
                <a:spcAft>
                  <a:spcPts val="0"/>
                </a:spcAft>
                <a:buClr>
                  <a:schemeClr val="lt1"/>
                </a:buClr>
                <a:buSzPts val="1800"/>
                <a:buFont typeface="Libre Franklin"/>
                <a:buNone/>
              </a:pPr>
              <a:r>
                <a:rPr lang="mk" sz="1500" b="1" u="sng">
                  <a:solidFill>
                    <a:schemeClr val="lt1"/>
                  </a:solidFill>
                  <a:latin typeface="Libre Franklin"/>
                  <a:ea typeface="Libre Franklin"/>
                  <a:cs typeface="Libre Franklin"/>
                  <a:sym typeface="Libre Franklin"/>
                </a:rPr>
                <a:t>Фискални политики</a:t>
              </a:r>
              <a:endParaRPr sz="1500" b="1" u="sng">
                <a:solidFill>
                  <a:schemeClr val="lt1"/>
                </a:solidFill>
                <a:latin typeface="Libre Franklin"/>
                <a:ea typeface="Libre Franklin"/>
                <a:cs typeface="Libre Franklin"/>
                <a:sym typeface="Libre Franklin"/>
              </a:endParaRPr>
            </a:p>
            <a:p>
              <a:pPr marL="0" marR="0" lvl="0" indent="0" algn="l" rtl="0">
                <a:lnSpc>
                  <a:spcPct val="90000"/>
                </a:lnSpc>
                <a:spcBef>
                  <a:spcPts val="630"/>
                </a:spcBef>
                <a:spcAft>
                  <a:spcPts val="0"/>
                </a:spcAft>
                <a:buClr>
                  <a:schemeClr val="lt1"/>
                </a:buClr>
                <a:buSzPts val="1500"/>
                <a:buFont typeface="Libre Franklin"/>
                <a:buNone/>
              </a:pPr>
              <a:r>
                <a:rPr lang="mk" sz="1200" b="1">
                  <a:solidFill>
                    <a:schemeClr val="lt1"/>
                  </a:solidFill>
                  <a:latin typeface="Libre Franklin"/>
                  <a:ea typeface="Libre Franklin"/>
                  <a:cs typeface="Libre Franklin"/>
                  <a:sym typeface="Libre Franklin"/>
                </a:rPr>
                <a:t>Политика за прифаќање подароци: </a:t>
              </a:r>
              <a:r>
                <a:rPr lang="mk" sz="1200">
                  <a:solidFill>
                    <a:schemeClr val="lt1"/>
                  </a:solidFill>
                  <a:latin typeface="Libre Franklin"/>
                  <a:ea typeface="Libre Franklin"/>
                  <a:cs typeface="Libre Franklin"/>
                  <a:sym typeface="Libre Franklin"/>
                </a:rPr>
                <a:t>ги наведува видовите на придонеси (и во готовина и во натура) што вашата непрофитна организација може и не може да ги прифати, како и условите под кои ќе ја прифаќате секоја донација.</a:t>
              </a:r>
              <a:br>
                <a:rPr lang="mk" sz="1200">
                  <a:solidFill>
                    <a:schemeClr val="lt1"/>
                  </a:solidFill>
                  <a:latin typeface="Libre Franklin"/>
                  <a:ea typeface="Libre Franklin"/>
                  <a:cs typeface="Libre Franklin"/>
                  <a:sym typeface="Libre Franklin"/>
                </a:rPr>
              </a:br>
              <a:endParaRPr sz="1200">
                <a:solidFill>
                  <a:schemeClr val="lt1"/>
                </a:solidFill>
                <a:latin typeface="Libre Franklin"/>
                <a:ea typeface="Libre Franklin"/>
                <a:cs typeface="Libre Franklin"/>
                <a:sym typeface="Libre Franklin"/>
              </a:endParaRPr>
            </a:p>
            <a:p>
              <a:pPr marL="0" marR="0" lvl="0" indent="0" algn="l" rtl="0">
                <a:lnSpc>
                  <a:spcPct val="90000"/>
                </a:lnSpc>
                <a:spcBef>
                  <a:spcPts val="525"/>
                </a:spcBef>
                <a:spcAft>
                  <a:spcPts val="0"/>
                </a:spcAft>
                <a:buClr>
                  <a:schemeClr val="lt1"/>
                </a:buClr>
                <a:buSzPts val="1500"/>
                <a:buFont typeface="Arial"/>
                <a:buNone/>
              </a:pPr>
              <a:r>
                <a:rPr lang="mk" sz="1200" b="1">
                  <a:solidFill>
                    <a:schemeClr val="lt1"/>
                  </a:solidFill>
                  <a:latin typeface="Libre Franklin"/>
                  <a:ea typeface="Libre Franklin"/>
                  <a:cs typeface="Libre Franklin"/>
                  <a:sym typeface="Libre Franklin"/>
                </a:rPr>
                <a:t>Политика за конфликт на интереси: </a:t>
              </a:r>
              <a:r>
                <a:rPr lang="mk" sz="1200">
                  <a:solidFill>
                    <a:schemeClr val="lt1"/>
                  </a:solidFill>
                  <a:latin typeface="Libre Franklin"/>
                  <a:ea typeface="Libre Franklin"/>
                  <a:cs typeface="Libre Franklin"/>
                  <a:sym typeface="Libre Franklin"/>
                </a:rPr>
                <a:t>го воспоставува процесот за лидерите и членовите на одборот да го откријат конфликтот на интереси и следните чекори за ублажување на тие конфликти.</a:t>
              </a:r>
              <a:br>
                <a:rPr lang="mk" sz="1200">
                  <a:solidFill>
                    <a:schemeClr val="lt1"/>
                  </a:solidFill>
                  <a:latin typeface="Libre Franklin"/>
                  <a:ea typeface="Libre Franklin"/>
                  <a:cs typeface="Libre Franklin"/>
                  <a:sym typeface="Libre Franklin"/>
                </a:rPr>
              </a:br>
              <a:endParaRPr sz="1200">
                <a:solidFill>
                  <a:schemeClr val="lt1"/>
                </a:solidFill>
                <a:latin typeface="Libre Franklin"/>
                <a:ea typeface="Libre Franklin"/>
                <a:cs typeface="Libre Franklin"/>
                <a:sym typeface="Libre Franklin"/>
              </a:endParaRPr>
            </a:p>
            <a:p>
              <a:pPr marL="0" marR="0" lvl="0" indent="0" algn="l" rtl="0">
                <a:lnSpc>
                  <a:spcPct val="90000"/>
                </a:lnSpc>
                <a:spcBef>
                  <a:spcPts val="525"/>
                </a:spcBef>
                <a:spcAft>
                  <a:spcPts val="0"/>
                </a:spcAft>
                <a:buClr>
                  <a:schemeClr val="lt1"/>
                </a:buClr>
                <a:buSzPts val="1500"/>
                <a:buFont typeface="Arial"/>
                <a:buNone/>
              </a:pPr>
              <a:r>
                <a:rPr lang="mk" sz="1200" b="1">
                  <a:solidFill>
                    <a:schemeClr val="lt1"/>
                  </a:solidFill>
                  <a:latin typeface="Libre Franklin"/>
                  <a:ea typeface="Libre Franklin"/>
                  <a:cs typeface="Libre Franklin"/>
                  <a:sym typeface="Libre Franklin"/>
                </a:rPr>
                <a:t>Политика за надомест на трошоци: </a:t>
              </a:r>
              <a:r>
                <a:rPr lang="mk" sz="1200">
                  <a:solidFill>
                    <a:schemeClr val="lt1"/>
                  </a:solidFill>
                  <a:latin typeface="Libre Franklin"/>
                  <a:ea typeface="Libre Franklin"/>
                  <a:cs typeface="Libre Franklin"/>
                  <a:sym typeface="Libre Franklin"/>
                </a:rPr>
                <a:t>објаснува кога и како на вработените и волонтерите може да им се надоместат трошоците направени во име на вашата организација.</a:t>
              </a:r>
              <a:br>
                <a:rPr lang="mk" sz="1200">
                  <a:solidFill>
                    <a:schemeClr val="lt1"/>
                  </a:solidFill>
                  <a:latin typeface="Libre Franklin"/>
                  <a:ea typeface="Libre Franklin"/>
                  <a:cs typeface="Libre Franklin"/>
                  <a:sym typeface="Libre Franklin"/>
                </a:rPr>
              </a:br>
              <a:endParaRPr sz="1200">
                <a:solidFill>
                  <a:schemeClr val="lt1"/>
                </a:solidFill>
                <a:latin typeface="Libre Franklin"/>
                <a:ea typeface="Libre Franklin"/>
                <a:cs typeface="Libre Franklin"/>
                <a:sym typeface="Libre Franklin"/>
              </a:endParaRPr>
            </a:p>
            <a:p>
              <a:pPr marL="0" marR="0" lvl="0" indent="0" algn="l" rtl="0">
                <a:lnSpc>
                  <a:spcPct val="90000"/>
                </a:lnSpc>
                <a:spcBef>
                  <a:spcPts val="525"/>
                </a:spcBef>
                <a:spcAft>
                  <a:spcPts val="0"/>
                </a:spcAft>
                <a:buClr>
                  <a:schemeClr val="lt1"/>
                </a:buClr>
                <a:buSzPts val="1500"/>
                <a:buFont typeface="Arial"/>
                <a:buNone/>
              </a:pPr>
              <a:r>
                <a:rPr lang="mk" sz="1200" b="1">
                  <a:solidFill>
                    <a:schemeClr val="lt1"/>
                  </a:solidFill>
                  <a:latin typeface="Libre Franklin"/>
                  <a:ea typeface="Libre Franklin"/>
                  <a:cs typeface="Libre Franklin"/>
                  <a:sym typeface="Libre Franklin"/>
                </a:rPr>
                <a:t>Политика за надомест на персоналот: </a:t>
              </a:r>
              <a:r>
                <a:rPr lang="mk" sz="1200">
                  <a:solidFill>
                    <a:schemeClr val="lt1"/>
                  </a:solidFill>
                  <a:latin typeface="Libre Franklin"/>
                  <a:ea typeface="Libre Franklin"/>
                  <a:cs typeface="Libre Franklin"/>
                  <a:sym typeface="Libre Franklin"/>
                </a:rPr>
                <a:t>Детали како ќе ги одредите и зголемите платите и придобивките за вработените во вашата непрофитна организација.</a:t>
              </a:r>
              <a:br>
                <a:rPr lang="mk" sz="1500" b="1">
                  <a:solidFill>
                    <a:schemeClr val="lt1"/>
                  </a:solidFill>
                  <a:latin typeface="Libre Franklin"/>
                  <a:ea typeface="Libre Franklin"/>
                  <a:cs typeface="Libre Franklin"/>
                  <a:sym typeface="Libre Franklin"/>
                </a:rPr>
              </a:br>
              <a:endParaRPr sz="1500" b="1">
                <a:solidFill>
                  <a:schemeClr val="lt1"/>
                </a:solidFill>
                <a:latin typeface="Libre Franklin"/>
                <a:ea typeface="Libre Franklin"/>
                <a:cs typeface="Libre Franklin"/>
                <a:sym typeface="Libre Franklin"/>
              </a:endParaRPr>
            </a:p>
          </p:txBody>
        </p:sp>
        <p:sp>
          <p:nvSpPr>
            <p:cNvPr id="190" name="Google Shape;190;p25"/>
            <p:cNvSpPr/>
            <p:nvPr/>
          </p:nvSpPr>
          <p:spPr>
            <a:xfrm>
              <a:off x="344377" y="1018718"/>
              <a:ext cx="1349954" cy="857002"/>
            </a:xfrm>
            <a:prstGeom prst="roundRect">
              <a:avLst>
                <a:gd name="adj" fmla="val 10000"/>
              </a:avLst>
            </a:prstGeom>
            <a:blipFill rotWithShape="1">
              <a:blip r:embed="rId3">
                <a:alphaModFix/>
              </a:blip>
              <a:stretch>
                <a:fillRect t="-30997" b="-30995"/>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txBox="1">
            <a:spLocks noGrp="1"/>
          </p:cNvSpPr>
          <p:nvPr>
            <p:ph type="title"/>
          </p:nvPr>
        </p:nvSpPr>
        <p:spPr>
          <a:xfrm>
            <a:off x="1848196" y="1593076"/>
            <a:ext cx="12310533" cy="73202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F5496"/>
              </a:buClr>
              <a:buSzPts val="3600"/>
              <a:buFont typeface="Libre Franklin"/>
              <a:buNone/>
            </a:pPr>
            <a:r>
              <a:rPr lang="mk" sz="3600">
                <a:latin typeface="Libre Franklin"/>
                <a:ea typeface="Libre Franklin"/>
                <a:cs typeface="Libre Franklin"/>
                <a:sym typeface="Libre Franklin"/>
              </a:rPr>
              <a:t>Диверзификација на приходните текови</a:t>
            </a:r>
            <a:br>
              <a:rPr lang="mk" sz="3600">
                <a:latin typeface="Libre Franklin"/>
                <a:ea typeface="Libre Franklin"/>
                <a:cs typeface="Libre Franklin"/>
                <a:sym typeface="Libre Franklin"/>
              </a:rPr>
            </a:br>
            <a:endParaRPr sz="3600">
              <a:latin typeface="Libre Franklin"/>
              <a:ea typeface="Libre Franklin"/>
              <a:cs typeface="Libre Franklin"/>
              <a:sym typeface="Libre Franklin"/>
            </a:endParaRPr>
          </a:p>
        </p:txBody>
      </p:sp>
      <p:sp>
        <p:nvSpPr>
          <p:cNvPr id="196" name="Google Shape;196;p26"/>
          <p:cNvSpPr txBox="1">
            <a:spLocks noGrp="1"/>
          </p:cNvSpPr>
          <p:nvPr>
            <p:ph type="body" idx="1"/>
          </p:nvPr>
        </p:nvSpPr>
        <p:spPr>
          <a:xfrm>
            <a:off x="110836" y="2017536"/>
            <a:ext cx="11970327" cy="39883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500"/>
              <a:buNone/>
            </a:pPr>
            <a:r>
              <a:rPr lang="mk" sz="1200" dirty="0"/>
              <a:t>Предизвикот за ГО е финансиската стабилност која може да ви понуди разновиден модел на финансирање за да обезбедите алтернативи во однос на изворите на приходи и да ги намалите трошоците. Вашиот модел на финансирање треба да вклучува некоја комбинација од петте главни текови на непрофитни приходи, кои се:</a:t>
            </a:r>
            <a:endParaRPr sz="2500" dirty="0"/>
          </a:p>
        </p:txBody>
      </p:sp>
      <p:pic>
        <p:nvPicPr>
          <p:cNvPr id="197" name="Google Shape;197;p26" descr="A diagram of a company revenue stream&#10;&#10;Description automatically generated"/>
          <p:cNvPicPr preferRelativeResize="0"/>
          <p:nvPr/>
        </p:nvPicPr>
        <p:blipFill rotWithShape="1">
          <a:blip r:embed="rId3">
            <a:alphaModFix/>
          </a:blip>
          <a:srcRect/>
          <a:stretch/>
        </p:blipFill>
        <p:spPr>
          <a:xfrm>
            <a:off x="2549391" y="2487198"/>
            <a:ext cx="5807210" cy="333930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7"/>
          <p:cNvSpPr txBox="1">
            <a:spLocks noGrp="1"/>
          </p:cNvSpPr>
          <p:nvPr>
            <p:ph type="title"/>
          </p:nvPr>
        </p:nvSpPr>
        <p:spPr>
          <a:xfrm>
            <a:off x="1848196" y="1593076"/>
            <a:ext cx="12310533" cy="73202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F5496"/>
              </a:buClr>
              <a:buSzPts val="3600"/>
              <a:buFont typeface="Libre Franklin"/>
              <a:buNone/>
            </a:pPr>
            <a:r>
              <a:rPr lang="mk" sz="3600">
                <a:latin typeface="Libre Franklin"/>
                <a:ea typeface="Libre Franklin"/>
                <a:cs typeface="Libre Franklin"/>
                <a:sym typeface="Libre Franklin"/>
              </a:rPr>
              <a:t>Диверзификација на приходните текови</a:t>
            </a:r>
            <a:br>
              <a:rPr lang="mk" sz="3600">
                <a:latin typeface="Libre Franklin"/>
                <a:ea typeface="Libre Franklin"/>
                <a:cs typeface="Libre Franklin"/>
                <a:sym typeface="Libre Franklin"/>
              </a:rPr>
            </a:br>
            <a:endParaRPr sz="3600">
              <a:latin typeface="Libre Franklin"/>
              <a:ea typeface="Libre Franklin"/>
              <a:cs typeface="Libre Franklin"/>
              <a:sym typeface="Libre Franklin"/>
            </a:endParaRPr>
          </a:p>
        </p:txBody>
      </p:sp>
      <p:sp>
        <p:nvSpPr>
          <p:cNvPr id="203" name="Google Shape;203;p27"/>
          <p:cNvSpPr txBox="1">
            <a:spLocks noGrp="1"/>
          </p:cNvSpPr>
          <p:nvPr>
            <p:ph type="body" idx="1"/>
          </p:nvPr>
        </p:nvSpPr>
        <p:spPr>
          <a:xfrm>
            <a:off x="110836" y="2017536"/>
            <a:ext cx="11970327" cy="39883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500"/>
              <a:buNone/>
            </a:pPr>
            <a:r>
              <a:rPr lang="mk" sz="1300" dirty="0"/>
              <a:t>Предизвикот за  ГО е финансиската стабилност која може да ви понуди разновиден модел на финансирање за да обезбедите алтернативи во однос на изворите на приходи и да ги намалите трошоците. Вашиот модел на финансирање треба да вклучува некоја комбинација од петте главни текови на непрофитни приходи, кои се:</a:t>
            </a:r>
            <a:endParaRPr sz="2600" dirty="0"/>
          </a:p>
        </p:txBody>
      </p:sp>
      <p:grpSp>
        <p:nvGrpSpPr>
          <p:cNvPr id="204" name="Google Shape;204;p27"/>
          <p:cNvGrpSpPr/>
          <p:nvPr/>
        </p:nvGrpSpPr>
        <p:grpSpPr>
          <a:xfrm>
            <a:off x="110835" y="2565820"/>
            <a:ext cx="9024697" cy="3611191"/>
            <a:chOff x="0" y="2422"/>
            <a:chExt cx="9024697" cy="3611191"/>
          </a:xfrm>
        </p:grpSpPr>
        <p:sp>
          <p:nvSpPr>
            <p:cNvPr id="205" name="Google Shape;205;p27"/>
            <p:cNvSpPr/>
            <p:nvPr/>
          </p:nvSpPr>
          <p:spPr>
            <a:xfrm rot="5400000">
              <a:off x="-122901" y="125323"/>
              <a:ext cx="819340" cy="573538"/>
            </a:xfrm>
            <a:prstGeom prst="chevron">
              <a:avLst>
                <a:gd name="adj" fmla="val 5000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7"/>
            <p:cNvSpPr txBox="1"/>
            <p:nvPr/>
          </p:nvSpPr>
          <p:spPr>
            <a:xfrm>
              <a:off x="0" y="289191"/>
              <a:ext cx="573538" cy="245802"/>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Libre Franklin"/>
                <a:buNone/>
              </a:pPr>
              <a:r>
                <a:rPr lang="mk" sz="1700">
                  <a:solidFill>
                    <a:schemeClr val="lt1"/>
                  </a:solidFill>
                  <a:latin typeface="Libre Franklin"/>
                  <a:ea typeface="Libre Franklin"/>
                  <a:cs typeface="Libre Franklin"/>
                  <a:sym typeface="Libre Franklin"/>
                </a:rPr>
                <a:t>1</a:t>
              </a:r>
              <a:endParaRPr sz="1700">
                <a:solidFill>
                  <a:schemeClr val="lt1"/>
                </a:solidFill>
                <a:latin typeface="Libre Franklin"/>
                <a:ea typeface="Libre Franklin"/>
                <a:cs typeface="Libre Franklin"/>
                <a:sym typeface="Libre Franklin"/>
              </a:endParaRPr>
            </a:p>
          </p:txBody>
        </p:sp>
        <p:sp>
          <p:nvSpPr>
            <p:cNvPr id="207" name="Google Shape;207;p27"/>
            <p:cNvSpPr/>
            <p:nvPr/>
          </p:nvSpPr>
          <p:spPr>
            <a:xfrm rot="5400000">
              <a:off x="4532832" y="-3956872"/>
              <a:ext cx="532571" cy="8451159"/>
            </a:xfrm>
            <a:prstGeom prst="round2SameRect">
              <a:avLst>
                <a:gd name="adj1" fmla="val 16667"/>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7"/>
            <p:cNvSpPr txBox="1"/>
            <p:nvPr/>
          </p:nvSpPr>
          <p:spPr>
            <a:xfrm>
              <a:off x="573538" y="28420"/>
              <a:ext cx="8425161" cy="480575"/>
            </a:xfrm>
            <a:prstGeom prst="rect">
              <a:avLst/>
            </a:prstGeom>
            <a:noFill/>
            <a:ln>
              <a:noFill/>
            </a:ln>
          </p:spPr>
          <p:txBody>
            <a:bodyPr spcFirstLastPara="1" wrap="square" lIns="99550" tIns="8875" rIns="8875" bIns="8875" anchor="ctr" anchorCtr="0">
              <a:noAutofit/>
            </a:bodyPr>
            <a:lstStyle/>
            <a:p>
              <a:pPr marL="114300" marR="0" lvl="1" indent="-114300" algn="l" rtl="0">
                <a:lnSpc>
                  <a:spcPct val="90000"/>
                </a:lnSpc>
                <a:spcBef>
                  <a:spcPts val="0"/>
                </a:spcBef>
                <a:spcAft>
                  <a:spcPts val="0"/>
                </a:spcAft>
                <a:buClr>
                  <a:schemeClr val="dk1"/>
                </a:buClr>
                <a:buSzPts val="1400"/>
                <a:buFont typeface="Arial"/>
                <a:buNone/>
              </a:pPr>
              <a:r>
                <a:rPr lang="mk" sz="1400" b="1" i="0" u="none" strike="noStrike" cap="none" dirty="0">
                  <a:solidFill>
                    <a:schemeClr val="dk1"/>
                  </a:solidFill>
                  <a:latin typeface="Libre Franklin"/>
                  <a:ea typeface="Libre Franklin"/>
                  <a:cs typeface="Libre Franklin"/>
                  <a:sym typeface="Libre Franklin"/>
                </a:rPr>
                <a:t>Индивидуални донации:</a:t>
              </a:r>
              <a:r>
                <a:rPr lang="mk" sz="1400" b="0" i="0" u="none" strike="noStrike" cap="none" dirty="0">
                  <a:solidFill>
                    <a:schemeClr val="dk1"/>
                  </a:solidFill>
                  <a:latin typeface="Libre Franklin"/>
                  <a:ea typeface="Libre Franklin"/>
                  <a:cs typeface="Libre Franklin"/>
                  <a:sym typeface="Libre Franklin"/>
                </a:rPr>
                <a:t> </a:t>
              </a:r>
              <a:r>
                <a:rPr lang="mk" sz="1400" b="1" i="0" u="none" strike="noStrike" cap="none" dirty="0">
                  <a:solidFill>
                    <a:schemeClr val="dk1"/>
                  </a:solidFill>
                  <a:latin typeface="Libre Franklin"/>
                  <a:ea typeface="Libre Franklin"/>
                  <a:cs typeface="Libre Franklin"/>
                  <a:sym typeface="Libre Franklin"/>
                </a:rPr>
                <a:t>Во некои ГО, индивидуалните донации, без разлика на големината, сочинуваат голем дел од нивното финансирање, како и донации од непрофитни настани и донации во натура.</a:t>
              </a:r>
              <a:endParaRPr sz="1400" b="0" i="0" u="none" strike="noStrike" cap="none" dirty="0">
                <a:solidFill>
                  <a:schemeClr val="dk1"/>
                </a:solidFill>
                <a:latin typeface="Libre Franklin"/>
                <a:ea typeface="Libre Franklin"/>
                <a:cs typeface="Libre Franklin"/>
                <a:sym typeface="Libre Franklin"/>
              </a:endParaRPr>
            </a:p>
          </p:txBody>
        </p:sp>
        <p:sp>
          <p:nvSpPr>
            <p:cNvPr id="209" name="Google Shape;209;p27"/>
            <p:cNvSpPr/>
            <p:nvPr/>
          </p:nvSpPr>
          <p:spPr>
            <a:xfrm rot="5400000">
              <a:off x="-122901" y="823286"/>
              <a:ext cx="819340" cy="573538"/>
            </a:xfrm>
            <a:prstGeom prst="chevron">
              <a:avLst>
                <a:gd name="adj" fmla="val 50000"/>
              </a:avLst>
            </a:prstGeom>
            <a:solidFill>
              <a:srgbClr val="FF0000"/>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7"/>
            <p:cNvSpPr txBox="1"/>
            <p:nvPr/>
          </p:nvSpPr>
          <p:spPr>
            <a:xfrm>
              <a:off x="0" y="987154"/>
              <a:ext cx="573538" cy="245802"/>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Libre Franklin"/>
                <a:buNone/>
              </a:pPr>
              <a:r>
                <a:rPr lang="mk" sz="1700">
                  <a:solidFill>
                    <a:schemeClr val="lt1"/>
                  </a:solidFill>
                  <a:latin typeface="Libre Franklin"/>
                  <a:ea typeface="Libre Franklin"/>
                  <a:cs typeface="Libre Franklin"/>
                  <a:sym typeface="Libre Franklin"/>
                </a:rPr>
                <a:t>2</a:t>
              </a:r>
              <a:endParaRPr sz="1700">
                <a:solidFill>
                  <a:schemeClr val="lt1"/>
                </a:solidFill>
                <a:latin typeface="Libre Franklin"/>
                <a:ea typeface="Libre Franklin"/>
                <a:cs typeface="Libre Franklin"/>
                <a:sym typeface="Libre Franklin"/>
              </a:endParaRPr>
            </a:p>
          </p:txBody>
        </p:sp>
        <p:sp>
          <p:nvSpPr>
            <p:cNvPr id="211" name="Google Shape;211;p27"/>
            <p:cNvSpPr/>
            <p:nvPr/>
          </p:nvSpPr>
          <p:spPr>
            <a:xfrm rot="5400000">
              <a:off x="4532832" y="-3238037"/>
              <a:ext cx="532571" cy="8451159"/>
            </a:xfrm>
            <a:prstGeom prst="round2SameRect">
              <a:avLst>
                <a:gd name="adj1" fmla="val 16667"/>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7"/>
            <p:cNvSpPr txBox="1"/>
            <p:nvPr/>
          </p:nvSpPr>
          <p:spPr>
            <a:xfrm>
              <a:off x="573538" y="747255"/>
              <a:ext cx="8425161" cy="480575"/>
            </a:xfrm>
            <a:prstGeom prst="rect">
              <a:avLst/>
            </a:prstGeom>
            <a:noFill/>
            <a:ln>
              <a:noFill/>
            </a:ln>
          </p:spPr>
          <p:txBody>
            <a:bodyPr spcFirstLastPara="1" wrap="square" lIns="99550" tIns="8875" rIns="8875" bIns="8875" anchor="ctr" anchorCtr="0">
              <a:noAutofit/>
            </a:bodyPr>
            <a:lstStyle/>
            <a:p>
              <a:pPr marL="114300" marR="0" lvl="1" indent="-114300" algn="l" rtl="0">
                <a:lnSpc>
                  <a:spcPct val="90000"/>
                </a:lnSpc>
                <a:spcBef>
                  <a:spcPts val="0"/>
                </a:spcBef>
                <a:spcAft>
                  <a:spcPts val="0"/>
                </a:spcAft>
                <a:buClr>
                  <a:schemeClr val="dk1"/>
                </a:buClr>
                <a:buSzPts val="1400"/>
                <a:buFont typeface="Arial"/>
                <a:buNone/>
              </a:pPr>
              <a:r>
                <a:rPr lang="mk" sz="1400" b="1" i="0" u="none" strike="noStrike" cap="none">
                  <a:solidFill>
                    <a:schemeClr val="dk1"/>
                  </a:solidFill>
                  <a:latin typeface="Libre Franklin"/>
                  <a:ea typeface="Libre Franklin"/>
                  <a:cs typeface="Libre Franklin"/>
                  <a:sym typeface="Libre Franklin"/>
                </a:rPr>
                <a:t>Корпоративна филантропија:</a:t>
              </a:r>
              <a:r>
                <a:rPr lang="mk" sz="1400" b="0" i="0" u="none" strike="noStrike" cap="none">
                  <a:solidFill>
                    <a:schemeClr val="dk1"/>
                  </a:solidFill>
                  <a:latin typeface="Libre Franklin"/>
                  <a:ea typeface="Libre Franklin"/>
                  <a:cs typeface="Libre Franklin"/>
                  <a:sym typeface="Libre Franklin"/>
                </a:rPr>
                <a:t> </a:t>
              </a:r>
              <a:r>
                <a:rPr lang="mk" sz="1400" b="1" i="0" u="none" strike="noStrike" cap="none">
                  <a:solidFill>
                    <a:schemeClr val="dk1"/>
                  </a:solidFill>
                  <a:latin typeface="Libre Franklin"/>
                  <a:ea typeface="Libre Franklin"/>
                  <a:cs typeface="Libre Franklin"/>
                  <a:sym typeface="Libre Franklin"/>
                </a:rPr>
                <a:t>Ова ги вклучува сите добротворни прилози од големи профитни компании кои обезбедуваат спонзорства, подароци и спонзори волонтери.</a:t>
              </a:r>
              <a:br>
                <a:rPr lang="mk" sz="1400" b="0" i="0" u="none" strike="noStrike" cap="none">
                  <a:solidFill>
                    <a:schemeClr val="dk1"/>
                  </a:solidFill>
                  <a:latin typeface="Libre Franklin"/>
                  <a:ea typeface="Libre Franklin"/>
                  <a:cs typeface="Libre Franklin"/>
                  <a:sym typeface="Libre Franklin"/>
                </a:rPr>
              </a:br>
              <a:endParaRPr sz="1400" b="0" i="0" u="none" strike="noStrike" cap="none">
                <a:solidFill>
                  <a:schemeClr val="dk1"/>
                </a:solidFill>
                <a:latin typeface="Libre Franklin"/>
                <a:ea typeface="Libre Franklin"/>
                <a:cs typeface="Libre Franklin"/>
                <a:sym typeface="Libre Franklin"/>
              </a:endParaRPr>
            </a:p>
          </p:txBody>
        </p:sp>
        <p:sp>
          <p:nvSpPr>
            <p:cNvPr id="213" name="Google Shape;213;p27"/>
            <p:cNvSpPr/>
            <p:nvPr/>
          </p:nvSpPr>
          <p:spPr>
            <a:xfrm rot="5400000">
              <a:off x="-122901" y="1521248"/>
              <a:ext cx="819340" cy="573538"/>
            </a:xfrm>
            <a:prstGeom prst="chevron">
              <a:avLst>
                <a:gd name="adj" fmla="val 50000"/>
              </a:avLst>
            </a:prstGeom>
            <a:solidFill>
              <a:srgbClr val="00B050"/>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txBox="1"/>
            <p:nvPr/>
          </p:nvSpPr>
          <p:spPr>
            <a:xfrm>
              <a:off x="0" y="1685116"/>
              <a:ext cx="573538" cy="245802"/>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Libre Franklin"/>
                <a:buNone/>
              </a:pPr>
              <a:r>
                <a:rPr lang="mk" sz="1700">
                  <a:solidFill>
                    <a:schemeClr val="lt1"/>
                  </a:solidFill>
                  <a:latin typeface="Libre Franklin"/>
                  <a:ea typeface="Libre Franklin"/>
                  <a:cs typeface="Libre Franklin"/>
                  <a:sym typeface="Libre Franklin"/>
                </a:rPr>
                <a:t>3</a:t>
              </a:r>
              <a:endParaRPr sz="1700">
                <a:solidFill>
                  <a:schemeClr val="lt1"/>
                </a:solidFill>
                <a:latin typeface="Libre Franklin"/>
                <a:ea typeface="Libre Franklin"/>
                <a:cs typeface="Libre Franklin"/>
                <a:sym typeface="Libre Franklin"/>
              </a:endParaRPr>
            </a:p>
          </p:txBody>
        </p:sp>
        <p:sp>
          <p:nvSpPr>
            <p:cNvPr id="215" name="Google Shape;215;p27"/>
            <p:cNvSpPr/>
            <p:nvPr/>
          </p:nvSpPr>
          <p:spPr>
            <a:xfrm rot="5400000">
              <a:off x="4532832" y="-2560946"/>
              <a:ext cx="532571" cy="8451159"/>
            </a:xfrm>
            <a:prstGeom prst="round2SameRect">
              <a:avLst>
                <a:gd name="adj1" fmla="val 16667"/>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7"/>
            <p:cNvSpPr txBox="1"/>
            <p:nvPr/>
          </p:nvSpPr>
          <p:spPr>
            <a:xfrm>
              <a:off x="573538" y="1424346"/>
              <a:ext cx="8425161" cy="480575"/>
            </a:xfrm>
            <a:prstGeom prst="rect">
              <a:avLst/>
            </a:prstGeom>
            <a:noFill/>
            <a:ln>
              <a:noFill/>
            </a:ln>
          </p:spPr>
          <p:txBody>
            <a:bodyPr spcFirstLastPara="1" wrap="square" lIns="99550" tIns="8875" rIns="8875" bIns="8875" anchor="ctr" anchorCtr="0">
              <a:noAutofit/>
            </a:bodyPr>
            <a:lstStyle/>
            <a:p>
              <a:pPr marL="114300" marR="0" lvl="1" indent="-114300" algn="l" rtl="0">
                <a:lnSpc>
                  <a:spcPct val="90000"/>
                </a:lnSpc>
                <a:spcBef>
                  <a:spcPts val="0"/>
                </a:spcBef>
                <a:spcAft>
                  <a:spcPts val="0"/>
                </a:spcAft>
                <a:buClr>
                  <a:schemeClr val="dk1"/>
                </a:buClr>
                <a:buSzPts val="1400"/>
                <a:buFont typeface="Arial"/>
                <a:buNone/>
              </a:pPr>
              <a:r>
                <a:rPr lang="mk" sz="1400" b="1" i="0" u="none" strike="noStrike" cap="none" dirty="0">
                  <a:solidFill>
                    <a:schemeClr val="dk1"/>
                  </a:solidFill>
                  <a:latin typeface="Libre Franklin"/>
                  <a:ea typeface="Libre Franklin"/>
                  <a:cs typeface="Libre Franklin"/>
                  <a:sym typeface="Libre Franklin"/>
                </a:rPr>
                <a:t>Заработени приходи:</a:t>
              </a:r>
              <a:r>
                <a:rPr lang="mk" sz="1400" b="0" i="0" u="none" strike="noStrike" cap="none" dirty="0">
                  <a:solidFill>
                    <a:schemeClr val="dk1"/>
                  </a:solidFill>
                  <a:latin typeface="Libre Franklin"/>
                  <a:ea typeface="Libre Franklin"/>
                  <a:cs typeface="Libre Franklin"/>
                  <a:sym typeface="Libre Franklin"/>
                </a:rPr>
                <a:t> </a:t>
              </a:r>
              <a:r>
                <a:rPr lang="mk" sz="1400" b="1" i="0" u="none" strike="noStrike" cap="none" dirty="0">
                  <a:solidFill>
                    <a:schemeClr val="dk1"/>
                  </a:solidFill>
                  <a:latin typeface="Libre Franklin"/>
                  <a:ea typeface="Libre Franklin"/>
                  <a:cs typeface="Libre Franklin"/>
                  <a:sym typeface="Libre Franklin"/>
                </a:rPr>
                <a:t>Во </a:t>
              </a:r>
              <a:r>
                <a:rPr lang="mk" b="1" dirty="0">
                  <a:solidFill>
                    <a:schemeClr val="dk1"/>
                  </a:solidFill>
                  <a:latin typeface="Libre Franklin"/>
                  <a:ea typeface="Libre Franklin"/>
                  <a:cs typeface="Libre Franklin"/>
                  <a:sym typeface="Libre Franklin"/>
                </a:rPr>
                <a:t>ГО</a:t>
              </a:r>
              <a:r>
                <a:rPr lang="mk" sz="1400" b="1" i="0" u="none" strike="noStrike" cap="none" dirty="0">
                  <a:solidFill>
                    <a:schemeClr val="dk1"/>
                  </a:solidFill>
                  <a:latin typeface="Libre Franklin"/>
                  <a:ea typeface="Libre Franklin"/>
                  <a:cs typeface="Libre Franklin"/>
                  <a:sym typeface="Libre Franklin"/>
                </a:rPr>
                <a:t> овој приход главно доаѓа од членарина или од волонтерски надоместоци.</a:t>
              </a:r>
              <a:endParaRPr sz="1400" b="0" i="0" u="none" strike="noStrike" cap="none" dirty="0">
                <a:solidFill>
                  <a:schemeClr val="dk1"/>
                </a:solidFill>
                <a:latin typeface="Libre Franklin"/>
                <a:ea typeface="Libre Franklin"/>
                <a:cs typeface="Libre Franklin"/>
                <a:sym typeface="Libre Franklin"/>
              </a:endParaRPr>
            </a:p>
          </p:txBody>
        </p:sp>
        <p:sp>
          <p:nvSpPr>
            <p:cNvPr id="217" name="Google Shape;217;p27"/>
            <p:cNvSpPr/>
            <p:nvPr/>
          </p:nvSpPr>
          <p:spPr>
            <a:xfrm rot="5400000">
              <a:off x="-122901" y="2219211"/>
              <a:ext cx="819340" cy="573538"/>
            </a:xfrm>
            <a:prstGeom prst="chevron">
              <a:avLst>
                <a:gd name="adj" fmla="val 50000"/>
              </a:avLst>
            </a:prstGeom>
            <a:solidFill>
              <a:schemeClr val="accen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7"/>
            <p:cNvSpPr txBox="1"/>
            <p:nvPr/>
          </p:nvSpPr>
          <p:spPr>
            <a:xfrm>
              <a:off x="0" y="2383079"/>
              <a:ext cx="573538" cy="245802"/>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mk" sz="1700">
                  <a:solidFill>
                    <a:schemeClr val="lt1"/>
                  </a:solidFill>
                  <a:latin typeface="Libre Franklin"/>
                  <a:ea typeface="Libre Franklin"/>
                  <a:cs typeface="Libre Franklin"/>
                  <a:sym typeface="Libre Franklin"/>
                </a:rPr>
                <a:t>4</a:t>
              </a:r>
              <a:endParaRPr sz="1700">
                <a:solidFill>
                  <a:schemeClr val="lt1"/>
                </a:solidFill>
                <a:latin typeface="Libre Franklin"/>
                <a:ea typeface="Libre Franklin"/>
                <a:cs typeface="Libre Franklin"/>
                <a:sym typeface="Libre Franklin"/>
              </a:endParaRPr>
            </a:p>
          </p:txBody>
        </p:sp>
        <p:sp>
          <p:nvSpPr>
            <p:cNvPr id="219" name="Google Shape;219;p27"/>
            <p:cNvSpPr/>
            <p:nvPr/>
          </p:nvSpPr>
          <p:spPr>
            <a:xfrm rot="5400000">
              <a:off x="4532832" y="-1862983"/>
              <a:ext cx="532571" cy="8451159"/>
            </a:xfrm>
            <a:prstGeom prst="round2SameRect">
              <a:avLst>
                <a:gd name="adj1" fmla="val 16667"/>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7"/>
            <p:cNvSpPr txBox="1"/>
            <p:nvPr/>
          </p:nvSpPr>
          <p:spPr>
            <a:xfrm>
              <a:off x="573538" y="2122309"/>
              <a:ext cx="8425161" cy="480575"/>
            </a:xfrm>
            <a:prstGeom prst="rect">
              <a:avLst/>
            </a:prstGeom>
            <a:noFill/>
            <a:ln>
              <a:noFill/>
            </a:ln>
          </p:spPr>
          <p:txBody>
            <a:bodyPr spcFirstLastPara="1" wrap="square" lIns="99550" tIns="8875" rIns="8875" bIns="8875" anchor="ctr" anchorCtr="0">
              <a:noAutofit/>
            </a:bodyPr>
            <a:lstStyle/>
            <a:p>
              <a:pPr marL="114300" marR="0" lvl="1" indent="-114300" algn="l" rtl="0">
                <a:lnSpc>
                  <a:spcPct val="90000"/>
                </a:lnSpc>
                <a:spcBef>
                  <a:spcPts val="0"/>
                </a:spcBef>
                <a:spcAft>
                  <a:spcPts val="0"/>
                </a:spcAft>
                <a:buClr>
                  <a:schemeClr val="dk1"/>
                </a:buClr>
                <a:buSzPts val="1400"/>
                <a:buFont typeface="Arial"/>
                <a:buNone/>
              </a:pPr>
              <a:r>
                <a:rPr lang="mk" sz="1400" b="1" i="0" u="none" strike="noStrike" cap="none" dirty="0">
                  <a:solidFill>
                    <a:schemeClr val="dk1"/>
                  </a:solidFill>
                  <a:latin typeface="Libre Franklin"/>
                  <a:ea typeface="Libre Franklin"/>
                  <a:cs typeface="Libre Franklin"/>
                  <a:sym typeface="Libre Franklin"/>
                </a:rPr>
                <a:t>Инвестиции:</a:t>
              </a:r>
              <a:r>
                <a:rPr lang="mk" sz="1400" b="0" i="0" u="none" strike="noStrike" cap="none" dirty="0">
                  <a:solidFill>
                    <a:schemeClr val="dk1"/>
                  </a:solidFill>
                  <a:latin typeface="Libre Franklin"/>
                  <a:ea typeface="Libre Franklin"/>
                  <a:cs typeface="Libre Franklin"/>
                  <a:sym typeface="Libre Franklin"/>
                </a:rPr>
                <a:t> </a:t>
              </a:r>
              <a:r>
                <a:rPr lang="mk" sz="1400" b="1" i="0" u="none" strike="noStrike" cap="none" dirty="0">
                  <a:solidFill>
                    <a:schemeClr val="dk1"/>
                  </a:solidFill>
                  <a:latin typeface="Libre Franklin"/>
                  <a:ea typeface="Libre Franklin"/>
                  <a:cs typeface="Libre Franklin"/>
                  <a:sym typeface="Libre Franklin"/>
                </a:rPr>
                <a:t>Иако по правило инвестициите не се приход на </a:t>
              </a:r>
              <a:r>
                <a:rPr lang="mk" b="1" dirty="0">
                  <a:solidFill>
                    <a:schemeClr val="dk1"/>
                  </a:solidFill>
                  <a:latin typeface="Libre Franklin"/>
                  <a:ea typeface="Libre Franklin"/>
                  <a:cs typeface="Libre Franklin"/>
                  <a:sym typeface="Libre Franklin"/>
                </a:rPr>
                <a:t>ГО</a:t>
              </a:r>
              <a:r>
                <a:rPr lang="mk" sz="1400" b="1" i="0" u="none" strike="noStrike" cap="none" dirty="0">
                  <a:solidFill>
                    <a:schemeClr val="dk1"/>
                  </a:solidFill>
                  <a:latin typeface="Libre Franklin"/>
                  <a:ea typeface="Libre Franklin"/>
                  <a:cs typeface="Libre Franklin"/>
                  <a:sym typeface="Libre Franklin"/>
                </a:rPr>
                <a:t>, сепак некои искусни организации се одлучуваат за нискоризични инвестиции преку благајнички записи и заеднички фондови.</a:t>
              </a:r>
              <a:endParaRPr sz="1400" b="0" i="0" u="none" strike="noStrike" cap="none" dirty="0">
                <a:solidFill>
                  <a:schemeClr val="dk1"/>
                </a:solidFill>
                <a:latin typeface="Libre Franklin"/>
                <a:ea typeface="Libre Franklin"/>
                <a:cs typeface="Libre Franklin"/>
                <a:sym typeface="Libre Franklin"/>
              </a:endParaRPr>
            </a:p>
          </p:txBody>
        </p:sp>
        <p:sp>
          <p:nvSpPr>
            <p:cNvPr id="221" name="Google Shape;221;p27"/>
            <p:cNvSpPr/>
            <p:nvPr/>
          </p:nvSpPr>
          <p:spPr>
            <a:xfrm rot="5400000">
              <a:off x="-122901" y="2917174"/>
              <a:ext cx="819340" cy="573538"/>
            </a:xfrm>
            <a:prstGeom prst="chevron">
              <a:avLst>
                <a:gd name="adj" fmla="val 50000"/>
              </a:avLst>
            </a:prstGeom>
            <a:solidFill>
              <a:srgbClr val="FF0000"/>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7"/>
            <p:cNvSpPr txBox="1"/>
            <p:nvPr/>
          </p:nvSpPr>
          <p:spPr>
            <a:xfrm>
              <a:off x="0" y="3081042"/>
              <a:ext cx="573538" cy="245802"/>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mk" sz="1700">
                  <a:solidFill>
                    <a:schemeClr val="lt1"/>
                  </a:solidFill>
                  <a:latin typeface="Libre Franklin"/>
                  <a:ea typeface="Libre Franklin"/>
                  <a:cs typeface="Libre Franklin"/>
                  <a:sym typeface="Libre Franklin"/>
                </a:rPr>
                <a:t>5</a:t>
              </a:r>
              <a:endParaRPr sz="1700">
                <a:solidFill>
                  <a:schemeClr val="lt1"/>
                </a:solidFill>
                <a:latin typeface="Libre Franklin"/>
                <a:ea typeface="Libre Franklin"/>
                <a:cs typeface="Libre Franklin"/>
                <a:sym typeface="Libre Franklin"/>
              </a:endParaRPr>
            </a:p>
          </p:txBody>
        </p:sp>
        <p:sp>
          <p:nvSpPr>
            <p:cNvPr id="223" name="Google Shape;223;p27"/>
            <p:cNvSpPr/>
            <p:nvPr/>
          </p:nvSpPr>
          <p:spPr>
            <a:xfrm rot="5400000">
              <a:off x="4532832" y="-1165020"/>
              <a:ext cx="532571" cy="8451159"/>
            </a:xfrm>
            <a:prstGeom prst="round2SameRect">
              <a:avLst>
                <a:gd name="adj1" fmla="val 16667"/>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7"/>
            <p:cNvSpPr txBox="1"/>
            <p:nvPr/>
          </p:nvSpPr>
          <p:spPr>
            <a:xfrm>
              <a:off x="573538" y="2820272"/>
              <a:ext cx="8425161" cy="480575"/>
            </a:xfrm>
            <a:prstGeom prst="rect">
              <a:avLst/>
            </a:prstGeom>
            <a:noFill/>
            <a:ln>
              <a:noFill/>
            </a:ln>
          </p:spPr>
          <p:txBody>
            <a:bodyPr spcFirstLastPara="1" wrap="square" lIns="99550" tIns="8875" rIns="8875" bIns="8875" anchor="ctr" anchorCtr="0">
              <a:noAutofit/>
            </a:bodyPr>
            <a:lstStyle/>
            <a:p>
              <a:pPr marL="114300" marR="0" lvl="1" indent="-114300" algn="l" rtl="0">
                <a:lnSpc>
                  <a:spcPct val="90000"/>
                </a:lnSpc>
                <a:spcBef>
                  <a:spcPts val="0"/>
                </a:spcBef>
                <a:spcAft>
                  <a:spcPts val="0"/>
                </a:spcAft>
                <a:buClr>
                  <a:schemeClr val="dk1"/>
                </a:buClr>
                <a:buSzPts val="1400"/>
                <a:buFont typeface="Arial"/>
                <a:buNone/>
              </a:pPr>
              <a:r>
                <a:rPr lang="mk" sz="1400" b="1" i="0" u="none" strike="noStrike" cap="none">
                  <a:solidFill>
                    <a:schemeClr val="dk1"/>
                  </a:solidFill>
                  <a:latin typeface="Libre Franklin"/>
                  <a:ea typeface="Libre Franklin"/>
                  <a:cs typeface="Libre Franklin"/>
                  <a:sym typeface="Libre Franklin"/>
                </a:rPr>
                <a:t>Грантови: Грантовите обично доаѓаат од фондации или владини агенции и често го сочинуваат најголемиот дел од приходот на НПО. Тоа се на пр. проекти финансирани од ЕУ.</a:t>
              </a:r>
              <a:endParaRPr/>
            </a:p>
          </p:txBody>
        </p:sp>
      </p:grpSp>
      <p:sp>
        <p:nvSpPr>
          <p:cNvPr id="225" name="Google Shape;225;p27"/>
          <p:cNvSpPr/>
          <p:nvPr/>
        </p:nvSpPr>
        <p:spPr>
          <a:xfrm>
            <a:off x="9313333" y="2675468"/>
            <a:ext cx="2767830" cy="2201332"/>
          </a:xfrm>
          <a:prstGeom prst="snip2DiagRect">
            <a:avLst>
              <a:gd name="adj1" fmla="val 0"/>
              <a:gd name="adj2" fmla="val 16667"/>
            </a:avLst>
          </a:prstGeom>
          <a:solidFill>
            <a:srgbClr val="F4B08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mk" sz="1100" b="1">
                <a:solidFill>
                  <a:schemeClr val="dk1"/>
                </a:solidFill>
                <a:latin typeface="Libre Franklin"/>
                <a:ea typeface="Libre Franklin"/>
                <a:cs typeface="Libre Franklin"/>
                <a:sym typeface="Libre Franklin"/>
              </a:rPr>
              <a:t>СОВЕТ! </a:t>
            </a:r>
            <a:r>
              <a:rPr lang="mk" sz="1100">
                <a:solidFill>
                  <a:schemeClr val="dk1"/>
                </a:solidFill>
                <a:latin typeface="Libre Franklin"/>
                <a:ea typeface="Libre Franklin"/>
                <a:cs typeface="Libre Franklin"/>
                <a:sym typeface="Libre Franklin"/>
              </a:rPr>
              <a:t>: Кога го креирате годишниот буџет на вашата организација , категоризирајте ги приходите по извор за поефективно да поставите цели. Дополнително, погрижете се вкупниот проектиран приход да ги надмине вкупните проектирани трошоци за да создадете перница во случај на итност.</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title"/>
          </p:nvPr>
        </p:nvSpPr>
        <p:spPr>
          <a:xfrm>
            <a:off x="2396836" y="1327070"/>
            <a:ext cx="12310533" cy="73202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F5496"/>
              </a:buClr>
              <a:buSzPts val="3600"/>
              <a:buFont typeface="Libre Franklin"/>
              <a:buNone/>
            </a:pPr>
            <a:r>
              <a:rPr lang="mk" sz="3600">
                <a:latin typeface="Libre Franklin"/>
                <a:ea typeface="Libre Franklin"/>
                <a:cs typeface="Libre Franklin"/>
                <a:sym typeface="Libre Franklin"/>
              </a:rPr>
              <a:t>Правилно финансиско известување</a:t>
            </a:r>
            <a:endParaRPr/>
          </a:p>
        </p:txBody>
      </p:sp>
      <p:sp>
        <p:nvSpPr>
          <p:cNvPr id="231" name="Google Shape;231;p28"/>
          <p:cNvSpPr txBox="1">
            <a:spLocks noGrp="1"/>
          </p:cNvSpPr>
          <p:nvPr>
            <p:ph type="body" idx="1"/>
          </p:nvPr>
        </p:nvSpPr>
        <p:spPr>
          <a:xfrm>
            <a:off x="1" y="1972586"/>
            <a:ext cx="12192000" cy="3988399"/>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500"/>
              <a:buNone/>
            </a:pPr>
            <a:r>
              <a:rPr lang="mk" sz="1300" dirty="0"/>
              <a:t>Финансиските извештаи се многу суштински за владините финансиски служби и даночните власти, но и за финансиската транспарентност и профилот на самата организација. Владите во секоја земја поставуваат регулативи за организациите ослободени од данок и треба да проверите дали вашата ГО е во согласност со нив за да продолжите да му го давате овој статус. Во исто време, донаторите на грантови ги проверуваат овие извештаи за да потврдат дека нивното финансирање се користи на правилен и наменет начин според нивните регулативи. За да ги задоволите овие потреби, секоја година ги подготвувате следните сеопфатни, точни финансиски извештаи:</a:t>
            </a:r>
            <a:endParaRPr sz="2600" dirty="0"/>
          </a:p>
        </p:txBody>
      </p:sp>
      <p:grpSp>
        <p:nvGrpSpPr>
          <p:cNvPr id="232" name="Google Shape;232;p28"/>
          <p:cNvGrpSpPr/>
          <p:nvPr/>
        </p:nvGrpSpPr>
        <p:grpSpPr>
          <a:xfrm>
            <a:off x="1642533" y="2992435"/>
            <a:ext cx="10159999" cy="2790298"/>
            <a:chOff x="0" y="3702"/>
            <a:chExt cx="10159999" cy="2790298"/>
          </a:xfrm>
        </p:grpSpPr>
        <p:sp>
          <p:nvSpPr>
            <p:cNvPr id="233" name="Google Shape;233;p28"/>
            <p:cNvSpPr/>
            <p:nvPr/>
          </p:nvSpPr>
          <p:spPr>
            <a:xfrm>
              <a:off x="0" y="3702"/>
              <a:ext cx="10159999" cy="873125"/>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8"/>
            <p:cNvSpPr txBox="1"/>
            <p:nvPr/>
          </p:nvSpPr>
          <p:spPr>
            <a:xfrm>
              <a:off x="2119312" y="3702"/>
              <a:ext cx="8040686" cy="873125"/>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Libre Franklin"/>
                <a:buNone/>
              </a:pPr>
              <a:r>
                <a:rPr lang="mk" sz="1400" b="1">
                  <a:solidFill>
                    <a:schemeClr val="lt1"/>
                  </a:solidFill>
                  <a:latin typeface="Libre Franklin"/>
                  <a:ea typeface="Libre Franklin"/>
                  <a:cs typeface="Libre Franklin"/>
                  <a:sym typeface="Libre Franklin"/>
                </a:rPr>
                <a:t>Финансиски извештаи кои ги опишуваат и сумираат финансиските активности, операциите, финансиската состојба, готовинскиот тек и оперативните трошоци/трошоци на вашата организација.</a:t>
              </a:r>
              <a:endParaRPr sz="1400">
                <a:solidFill>
                  <a:schemeClr val="lt1"/>
                </a:solidFill>
                <a:latin typeface="Libre Franklin"/>
                <a:ea typeface="Libre Franklin"/>
                <a:cs typeface="Libre Franklin"/>
                <a:sym typeface="Libre Franklin"/>
              </a:endParaRPr>
            </a:p>
          </p:txBody>
        </p:sp>
        <p:sp>
          <p:nvSpPr>
            <p:cNvPr id="235" name="Google Shape;235;p28"/>
            <p:cNvSpPr/>
            <p:nvPr/>
          </p:nvSpPr>
          <p:spPr>
            <a:xfrm>
              <a:off x="530227" y="87312"/>
              <a:ext cx="1146169" cy="698500"/>
            </a:xfrm>
            <a:prstGeom prst="roundRect">
              <a:avLst>
                <a:gd name="adj" fmla="val 10000"/>
              </a:avLst>
            </a:prstGeom>
            <a:blipFill rotWithShape="1">
              <a:blip r:embed="rId3">
                <a:alphaModFix/>
              </a:blip>
              <a:stretch>
                <a:fillRect t="-50000" b="-50000"/>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8"/>
            <p:cNvSpPr/>
            <p:nvPr/>
          </p:nvSpPr>
          <p:spPr>
            <a:xfrm>
              <a:off x="0" y="937046"/>
              <a:ext cx="10159999" cy="873125"/>
            </a:xfrm>
            <a:prstGeom prst="roundRect">
              <a:avLst>
                <a:gd name="adj" fmla="val 10000"/>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8"/>
            <p:cNvSpPr txBox="1"/>
            <p:nvPr/>
          </p:nvSpPr>
          <p:spPr>
            <a:xfrm>
              <a:off x="2119312" y="937046"/>
              <a:ext cx="8040686" cy="873125"/>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Arial"/>
                <a:buNone/>
              </a:pPr>
              <a:r>
                <a:rPr lang="mk" sz="1300" b="1" dirty="0">
                  <a:solidFill>
                    <a:schemeClr val="lt1"/>
                  </a:solidFill>
                  <a:latin typeface="Libre Franklin"/>
                  <a:ea typeface="Libre Franklin"/>
                  <a:cs typeface="Libre Franklin"/>
                  <a:sym typeface="Libre Franklin"/>
                </a:rPr>
                <a:t>Даночни обрасци: Со цел да остане ослободен од данок, вашета ГО генерално поднесува годишна даночна пријава каде што го изјавува својот статус, што е потврдено од релевантните органи и во зависност од државното законодавство и државното оданочување, НПО може да биде ослободен од оданочување на износот на пријавениот приход или ослободен од ДДВ.</a:t>
              </a:r>
              <a:endParaRPr sz="1300" dirty="0"/>
            </a:p>
          </p:txBody>
        </p:sp>
        <p:sp>
          <p:nvSpPr>
            <p:cNvPr id="238" name="Google Shape;238;p28"/>
            <p:cNvSpPr/>
            <p:nvPr/>
          </p:nvSpPr>
          <p:spPr>
            <a:xfrm>
              <a:off x="555627" y="1047750"/>
              <a:ext cx="1095369" cy="698500"/>
            </a:xfrm>
            <a:prstGeom prst="roundRect">
              <a:avLst>
                <a:gd name="adj" fmla="val 10000"/>
              </a:avLst>
            </a:prstGeom>
            <a:blipFill rotWithShape="1">
              <a:blip r:embed="rId4">
                <a:alphaModFix/>
              </a:blip>
              <a:stretch>
                <a:fillRect t="-48998" b="-48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8"/>
            <p:cNvSpPr/>
            <p:nvPr/>
          </p:nvSpPr>
          <p:spPr>
            <a:xfrm>
              <a:off x="0" y="1920875"/>
              <a:ext cx="10159999" cy="873125"/>
            </a:xfrm>
            <a:prstGeom prst="roundRect">
              <a:avLst>
                <a:gd name="adj" fmla="val 10000"/>
              </a:avLst>
            </a:prstGeom>
            <a:solidFill>
              <a:srgbClr val="00B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8"/>
            <p:cNvSpPr txBox="1"/>
            <p:nvPr/>
          </p:nvSpPr>
          <p:spPr>
            <a:xfrm>
              <a:off x="2119312" y="1920875"/>
              <a:ext cx="8040686" cy="873125"/>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Arial"/>
                <a:buNone/>
              </a:pPr>
              <a:r>
                <a:rPr lang="mk" sz="1300" b="1">
                  <a:solidFill>
                    <a:schemeClr val="lt1"/>
                  </a:solidFill>
                  <a:latin typeface="Libre Franklin"/>
                  <a:ea typeface="Libre Franklin"/>
                  <a:cs typeface="Libre Franklin"/>
                  <a:sym typeface="Libre Franklin"/>
                </a:rPr>
                <a:t>Годишен извештај: Годишен извештај за преглед за јавноста кој вклучува клучни финансиски информации за да им даде на вашите поддржувачи општо чувство за финансиската состојба на организацијата. Кон овој извештај можете да ги прикачите вашите финансиски извештаи како прилози за транспарентност.</a:t>
              </a:r>
              <a:endParaRPr sz="1300"/>
            </a:p>
          </p:txBody>
        </p:sp>
        <p:sp>
          <p:nvSpPr>
            <p:cNvPr id="241" name="Google Shape;241;p28"/>
            <p:cNvSpPr/>
            <p:nvPr/>
          </p:nvSpPr>
          <p:spPr>
            <a:xfrm>
              <a:off x="530227" y="2008187"/>
              <a:ext cx="1146169" cy="698500"/>
            </a:xfrm>
            <a:prstGeom prst="roundRect">
              <a:avLst>
                <a:gd name="adj" fmla="val 10000"/>
              </a:avLst>
            </a:prstGeom>
            <a:blipFill rotWithShape="1">
              <a:blip r:embed="rId5">
                <a:alphaModFix/>
              </a:blip>
              <a:stretch>
                <a:fillRect t="-52996" b="-52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Office Theme 2013 - 202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2023</Words>
  <Application>Microsoft Office PowerPoint</Application>
  <PresentationFormat>Widescreen</PresentationFormat>
  <Paragraphs>106</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Libre Franklin</vt:lpstr>
      <vt:lpstr>Libre Franklin Medium</vt:lpstr>
      <vt:lpstr>Arial</vt:lpstr>
      <vt:lpstr>Office Theme 2013 - 2022</vt:lpstr>
      <vt:lpstr>PowerPoint Presentation</vt:lpstr>
      <vt:lpstr>ЦЕЛИ НА ПРВАТА СЕСИЈА</vt:lpstr>
      <vt:lpstr>Основни чекори на финансиско управување  за непрофитни организации</vt:lpstr>
      <vt:lpstr>Основни чекори на финансиско управување за непрофитни организации</vt:lpstr>
      <vt:lpstr>Организирање на финансиски менаџмент тим </vt:lpstr>
      <vt:lpstr>Воспоставување на фискални политики </vt:lpstr>
      <vt:lpstr>Диверзификација на приходните текови </vt:lpstr>
      <vt:lpstr>Диверзификација на приходните текови </vt:lpstr>
      <vt:lpstr>Правилно финансиско известување</vt:lpstr>
      <vt:lpstr>Финансирање на ЕУ и основите на финансискиот менаџмент</vt:lpstr>
      <vt:lpstr>Финансирање на ЕУ и основите на финансискиот менаџмент</vt:lpstr>
      <vt:lpstr>Финансирање на ЕУ и основите на финансискиот менаџмент</vt:lpstr>
      <vt:lpstr>Кратка студија на случај: Локален пример за финансиско известување на НПО во Северна Македонија</vt:lpstr>
      <vt:lpstr>ЦЕЛИ НА ВТОРАТА СЕСИЈА</vt:lpstr>
      <vt:lpstr>Дигитални алатки и онлајн платформи кои се користат за финансиско управување и известување во Северна Македонија </vt:lpstr>
      <vt:lpstr>Дигитални алатки и онлајн платформи кои се користат за финансиско управување и известување во Северна Македонија – Практична изложба од експерт</vt:lpstr>
      <vt:lpstr>Дигитални алатки и онлајн платформи кои се користат за финансиско управување и известување во Северна Македонија – Резиме од експерт</vt:lpstr>
      <vt:lpstr>ЦЕЛИ НА ТРЕТАТА СЕСИЈА</vt:lpstr>
      <vt:lpstr>Буџетско сметководство и мерење на финансиско известување во Северна Македонија – Практична изложба од експерт</vt:lpstr>
      <vt:lpstr>Практиките на буџетирање, сметководство и финансиско известување во Северна Македонија – Преглед од експерт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Suzana Trajkovska Kochankovska</cp:lastModifiedBy>
  <cp:revision>1</cp:revision>
  <dcterms:modified xsi:type="dcterms:W3CDTF">2025-03-11T21:45:16Z</dcterms:modified>
</cp:coreProperties>
</file>