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Libre Franklin"/>
      <p:regular r:id="rId37"/>
      <p:bold r:id="rId38"/>
      <p:italic r:id="rId39"/>
      <p:boldItalic r:id="rId40"/>
    </p:embeddedFont>
    <p:embeddedFont>
      <p:font typeface="Montserrat"/>
      <p:bold r:id="rId41"/>
      <p:boldItalic r:id="rId42"/>
    </p:embeddedFont>
    <p:embeddedFont>
      <p:font typeface="Montserrat Medium"/>
      <p:regular r:id="rId43"/>
      <p:bold r:id="rId44"/>
      <p:italic r:id="rId45"/>
      <p:boldItalic r:id="rId46"/>
    </p:embeddedFont>
    <p:embeddedFont>
      <p:font typeface="Libre Franklin Medium"/>
      <p:regular r:id="rId47"/>
      <p:bold r:id="rId48"/>
      <p:italic r:id="rId49"/>
      <p:boldItalic r:id="rId50"/>
    </p:embeddedFont>
    <p:embeddedFont>
      <p:font typeface="Quattrocento Sans"/>
      <p:regular r:id="rId51"/>
      <p:bold r:id="rId52"/>
      <p:italic r:id="rId53"/>
      <p:boldItalic r:id="rId54"/>
    </p:embeddedFont>
    <p:embeddedFont>
      <p:font typeface="Open Sans"/>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9" roundtripDataSignature="AMtx7mjsV0rV0T2SgEkdCjfw9IvmBK+H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ibreFranklin-boldItalic.fntdata"/><Relationship Id="rId42" Type="http://schemas.openxmlformats.org/officeDocument/2006/relationships/font" Target="fonts/Montserrat-boldItalic.fntdata"/><Relationship Id="rId41" Type="http://schemas.openxmlformats.org/officeDocument/2006/relationships/font" Target="fonts/Montserrat-bold.fntdata"/><Relationship Id="rId44" Type="http://schemas.openxmlformats.org/officeDocument/2006/relationships/font" Target="fonts/MontserratMedium-bold.fntdata"/><Relationship Id="rId43" Type="http://schemas.openxmlformats.org/officeDocument/2006/relationships/font" Target="fonts/MontserratMedium-regular.fntdata"/><Relationship Id="rId46" Type="http://schemas.openxmlformats.org/officeDocument/2006/relationships/font" Target="fonts/MontserratMedium-boldItalic.fntdata"/><Relationship Id="rId45" Type="http://schemas.openxmlformats.org/officeDocument/2006/relationships/font" Target="fonts/MontserratMedium-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ibreFranklinMedium-bold.fntdata"/><Relationship Id="rId47" Type="http://schemas.openxmlformats.org/officeDocument/2006/relationships/font" Target="fonts/LibreFranklinMedium-regular.fntdata"/><Relationship Id="rId49" Type="http://schemas.openxmlformats.org/officeDocument/2006/relationships/font" Target="fonts/LibreFranklinMedium-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font" Target="fonts/LibreFranklin-regular.fntdata"/><Relationship Id="rId36" Type="http://schemas.openxmlformats.org/officeDocument/2006/relationships/slide" Target="slides/slide32.xml"/><Relationship Id="rId39" Type="http://schemas.openxmlformats.org/officeDocument/2006/relationships/font" Target="fonts/LibreFranklin-italic.fntdata"/><Relationship Id="rId38" Type="http://schemas.openxmlformats.org/officeDocument/2006/relationships/font" Target="fonts/LibreFranklin-bold.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QuattrocentoSans-regular.fntdata"/><Relationship Id="rId50" Type="http://schemas.openxmlformats.org/officeDocument/2006/relationships/font" Target="fonts/LibreFranklinMedium-boldItalic.fntdata"/><Relationship Id="rId53" Type="http://schemas.openxmlformats.org/officeDocument/2006/relationships/font" Target="fonts/QuattrocentoSans-italic.fntdata"/><Relationship Id="rId52" Type="http://schemas.openxmlformats.org/officeDocument/2006/relationships/font" Target="fonts/QuattrocentoSans-bold.fntdata"/><Relationship Id="rId11" Type="http://schemas.openxmlformats.org/officeDocument/2006/relationships/slide" Target="slides/slide7.xml"/><Relationship Id="rId55" Type="http://schemas.openxmlformats.org/officeDocument/2006/relationships/font" Target="fonts/OpenSans-regular.fntdata"/><Relationship Id="rId10" Type="http://schemas.openxmlformats.org/officeDocument/2006/relationships/slide" Target="slides/slide6.xml"/><Relationship Id="rId54" Type="http://schemas.openxmlformats.org/officeDocument/2006/relationships/font" Target="fonts/QuattrocentoSans-boldItalic.fntdata"/><Relationship Id="rId13" Type="http://schemas.openxmlformats.org/officeDocument/2006/relationships/slide" Target="slides/slide9.xml"/><Relationship Id="rId57" Type="http://schemas.openxmlformats.org/officeDocument/2006/relationships/font" Target="fonts/OpenSans-italic.fntdata"/><Relationship Id="rId12" Type="http://schemas.openxmlformats.org/officeDocument/2006/relationships/slide" Target="slides/slide8.xml"/><Relationship Id="rId56" Type="http://schemas.openxmlformats.org/officeDocument/2006/relationships/font" Target="fonts/OpenSans-bold.fntdata"/><Relationship Id="rId15" Type="http://schemas.openxmlformats.org/officeDocument/2006/relationships/slide" Target="slides/slide11.xml"/><Relationship Id="rId59" Type="http://customschemas.google.com/relationships/presentationmetadata" Target="metadata"/><Relationship Id="rId14" Type="http://schemas.openxmlformats.org/officeDocument/2006/relationships/slide" Target="slides/slide10.xml"/><Relationship Id="rId58" Type="http://schemas.openxmlformats.org/officeDocument/2006/relationships/font" Target="fonts/OpenSans-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28376f19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328376f195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d835a9aea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d835a9aea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d835a9aea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d835a9aea3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Čučo slajd" type="blank">
  <p:cSld name="BLANK">
    <p:spTree>
      <p:nvGrpSpPr>
        <p:cNvPr id="15" name="Shape 15"/>
        <p:cNvGrpSpPr/>
        <p:nvPr/>
      </p:nvGrpSpPr>
      <p:grpSpPr>
        <a:xfrm>
          <a:off x="0" y="0"/>
          <a:ext cx="0" cy="0"/>
          <a:chOff x="0" y="0"/>
          <a:chExt cx="0" cy="0"/>
        </a:xfrm>
      </p:grpSpPr>
      <p:sp>
        <p:nvSpPr>
          <p:cNvPr id="16" name="Google Shape;16;p31"/>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1"/>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mparacija 3">
  <p:cSld name="Komparacija 3">
    <p:spTree>
      <p:nvGrpSpPr>
        <p:cNvPr id="68" name="Shape 68"/>
        <p:cNvGrpSpPr/>
        <p:nvPr/>
      </p:nvGrpSpPr>
      <p:grpSpPr>
        <a:xfrm>
          <a:off x="0" y="0"/>
          <a:ext cx="0" cy="0"/>
          <a:chOff x="0" y="0"/>
          <a:chExt cx="0" cy="0"/>
        </a:xfrm>
      </p:grpSpPr>
      <p:sp>
        <p:nvSpPr>
          <p:cNvPr id="69" name="Google Shape;69;p40"/>
          <p:cNvSpPr txBox="1"/>
          <p:nvPr>
            <p:ph type="title"/>
          </p:nvPr>
        </p:nvSpPr>
        <p:spPr>
          <a:xfrm>
            <a:off x="825707" y="1426029"/>
            <a:ext cx="10515600" cy="62744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0"/>
          <p:cNvSpPr txBox="1"/>
          <p:nvPr>
            <p:ph idx="1" type="body"/>
          </p:nvPr>
        </p:nvSpPr>
        <p:spPr>
          <a:xfrm>
            <a:off x="838200" y="2105229"/>
            <a:ext cx="3414358" cy="40717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0"/>
          <p:cNvSpPr txBox="1"/>
          <p:nvPr>
            <p:ph idx="2" type="body"/>
          </p:nvPr>
        </p:nvSpPr>
        <p:spPr>
          <a:xfrm>
            <a:off x="4468143" y="2122714"/>
            <a:ext cx="3414358" cy="40717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40"/>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0"/>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74" name="Google Shape;74;p40"/>
          <p:cNvSpPr txBox="1"/>
          <p:nvPr>
            <p:ph idx="3" type="body"/>
          </p:nvPr>
        </p:nvSpPr>
        <p:spPr>
          <a:xfrm>
            <a:off x="8098086" y="2122714"/>
            <a:ext cx="3243221" cy="407173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75" name="Shape 75"/>
        <p:cNvGrpSpPr/>
        <p:nvPr/>
      </p:nvGrpSpPr>
      <p:grpSpPr>
        <a:xfrm>
          <a:off x="0" y="0"/>
          <a:ext cx="0" cy="0"/>
          <a:chOff x="0" y="0"/>
          <a:chExt cx="0" cy="0"/>
        </a:xfrm>
      </p:grpSpPr>
      <p:sp>
        <p:nvSpPr>
          <p:cNvPr id="76" name="Google Shape;76;p41"/>
          <p:cNvSpPr txBox="1"/>
          <p:nvPr>
            <p:ph type="title"/>
          </p:nvPr>
        </p:nvSpPr>
        <p:spPr>
          <a:xfrm>
            <a:off x="838200" y="1441056"/>
            <a:ext cx="10515600" cy="7141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1"/>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1"/>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ija">
  <p:cSld name="Partnerija">
    <p:spTree>
      <p:nvGrpSpPr>
        <p:cNvPr id="79" name="Shape 79"/>
        <p:cNvGrpSpPr/>
        <p:nvPr/>
      </p:nvGrpSpPr>
      <p:grpSpPr>
        <a:xfrm>
          <a:off x="0" y="0"/>
          <a:ext cx="0" cy="0"/>
          <a:chOff x="0" y="0"/>
          <a:chExt cx="0" cy="0"/>
        </a:xfrm>
      </p:grpSpPr>
      <p:sp>
        <p:nvSpPr>
          <p:cNvPr id="80" name="Google Shape;80;p42"/>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2"/>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82" name="Google Shape;82;p42"/>
          <p:cNvSpPr txBox="1"/>
          <p:nvPr/>
        </p:nvSpPr>
        <p:spPr>
          <a:xfrm>
            <a:off x="539646" y="1004341"/>
            <a:ext cx="235345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it-IT" sz="3600">
                <a:solidFill>
                  <a:schemeClr val="dk1"/>
                </a:solidFill>
                <a:latin typeface="Libre Franklin"/>
                <a:ea typeface="Libre Franklin"/>
                <a:cs typeface="Libre Franklin"/>
                <a:sym typeface="Libre Franklin"/>
              </a:rPr>
              <a:t>Partners</a:t>
            </a:r>
            <a:endParaRPr/>
          </a:p>
        </p:txBody>
      </p:sp>
      <p:sp>
        <p:nvSpPr>
          <p:cNvPr id="83" name="Google Shape;83;p42"/>
          <p:cNvSpPr/>
          <p:nvPr>
            <p:ph idx="2" type="pic"/>
          </p:nvPr>
        </p:nvSpPr>
        <p:spPr>
          <a:xfrm>
            <a:off x="1333500" y="2219325"/>
            <a:ext cx="2743200" cy="1209675"/>
          </a:xfrm>
          <a:prstGeom prst="rect">
            <a:avLst/>
          </a:prstGeom>
          <a:noFill/>
          <a:ln>
            <a:noFill/>
          </a:ln>
        </p:spPr>
      </p:sp>
      <p:sp>
        <p:nvSpPr>
          <p:cNvPr id="84" name="Google Shape;84;p42"/>
          <p:cNvSpPr/>
          <p:nvPr>
            <p:ph idx="3" type="pic"/>
          </p:nvPr>
        </p:nvSpPr>
        <p:spPr>
          <a:xfrm>
            <a:off x="4724400" y="2219325"/>
            <a:ext cx="2743200" cy="1209675"/>
          </a:xfrm>
          <a:prstGeom prst="rect">
            <a:avLst/>
          </a:prstGeom>
          <a:noFill/>
          <a:ln>
            <a:noFill/>
          </a:ln>
        </p:spPr>
      </p:sp>
      <p:sp>
        <p:nvSpPr>
          <p:cNvPr id="85" name="Google Shape;85;p42"/>
          <p:cNvSpPr/>
          <p:nvPr>
            <p:ph idx="4" type="pic"/>
          </p:nvPr>
        </p:nvSpPr>
        <p:spPr>
          <a:xfrm>
            <a:off x="8115300" y="2219325"/>
            <a:ext cx="2743200" cy="1209675"/>
          </a:xfrm>
          <a:prstGeom prst="rect">
            <a:avLst/>
          </a:prstGeom>
          <a:noFill/>
          <a:ln>
            <a:noFill/>
          </a:ln>
        </p:spPr>
      </p:sp>
      <p:sp>
        <p:nvSpPr>
          <p:cNvPr id="86" name="Google Shape;86;p42"/>
          <p:cNvSpPr/>
          <p:nvPr>
            <p:ph idx="5" type="pic"/>
          </p:nvPr>
        </p:nvSpPr>
        <p:spPr>
          <a:xfrm>
            <a:off x="1333500" y="3840761"/>
            <a:ext cx="2743200" cy="1209675"/>
          </a:xfrm>
          <a:prstGeom prst="rect">
            <a:avLst/>
          </a:prstGeom>
          <a:noFill/>
          <a:ln>
            <a:noFill/>
          </a:ln>
        </p:spPr>
      </p:sp>
      <p:sp>
        <p:nvSpPr>
          <p:cNvPr id="87" name="Google Shape;87;p42"/>
          <p:cNvSpPr/>
          <p:nvPr>
            <p:ph idx="6" type="pic"/>
          </p:nvPr>
        </p:nvSpPr>
        <p:spPr>
          <a:xfrm>
            <a:off x="4724400" y="3840761"/>
            <a:ext cx="2743200" cy="1209675"/>
          </a:xfrm>
          <a:prstGeom prst="rect">
            <a:avLst/>
          </a:prstGeom>
          <a:noFill/>
          <a:ln>
            <a:noFill/>
          </a:ln>
        </p:spPr>
      </p:sp>
      <p:sp>
        <p:nvSpPr>
          <p:cNvPr id="88" name="Google Shape;88;p42"/>
          <p:cNvSpPr/>
          <p:nvPr>
            <p:ph idx="7" type="pic"/>
          </p:nvPr>
        </p:nvSpPr>
        <p:spPr>
          <a:xfrm>
            <a:off x="8115300" y="3840761"/>
            <a:ext cx="2743200" cy="1209675"/>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ela">
  <p:cSld name="Tabela">
    <p:spTree>
      <p:nvGrpSpPr>
        <p:cNvPr id="89" name="Shape 89"/>
        <p:cNvGrpSpPr/>
        <p:nvPr/>
      </p:nvGrpSpPr>
      <p:grpSpPr>
        <a:xfrm>
          <a:off x="0" y="0"/>
          <a:ext cx="0" cy="0"/>
          <a:chOff x="0" y="0"/>
          <a:chExt cx="0" cy="0"/>
        </a:xfrm>
      </p:grpSpPr>
      <p:sp>
        <p:nvSpPr>
          <p:cNvPr id="90" name="Google Shape;90;p43"/>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3"/>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i 2" type="objTx">
  <p:cSld name="OBJECT_WITH_CAPTION_TEXT">
    <p:spTree>
      <p:nvGrpSpPr>
        <p:cNvPr id="92" name="Shape 92"/>
        <p:cNvGrpSpPr/>
        <p:nvPr/>
      </p:nvGrpSpPr>
      <p:grpSpPr>
        <a:xfrm>
          <a:off x="0" y="0"/>
          <a:ext cx="0" cy="0"/>
          <a:chOff x="0" y="0"/>
          <a:chExt cx="0" cy="0"/>
        </a:xfrm>
      </p:grpSpPr>
      <p:sp>
        <p:nvSpPr>
          <p:cNvPr id="93" name="Google Shape;93;p44"/>
          <p:cNvSpPr txBox="1"/>
          <p:nvPr>
            <p:ph type="title"/>
          </p:nvPr>
        </p:nvSpPr>
        <p:spPr>
          <a:xfrm>
            <a:off x="839788" y="1629682"/>
            <a:ext cx="3932237" cy="97971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4"/>
          <p:cNvSpPr txBox="1"/>
          <p:nvPr>
            <p:ph idx="1" type="body"/>
          </p:nvPr>
        </p:nvSpPr>
        <p:spPr>
          <a:xfrm>
            <a:off x="5183188" y="1629682"/>
            <a:ext cx="6172200" cy="4231368"/>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5" name="Google Shape;95;p44"/>
          <p:cNvSpPr txBox="1"/>
          <p:nvPr>
            <p:ph idx="2" type="body"/>
          </p:nvPr>
        </p:nvSpPr>
        <p:spPr>
          <a:xfrm>
            <a:off x="839788" y="2667000"/>
            <a:ext cx="3932237" cy="32019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6" name="Google Shape;96;p44"/>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4"/>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ksti &amp; Slika" type="picTx">
  <p:cSld name="PICTURE_WITH_CAPTION_TEXT">
    <p:spTree>
      <p:nvGrpSpPr>
        <p:cNvPr id="98" name="Shape 98"/>
        <p:cNvGrpSpPr/>
        <p:nvPr/>
      </p:nvGrpSpPr>
      <p:grpSpPr>
        <a:xfrm>
          <a:off x="0" y="0"/>
          <a:ext cx="0" cy="0"/>
          <a:chOff x="0" y="0"/>
          <a:chExt cx="0" cy="0"/>
        </a:xfrm>
      </p:grpSpPr>
      <p:sp>
        <p:nvSpPr>
          <p:cNvPr id="99" name="Google Shape;99;p45"/>
          <p:cNvSpPr txBox="1"/>
          <p:nvPr>
            <p:ph type="title"/>
          </p:nvPr>
        </p:nvSpPr>
        <p:spPr>
          <a:xfrm>
            <a:off x="839788" y="1629681"/>
            <a:ext cx="3932237" cy="106997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45"/>
          <p:cNvSpPr/>
          <p:nvPr>
            <p:ph idx="2" type="pic"/>
          </p:nvPr>
        </p:nvSpPr>
        <p:spPr>
          <a:xfrm>
            <a:off x="5183188" y="1629681"/>
            <a:ext cx="6172200" cy="4231369"/>
          </a:xfrm>
          <a:prstGeom prst="rect">
            <a:avLst/>
          </a:prstGeom>
          <a:noFill/>
          <a:ln>
            <a:noFill/>
          </a:ln>
        </p:spPr>
      </p:sp>
      <p:sp>
        <p:nvSpPr>
          <p:cNvPr id="101" name="Google Shape;101;p45"/>
          <p:cNvSpPr txBox="1"/>
          <p:nvPr>
            <p:ph idx="1" type="body"/>
          </p:nvPr>
        </p:nvSpPr>
        <p:spPr>
          <a:xfrm>
            <a:off x="839788" y="2808514"/>
            <a:ext cx="3932237" cy="30604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2" name="Google Shape;102;p45"/>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45"/>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kni slika &amp; Teksti">
  <p:cSld name="Tikni slika &amp; Teksti">
    <p:spTree>
      <p:nvGrpSpPr>
        <p:cNvPr id="104" name="Shape 104"/>
        <p:cNvGrpSpPr/>
        <p:nvPr/>
      </p:nvGrpSpPr>
      <p:grpSpPr>
        <a:xfrm>
          <a:off x="0" y="0"/>
          <a:ext cx="0" cy="0"/>
          <a:chOff x="0" y="0"/>
          <a:chExt cx="0" cy="0"/>
        </a:xfrm>
      </p:grpSpPr>
      <p:sp>
        <p:nvSpPr>
          <p:cNvPr id="105" name="Google Shape;105;p46"/>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6"/>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07" name="Google Shape;107;p46"/>
          <p:cNvSpPr txBox="1"/>
          <p:nvPr>
            <p:ph idx="1" type="body"/>
          </p:nvPr>
        </p:nvSpPr>
        <p:spPr>
          <a:xfrm>
            <a:off x="3687580" y="1510532"/>
            <a:ext cx="7615004" cy="38369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46"/>
          <p:cNvSpPr/>
          <p:nvPr/>
        </p:nvSpPr>
        <p:spPr>
          <a:xfrm flipH="1" rot="-5400000">
            <a:off x="-1329244" y="2360478"/>
            <a:ext cx="5685065" cy="3429539"/>
          </a:xfrm>
          <a:custGeom>
            <a:rect b="b" l="l" r="r" t="t"/>
            <a:pathLst>
              <a:path extrusionOk="0" h="28324" w="22538">
                <a:moveTo>
                  <a:pt x="16" y="1664"/>
                </a:moveTo>
                <a:lnTo>
                  <a:pt x="22301" y="1664"/>
                </a:lnTo>
                <a:cubicBezTo>
                  <a:pt x="22360" y="7397"/>
                  <a:pt x="22479" y="-4079"/>
                  <a:pt x="22538" y="1654"/>
                </a:cubicBezTo>
                <a:cubicBezTo>
                  <a:pt x="14293" y="12425"/>
                  <a:pt x="24300" y="33558"/>
                  <a:pt x="814" y="27132"/>
                </a:cubicBezTo>
                <a:cubicBezTo>
                  <a:pt x="3054" y="12287"/>
                  <a:pt x="-263" y="5119"/>
                  <a:pt x="16" y="1664"/>
                </a:cubicBezTo>
                <a:close/>
              </a:path>
            </a:pathLst>
          </a:cu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09" name="Google Shape;109;p46"/>
          <p:cNvSpPr/>
          <p:nvPr>
            <p:ph idx="2" type="pic"/>
          </p:nvPr>
        </p:nvSpPr>
        <p:spPr>
          <a:xfrm>
            <a:off x="539750" y="2068513"/>
            <a:ext cx="1828800" cy="1828800"/>
          </a:xfrm>
          <a:prstGeom prst="rect">
            <a:avLst/>
          </a:prstGeom>
          <a:noFill/>
          <a:ln>
            <a:noFill/>
          </a:ln>
        </p:spPr>
      </p:sp>
      <p:sp>
        <p:nvSpPr>
          <p:cNvPr id="110" name="Google Shape;110;p46"/>
          <p:cNvSpPr txBox="1"/>
          <p:nvPr>
            <p:ph idx="3" type="body"/>
          </p:nvPr>
        </p:nvSpPr>
        <p:spPr>
          <a:xfrm>
            <a:off x="539750" y="4092575"/>
            <a:ext cx="1828800" cy="8540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400"/>
              <a:buNone/>
              <a:defRPr sz="14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j tekstija">
  <p:cSld name="Duj tekstija">
    <p:spTree>
      <p:nvGrpSpPr>
        <p:cNvPr id="111" name="Shape 111"/>
        <p:cNvGrpSpPr/>
        <p:nvPr/>
      </p:nvGrpSpPr>
      <p:grpSpPr>
        <a:xfrm>
          <a:off x="0" y="0"/>
          <a:ext cx="0" cy="0"/>
          <a:chOff x="0" y="0"/>
          <a:chExt cx="0" cy="0"/>
        </a:xfrm>
      </p:grpSpPr>
      <p:sp>
        <p:nvSpPr>
          <p:cNvPr id="112" name="Google Shape;112;p47"/>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7"/>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14" name="Google Shape;114;p47"/>
          <p:cNvSpPr txBox="1"/>
          <p:nvPr>
            <p:ph idx="1" type="body"/>
          </p:nvPr>
        </p:nvSpPr>
        <p:spPr>
          <a:xfrm>
            <a:off x="564530" y="1837848"/>
            <a:ext cx="4577096" cy="3836935"/>
          </a:xfrm>
          <a:prstGeom prst="rect">
            <a:avLst/>
          </a:prstGeom>
          <a:solidFill>
            <a:schemeClr val="accent1">
              <a:alpha val="29803"/>
            </a:schemeClr>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7"/>
          <p:cNvSpPr txBox="1"/>
          <p:nvPr>
            <p:ph idx="2" type="body"/>
          </p:nvPr>
        </p:nvSpPr>
        <p:spPr>
          <a:xfrm>
            <a:off x="6691184" y="1510532"/>
            <a:ext cx="4577096" cy="3836935"/>
          </a:xfrm>
          <a:prstGeom prst="rect">
            <a:avLst/>
          </a:prstGeom>
          <a:solidFill>
            <a:schemeClr val="accent2">
              <a:alpha val="29803"/>
            </a:schemeClr>
          </a:solid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amp; Teksti &amp; Grafika">
  <p:cSld name="Naslov &amp; Teksti &amp; Grafika">
    <p:spTree>
      <p:nvGrpSpPr>
        <p:cNvPr id="116" name="Shape 116"/>
        <p:cNvGrpSpPr/>
        <p:nvPr/>
      </p:nvGrpSpPr>
      <p:grpSpPr>
        <a:xfrm>
          <a:off x="0" y="0"/>
          <a:ext cx="0" cy="0"/>
          <a:chOff x="0" y="0"/>
          <a:chExt cx="0" cy="0"/>
        </a:xfrm>
      </p:grpSpPr>
      <p:sp>
        <p:nvSpPr>
          <p:cNvPr id="117" name="Google Shape;117;p48"/>
          <p:cNvSpPr txBox="1"/>
          <p:nvPr>
            <p:ph type="title"/>
          </p:nvPr>
        </p:nvSpPr>
        <p:spPr>
          <a:xfrm>
            <a:off x="2563318" y="1420497"/>
            <a:ext cx="8790482" cy="8362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8"/>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48"/>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20" name="Google Shape;120;p48"/>
          <p:cNvSpPr txBox="1"/>
          <p:nvPr>
            <p:ph idx="1" type="body"/>
          </p:nvPr>
        </p:nvSpPr>
        <p:spPr>
          <a:xfrm>
            <a:off x="2563318" y="2264229"/>
            <a:ext cx="8365032" cy="349199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48"/>
          <p:cNvSpPr/>
          <p:nvPr/>
        </p:nvSpPr>
        <p:spPr>
          <a:xfrm flipH="1" rot="-5400000">
            <a:off x="-1776810" y="2983798"/>
            <a:ext cx="5651013" cy="2097390"/>
          </a:xfrm>
          <a:custGeom>
            <a:rect b="b" l="l" r="r" t="t"/>
            <a:pathLst>
              <a:path extrusionOk="0" h="17322" w="22403">
                <a:moveTo>
                  <a:pt x="118" y="0"/>
                </a:moveTo>
                <a:lnTo>
                  <a:pt x="22403" y="0"/>
                </a:lnTo>
                <a:lnTo>
                  <a:pt x="22403" y="17322"/>
                </a:lnTo>
                <a:cubicBezTo>
                  <a:pt x="11603" y="17322"/>
                  <a:pt x="10496" y="12457"/>
                  <a:pt x="2164" y="12840"/>
                </a:cubicBezTo>
                <a:cubicBezTo>
                  <a:pt x="-112" y="7651"/>
                  <a:pt x="-161" y="3455"/>
                  <a:pt x="118" y="0"/>
                </a:cubicBezTo>
                <a:close/>
              </a:path>
            </a:pathLst>
          </a:cu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2" name="Google Shape;122;p48"/>
          <p:cNvSpPr txBox="1"/>
          <p:nvPr>
            <p:ph idx="2" type="body"/>
          </p:nvPr>
        </p:nvSpPr>
        <p:spPr>
          <a:xfrm>
            <a:off x="285450" y="1690688"/>
            <a:ext cx="1105499" cy="18145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8000"/>
              <a:buNone/>
              <a:defRPr b="1" sz="8000" cap="none">
                <a:solidFill>
                  <a:srgbClr val="FFFFF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amp; Teksti &amp; Grafika 2">
  <p:cSld name="Naslov &amp; Teksti &amp; Grafika 2">
    <p:spTree>
      <p:nvGrpSpPr>
        <p:cNvPr id="123" name="Shape 123"/>
        <p:cNvGrpSpPr/>
        <p:nvPr/>
      </p:nvGrpSpPr>
      <p:grpSpPr>
        <a:xfrm>
          <a:off x="0" y="0"/>
          <a:ext cx="0" cy="0"/>
          <a:chOff x="0" y="0"/>
          <a:chExt cx="0" cy="0"/>
        </a:xfrm>
      </p:grpSpPr>
      <p:sp>
        <p:nvSpPr>
          <p:cNvPr id="124" name="Google Shape;124;p49"/>
          <p:cNvSpPr txBox="1"/>
          <p:nvPr>
            <p:ph type="title"/>
          </p:nvPr>
        </p:nvSpPr>
        <p:spPr>
          <a:xfrm>
            <a:off x="2563318" y="1362462"/>
            <a:ext cx="8790482" cy="83624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49"/>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49"/>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127" name="Google Shape;127;p49"/>
          <p:cNvSpPr txBox="1"/>
          <p:nvPr>
            <p:ph idx="1" type="body"/>
          </p:nvPr>
        </p:nvSpPr>
        <p:spPr>
          <a:xfrm>
            <a:off x="2563318" y="2362200"/>
            <a:ext cx="8790482" cy="3394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49"/>
          <p:cNvSpPr/>
          <p:nvPr/>
        </p:nvSpPr>
        <p:spPr>
          <a:xfrm flipH="1" rot="-5400000">
            <a:off x="-1776810" y="2983798"/>
            <a:ext cx="5651013" cy="2097390"/>
          </a:xfrm>
          <a:custGeom>
            <a:rect b="b" l="l" r="r" t="t"/>
            <a:pathLst>
              <a:path extrusionOk="0" h="17322" w="22403">
                <a:moveTo>
                  <a:pt x="118" y="0"/>
                </a:moveTo>
                <a:lnTo>
                  <a:pt x="22403" y="0"/>
                </a:lnTo>
                <a:lnTo>
                  <a:pt x="22403" y="17322"/>
                </a:lnTo>
                <a:cubicBezTo>
                  <a:pt x="11603" y="17322"/>
                  <a:pt x="10496" y="12457"/>
                  <a:pt x="2164" y="12840"/>
                </a:cubicBezTo>
                <a:cubicBezTo>
                  <a:pt x="-112" y="7651"/>
                  <a:pt x="-161" y="3455"/>
                  <a:pt x="118" y="0"/>
                </a:cubicBezTo>
                <a:close/>
              </a:path>
            </a:pathLst>
          </a:custGeom>
          <a:solidFill>
            <a:schemeClr val="accent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a:ea typeface="Libre Franklin"/>
              <a:cs typeface="Libre Franklin"/>
              <a:sym typeface="Libre Franklin"/>
            </a:endParaRPr>
          </a:p>
        </p:txBody>
      </p:sp>
      <p:sp>
        <p:nvSpPr>
          <p:cNvPr id="129" name="Google Shape;129;p49"/>
          <p:cNvSpPr txBox="1"/>
          <p:nvPr>
            <p:ph idx="2" type="body"/>
          </p:nvPr>
        </p:nvSpPr>
        <p:spPr>
          <a:xfrm>
            <a:off x="285450" y="1690688"/>
            <a:ext cx="1105499" cy="18145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FFFF"/>
              </a:buClr>
              <a:buSzPts val="8000"/>
              <a:buNone/>
              <a:defRPr b="1" sz="8000" cap="none">
                <a:solidFill>
                  <a:srgbClr val="FFFFFF"/>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o Slide" type="title">
  <p:cSld name="TITLE">
    <p:spTree>
      <p:nvGrpSpPr>
        <p:cNvPr id="18" name="Shape 18"/>
        <p:cNvGrpSpPr/>
        <p:nvPr/>
      </p:nvGrpSpPr>
      <p:grpSpPr>
        <a:xfrm>
          <a:off x="0" y="0"/>
          <a:ext cx="0" cy="0"/>
          <a:chOff x="0" y="0"/>
          <a:chExt cx="0" cy="0"/>
        </a:xfrm>
      </p:grpSpPr>
      <p:sp>
        <p:nvSpPr>
          <p:cNvPr id="19" name="Google Shape;19;p32"/>
          <p:cNvSpPr txBox="1"/>
          <p:nvPr>
            <p:ph type="ctrTitle"/>
          </p:nvPr>
        </p:nvSpPr>
        <p:spPr>
          <a:xfrm>
            <a:off x="1524000" y="1480457"/>
            <a:ext cx="9144000" cy="202950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2F5496"/>
              </a:buClr>
              <a:buSzPts val="6000"/>
              <a:buFont typeface="Libre Franklin Medium"/>
              <a:buNone/>
              <a:defRPr b="1" sz="6000">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32"/>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2"/>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amp; Teksti" type="obj">
  <p:cSld name="OBJECT">
    <p:spTree>
      <p:nvGrpSpPr>
        <p:cNvPr id="23" name="Shape 23"/>
        <p:cNvGrpSpPr/>
        <p:nvPr/>
      </p:nvGrpSpPr>
      <p:grpSpPr>
        <a:xfrm>
          <a:off x="0" y="0"/>
          <a:ext cx="0" cy="0"/>
          <a:chOff x="0" y="0"/>
          <a:chExt cx="0" cy="0"/>
        </a:xfrm>
      </p:grpSpPr>
      <p:sp>
        <p:nvSpPr>
          <p:cNvPr id="24" name="Google Shape;24;p33"/>
          <p:cNvSpPr txBox="1"/>
          <p:nvPr>
            <p:ph type="title"/>
          </p:nvPr>
        </p:nvSpPr>
        <p:spPr>
          <a:xfrm>
            <a:off x="838200" y="1393371"/>
            <a:ext cx="10515600" cy="7320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F5496"/>
              </a:buClr>
              <a:buSzPts val="4400"/>
              <a:buFont typeface="Libre Franklin Medium"/>
              <a:buNone/>
              <a:defRPr b="1">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3"/>
          <p:cNvSpPr txBox="1"/>
          <p:nvPr>
            <p:ph idx="1" type="body"/>
          </p:nvPr>
        </p:nvSpPr>
        <p:spPr>
          <a:xfrm>
            <a:off x="838200" y="2188563"/>
            <a:ext cx="10515600" cy="39883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33"/>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3"/>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ka &amp; Naslov &amp; Teksti">
  <p:cSld name="Slika &amp; Naslov &amp; Teksti">
    <p:spTree>
      <p:nvGrpSpPr>
        <p:cNvPr id="28" name="Shape 28"/>
        <p:cNvGrpSpPr/>
        <p:nvPr/>
      </p:nvGrpSpPr>
      <p:grpSpPr>
        <a:xfrm>
          <a:off x="0" y="0"/>
          <a:ext cx="0" cy="0"/>
          <a:chOff x="0" y="0"/>
          <a:chExt cx="0" cy="0"/>
        </a:xfrm>
      </p:grpSpPr>
      <p:sp>
        <p:nvSpPr>
          <p:cNvPr id="29" name="Google Shape;29;p34"/>
          <p:cNvSpPr txBox="1"/>
          <p:nvPr>
            <p:ph type="title"/>
          </p:nvPr>
        </p:nvSpPr>
        <p:spPr>
          <a:xfrm>
            <a:off x="4032354" y="1415143"/>
            <a:ext cx="7321446" cy="7102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F5496"/>
              </a:buClr>
              <a:buSzPts val="4400"/>
              <a:buFont typeface="Libre Franklin Medium"/>
              <a:buNone/>
              <a:defRPr b="1">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4"/>
          <p:cNvSpPr txBox="1"/>
          <p:nvPr>
            <p:ph idx="1" type="body"/>
          </p:nvPr>
        </p:nvSpPr>
        <p:spPr>
          <a:xfrm>
            <a:off x="4032354" y="2188563"/>
            <a:ext cx="7321446" cy="39883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4"/>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33" name="Google Shape;33;p34"/>
          <p:cNvSpPr/>
          <p:nvPr>
            <p:ph idx="2" type="pic"/>
          </p:nvPr>
        </p:nvSpPr>
        <p:spPr>
          <a:xfrm>
            <a:off x="284709" y="1295400"/>
            <a:ext cx="3522663" cy="4957773"/>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amp; Teksti 2">
  <p:cSld name="Naslov &amp; Teksti 2">
    <p:spTree>
      <p:nvGrpSpPr>
        <p:cNvPr id="34" name="Shape 34"/>
        <p:cNvGrpSpPr/>
        <p:nvPr/>
      </p:nvGrpSpPr>
      <p:grpSpPr>
        <a:xfrm>
          <a:off x="0" y="0"/>
          <a:ext cx="0" cy="0"/>
          <a:chOff x="0" y="0"/>
          <a:chExt cx="0" cy="0"/>
        </a:xfrm>
      </p:grpSpPr>
      <p:sp>
        <p:nvSpPr>
          <p:cNvPr id="35" name="Google Shape;35;p35"/>
          <p:cNvSpPr txBox="1"/>
          <p:nvPr>
            <p:ph type="title"/>
          </p:nvPr>
        </p:nvSpPr>
        <p:spPr>
          <a:xfrm>
            <a:off x="838200" y="1415143"/>
            <a:ext cx="10515600" cy="71025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4400"/>
              <a:buFont typeface="Libre Franklin Medium"/>
              <a:buNone/>
              <a:defRPr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5"/>
          <p:cNvSpPr txBox="1"/>
          <p:nvPr>
            <p:ph idx="1" type="body"/>
          </p:nvPr>
        </p:nvSpPr>
        <p:spPr>
          <a:xfrm>
            <a:off x="838200" y="2188563"/>
            <a:ext cx="10515600" cy="39883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5"/>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ka &amp; Naslov &amp; Teksti 2">
  <p:cSld name="Slika &amp; Naslov &amp; Teksti 2">
    <p:spTree>
      <p:nvGrpSpPr>
        <p:cNvPr id="39" name="Shape 39"/>
        <p:cNvGrpSpPr/>
        <p:nvPr/>
      </p:nvGrpSpPr>
      <p:grpSpPr>
        <a:xfrm>
          <a:off x="0" y="0"/>
          <a:ext cx="0" cy="0"/>
          <a:chOff x="0" y="0"/>
          <a:chExt cx="0" cy="0"/>
        </a:xfrm>
      </p:grpSpPr>
      <p:sp>
        <p:nvSpPr>
          <p:cNvPr id="40" name="Google Shape;40;p36"/>
          <p:cNvSpPr txBox="1"/>
          <p:nvPr>
            <p:ph type="title"/>
          </p:nvPr>
        </p:nvSpPr>
        <p:spPr>
          <a:xfrm>
            <a:off x="4032354" y="1436914"/>
            <a:ext cx="7321446" cy="6884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4400"/>
              <a:buFont typeface="Libre Franklin Medium"/>
              <a:buNone/>
              <a:defRPr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6"/>
          <p:cNvSpPr txBox="1"/>
          <p:nvPr>
            <p:ph idx="1" type="body"/>
          </p:nvPr>
        </p:nvSpPr>
        <p:spPr>
          <a:xfrm>
            <a:off x="4032354" y="2188563"/>
            <a:ext cx="7321446" cy="398839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6"/>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44" name="Google Shape;44;p36"/>
          <p:cNvSpPr/>
          <p:nvPr>
            <p:ph idx="2" type="pic"/>
          </p:nvPr>
        </p:nvSpPr>
        <p:spPr>
          <a:xfrm>
            <a:off x="284709" y="1219200"/>
            <a:ext cx="3522663" cy="5033973"/>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basi nevi Sekcija" type="secHead">
  <p:cSld name="SECTION_HEADER">
    <p:spTree>
      <p:nvGrpSpPr>
        <p:cNvPr id="45" name="Shape 45"/>
        <p:cNvGrpSpPr/>
        <p:nvPr/>
      </p:nvGrpSpPr>
      <p:grpSpPr>
        <a:xfrm>
          <a:off x="0" y="0"/>
          <a:ext cx="0" cy="0"/>
          <a:chOff x="0" y="0"/>
          <a:chExt cx="0" cy="0"/>
        </a:xfrm>
      </p:grpSpPr>
      <p:sp>
        <p:nvSpPr>
          <p:cNvPr id="46" name="Google Shape;46;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F5496"/>
              </a:buClr>
              <a:buSzPts val="6000"/>
              <a:buFont typeface="Libre Franklin Medium"/>
              <a:buNone/>
              <a:defRPr sz="6000">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37"/>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7"/>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mparacija" type="twoTxTwoObj">
  <p:cSld name="TWO_OBJECTS_WITH_TEXT">
    <p:spTree>
      <p:nvGrpSpPr>
        <p:cNvPr id="50" name="Shape 50"/>
        <p:cNvGrpSpPr/>
        <p:nvPr/>
      </p:nvGrpSpPr>
      <p:grpSpPr>
        <a:xfrm>
          <a:off x="0" y="0"/>
          <a:ext cx="0" cy="0"/>
          <a:chOff x="0" y="0"/>
          <a:chExt cx="0" cy="0"/>
        </a:xfrm>
      </p:grpSpPr>
      <p:sp>
        <p:nvSpPr>
          <p:cNvPr id="51" name="Google Shape;51;p38"/>
          <p:cNvSpPr txBox="1"/>
          <p:nvPr>
            <p:ph type="title"/>
          </p:nvPr>
        </p:nvSpPr>
        <p:spPr>
          <a:xfrm>
            <a:off x="839788" y="1436914"/>
            <a:ext cx="10515600" cy="70009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F5496"/>
              </a:buClr>
              <a:buSzPts val="4400"/>
              <a:buFont typeface="Libre Franklin Medium"/>
              <a:buNone/>
              <a:defRPr>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8"/>
          <p:cNvSpPr txBox="1"/>
          <p:nvPr>
            <p:ph idx="1" type="body"/>
          </p:nvPr>
        </p:nvSpPr>
        <p:spPr>
          <a:xfrm>
            <a:off x="839788" y="2127479"/>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38"/>
          <p:cNvSpPr txBox="1"/>
          <p:nvPr>
            <p:ph idx="2" type="body"/>
          </p:nvPr>
        </p:nvSpPr>
        <p:spPr>
          <a:xfrm>
            <a:off x="839788" y="2971799"/>
            <a:ext cx="5157787" cy="32178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38"/>
          <p:cNvSpPr txBox="1"/>
          <p:nvPr>
            <p:ph idx="3" type="body"/>
          </p:nvPr>
        </p:nvSpPr>
        <p:spPr>
          <a:xfrm>
            <a:off x="6172200" y="2127479"/>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8"/>
          <p:cNvSpPr txBox="1"/>
          <p:nvPr>
            <p:ph idx="4" type="body"/>
          </p:nvPr>
        </p:nvSpPr>
        <p:spPr>
          <a:xfrm>
            <a:off x="6172200" y="2971799"/>
            <a:ext cx="5183188" cy="321786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8"/>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8"/>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mparacija &amp; Slike">
  <p:cSld name="Komparacija &amp; Slike">
    <p:spTree>
      <p:nvGrpSpPr>
        <p:cNvPr id="58" name="Shape 58"/>
        <p:cNvGrpSpPr/>
        <p:nvPr/>
      </p:nvGrpSpPr>
      <p:grpSpPr>
        <a:xfrm>
          <a:off x="0" y="0"/>
          <a:ext cx="0" cy="0"/>
          <a:chOff x="0" y="0"/>
          <a:chExt cx="0" cy="0"/>
        </a:xfrm>
      </p:grpSpPr>
      <p:sp>
        <p:nvSpPr>
          <p:cNvPr id="59" name="Google Shape;59;p39"/>
          <p:cNvSpPr txBox="1"/>
          <p:nvPr>
            <p:ph type="title"/>
          </p:nvPr>
        </p:nvSpPr>
        <p:spPr>
          <a:xfrm>
            <a:off x="839788" y="1393371"/>
            <a:ext cx="10515600" cy="68970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F5496"/>
              </a:buClr>
              <a:buSzPts val="4400"/>
              <a:buFont typeface="Libre Franklin Medium"/>
              <a:buNone/>
              <a:defRPr>
                <a:solidFill>
                  <a:srgbClr val="2F549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9"/>
          <p:cNvSpPr txBox="1"/>
          <p:nvPr>
            <p:ph idx="1" type="body"/>
          </p:nvPr>
        </p:nvSpPr>
        <p:spPr>
          <a:xfrm>
            <a:off x="839788" y="3672587"/>
            <a:ext cx="5157787" cy="496834"/>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39"/>
          <p:cNvSpPr txBox="1"/>
          <p:nvPr>
            <p:ph idx="2" type="body"/>
          </p:nvPr>
        </p:nvSpPr>
        <p:spPr>
          <a:xfrm>
            <a:off x="839788" y="4272197"/>
            <a:ext cx="5157787" cy="1917466"/>
          </a:xfrm>
          <a:prstGeom prst="rect">
            <a:avLst/>
          </a:prstGeom>
          <a:noFill/>
          <a:ln>
            <a:noFill/>
          </a:ln>
        </p:spPr>
        <p:txBody>
          <a:bodyPr anchorCtr="0" anchor="t" bIns="45700" lIns="91425" spcFirstLastPara="1" rIns="91425" wrap="square" tIns="45700">
            <a:normAutofit/>
          </a:bodyPr>
          <a:lstStyle>
            <a:lvl1pPr indent="-406400" lvl="0" marL="457200" algn="ctr">
              <a:lnSpc>
                <a:spcPct val="90000"/>
              </a:lnSpc>
              <a:spcBef>
                <a:spcPts val="1000"/>
              </a:spcBef>
              <a:spcAft>
                <a:spcPts val="0"/>
              </a:spcAft>
              <a:buClr>
                <a:schemeClr val="dk1"/>
              </a:buClr>
              <a:buSzPts val="2800"/>
              <a:buChar char="•"/>
              <a:defRPr/>
            </a:lvl1pPr>
            <a:lvl2pPr indent="-381000" lvl="1" marL="914400" algn="ctr">
              <a:lnSpc>
                <a:spcPct val="90000"/>
              </a:lnSpc>
              <a:spcBef>
                <a:spcPts val="500"/>
              </a:spcBef>
              <a:spcAft>
                <a:spcPts val="0"/>
              </a:spcAft>
              <a:buClr>
                <a:schemeClr val="dk1"/>
              </a:buClr>
              <a:buSzPts val="2400"/>
              <a:buChar char="•"/>
              <a:defRPr/>
            </a:lvl2pPr>
            <a:lvl3pPr indent="-355600" lvl="2" marL="1371600" algn="ctr">
              <a:lnSpc>
                <a:spcPct val="90000"/>
              </a:lnSpc>
              <a:spcBef>
                <a:spcPts val="500"/>
              </a:spcBef>
              <a:spcAft>
                <a:spcPts val="0"/>
              </a:spcAft>
              <a:buClr>
                <a:schemeClr val="dk1"/>
              </a:buClr>
              <a:buSzPts val="2000"/>
              <a:buChar char="•"/>
              <a:defRPr/>
            </a:lvl3pPr>
            <a:lvl4pPr indent="-342900" lvl="3" marL="1828800" algn="ctr">
              <a:lnSpc>
                <a:spcPct val="90000"/>
              </a:lnSpc>
              <a:spcBef>
                <a:spcPts val="500"/>
              </a:spcBef>
              <a:spcAft>
                <a:spcPts val="0"/>
              </a:spcAft>
              <a:buClr>
                <a:schemeClr val="dk1"/>
              </a:buClr>
              <a:buSzPts val="1800"/>
              <a:buChar char="•"/>
              <a:defRPr/>
            </a:lvl4pPr>
            <a:lvl5pPr indent="-342900" lvl="4" marL="2286000" algn="ctr">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39"/>
          <p:cNvSpPr txBox="1"/>
          <p:nvPr>
            <p:ph idx="3" type="body"/>
          </p:nvPr>
        </p:nvSpPr>
        <p:spPr>
          <a:xfrm>
            <a:off x="6172200" y="3655877"/>
            <a:ext cx="5183188" cy="496835"/>
          </a:xfrm>
          <a:prstGeom prst="rect">
            <a:avLst/>
          </a:prstGeom>
          <a:noFill/>
          <a:ln>
            <a:noFill/>
          </a:ln>
        </p:spPr>
        <p:txBody>
          <a:bodyPr anchorCtr="0" anchor="b"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39"/>
          <p:cNvSpPr txBox="1"/>
          <p:nvPr>
            <p:ph idx="4" type="body"/>
          </p:nvPr>
        </p:nvSpPr>
        <p:spPr>
          <a:xfrm>
            <a:off x="6172200" y="4272196"/>
            <a:ext cx="5183188" cy="1917466"/>
          </a:xfrm>
          <a:prstGeom prst="rect">
            <a:avLst/>
          </a:prstGeom>
          <a:noFill/>
          <a:ln>
            <a:noFill/>
          </a:ln>
        </p:spPr>
        <p:txBody>
          <a:bodyPr anchorCtr="0" anchor="t" bIns="45700" lIns="91425" spcFirstLastPara="1" rIns="91425" wrap="square" tIns="45700">
            <a:normAutofit/>
          </a:bodyPr>
          <a:lstStyle>
            <a:lvl1pPr indent="-406400" lvl="0" marL="457200" algn="ctr">
              <a:lnSpc>
                <a:spcPct val="90000"/>
              </a:lnSpc>
              <a:spcBef>
                <a:spcPts val="1000"/>
              </a:spcBef>
              <a:spcAft>
                <a:spcPts val="0"/>
              </a:spcAft>
              <a:buClr>
                <a:schemeClr val="dk1"/>
              </a:buClr>
              <a:buSzPts val="2800"/>
              <a:buChar char="•"/>
              <a:defRPr/>
            </a:lvl1pPr>
            <a:lvl2pPr indent="-381000" lvl="1" marL="914400" algn="ctr">
              <a:lnSpc>
                <a:spcPct val="90000"/>
              </a:lnSpc>
              <a:spcBef>
                <a:spcPts val="500"/>
              </a:spcBef>
              <a:spcAft>
                <a:spcPts val="0"/>
              </a:spcAft>
              <a:buClr>
                <a:schemeClr val="dk1"/>
              </a:buClr>
              <a:buSzPts val="2400"/>
              <a:buChar char="•"/>
              <a:defRPr/>
            </a:lvl2pPr>
            <a:lvl3pPr indent="-355600" lvl="2" marL="1371600" algn="ctr">
              <a:lnSpc>
                <a:spcPct val="90000"/>
              </a:lnSpc>
              <a:spcBef>
                <a:spcPts val="500"/>
              </a:spcBef>
              <a:spcAft>
                <a:spcPts val="0"/>
              </a:spcAft>
              <a:buClr>
                <a:schemeClr val="dk1"/>
              </a:buClr>
              <a:buSzPts val="2000"/>
              <a:buChar char="•"/>
              <a:defRPr/>
            </a:lvl3pPr>
            <a:lvl4pPr indent="-342900" lvl="3" marL="1828800" algn="ctr">
              <a:lnSpc>
                <a:spcPct val="90000"/>
              </a:lnSpc>
              <a:spcBef>
                <a:spcPts val="500"/>
              </a:spcBef>
              <a:spcAft>
                <a:spcPts val="0"/>
              </a:spcAft>
              <a:buClr>
                <a:schemeClr val="dk1"/>
              </a:buClr>
              <a:buSzPts val="1800"/>
              <a:buChar char="•"/>
              <a:defRPr/>
            </a:lvl4pPr>
            <a:lvl5pPr indent="-342900" lvl="4" marL="2286000" algn="ctr">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9"/>
          <p:cNvSpPr txBox="1"/>
          <p:nvPr>
            <p:ph idx="11" type="ftr"/>
          </p:nvPr>
        </p:nvSpPr>
        <p:spPr>
          <a:xfrm>
            <a:off x="1194117" y="6329385"/>
            <a:ext cx="6960532" cy="36512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9"/>
          <p:cNvSpPr txBox="1"/>
          <p:nvPr>
            <p:ph idx="12" type="sldNum"/>
          </p:nvPr>
        </p:nvSpPr>
        <p:spPr>
          <a:xfrm>
            <a:off x="8248688" y="6332922"/>
            <a:ext cx="146208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
        <p:nvSpPr>
          <p:cNvPr id="66" name="Google Shape;66;p39"/>
          <p:cNvSpPr/>
          <p:nvPr>
            <p:ph idx="5" type="pic"/>
          </p:nvPr>
        </p:nvSpPr>
        <p:spPr>
          <a:xfrm>
            <a:off x="2443917" y="2236112"/>
            <a:ext cx="1752600" cy="1330325"/>
          </a:xfrm>
          <a:prstGeom prst="rect">
            <a:avLst/>
          </a:prstGeom>
          <a:noFill/>
          <a:ln>
            <a:noFill/>
          </a:ln>
        </p:spPr>
      </p:sp>
      <p:sp>
        <p:nvSpPr>
          <p:cNvPr id="67" name="Google Shape;67;p39"/>
          <p:cNvSpPr/>
          <p:nvPr>
            <p:ph idx="6" type="pic"/>
          </p:nvPr>
        </p:nvSpPr>
        <p:spPr>
          <a:xfrm>
            <a:off x="7887494" y="2226339"/>
            <a:ext cx="1752600" cy="1330325"/>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6.xml"/><Relationship Id="rId11" Type="http://schemas.openxmlformats.org/officeDocument/2006/relationships/slideLayout" Target="../slideLayouts/slideLayout7.xml"/><Relationship Id="rId22" Type="http://schemas.openxmlformats.org/officeDocument/2006/relationships/slideLayout" Target="../slideLayouts/slideLayout18.xml"/><Relationship Id="rId10" Type="http://schemas.openxmlformats.org/officeDocument/2006/relationships/slideLayout" Target="../slideLayouts/slideLayout6.xml"/><Relationship Id="rId21" Type="http://schemas.openxmlformats.org/officeDocument/2006/relationships/slideLayout" Target="../slideLayouts/slideLayout17.xml"/><Relationship Id="rId13" Type="http://schemas.openxmlformats.org/officeDocument/2006/relationships/slideLayout" Target="../slideLayouts/slideLayout9.xml"/><Relationship Id="rId24" Type="http://schemas.openxmlformats.org/officeDocument/2006/relationships/theme" Target="../theme/theme2.xml"/><Relationship Id="rId12" Type="http://schemas.openxmlformats.org/officeDocument/2006/relationships/slideLayout" Target="../slideLayouts/slideLayout8.xml"/><Relationship Id="rId23" Type="http://schemas.openxmlformats.org/officeDocument/2006/relationships/slideLayout" Target="../slideLayouts/slideLayout19.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slideLayout" Target="../slideLayouts/slideLayout13.xml"/><Relationship Id="rId16" Type="http://schemas.openxmlformats.org/officeDocument/2006/relationships/slideLayout" Target="../slideLayouts/slideLayout12.xml"/><Relationship Id="rId5" Type="http://schemas.openxmlformats.org/officeDocument/2006/relationships/slideLayout" Target="../slideLayouts/slideLayout1.xml"/><Relationship Id="rId19" Type="http://schemas.openxmlformats.org/officeDocument/2006/relationships/slideLayout" Target="../slideLayouts/slideLayout15.xml"/><Relationship Id="rId6" Type="http://schemas.openxmlformats.org/officeDocument/2006/relationships/slideLayout" Target="../slideLayouts/slideLayout2.xml"/><Relationship Id="rId18" Type="http://schemas.openxmlformats.org/officeDocument/2006/relationships/slideLayout" Target="../slideLayouts/slideLayout14.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5" name="Shape 5"/>
        <p:cNvGrpSpPr/>
        <p:nvPr/>
      </p:nvGrpSpPr>
      <p:grpSpPr>
        <a:xfrm>
          <a:off x="0" y="0"/>
          <a:ext cx="0" cy="0"/>
          <a:chOff x="0" y="0"/>
          <a:chExt cx="0" cy="0"/>
        </a:xfrm>
      </p:grpSpPr>
      <p:pic>
        <p:nvPicPr>
          <p:cNvPr id="6" name="Google Shape;6;p30"/>
          <p:cNvPicPr preferRelativeResize="0"/>
          <p:nvPr/>
        </p:nvPicPr>
        <p:blipFill rotWithShape="1">
          <a:blip r:embed="rId1">
            <a:alphaModFix amt="35000"/>
          </a:blip>
          <a:srcRect b="0" l="0" r="0" t="0"/>
          <a:stretch/>
        </p:blipFill>
        <p:spPr>
          <a:xfrm>
            <a:off x="3816343" y="1570034"/>
            <a:ext cx="4559313" cy="4766207"/>
          </a:xfrm>
          <a:prstGeom prst="rect">
            <a:avLst/>
          </a:prstGeom>
          <a:noFill/>
          <a:ln>
            <a:noFill/>
          </a:ln>
        </p:spPr>
      </p:pic>
      <p:sp>
        <p:nvSpPr>
          <p:cNvPr id="7" name="Google Shape;7;p30"/>
          <p:cNvSpPr txBox="1"/>
          <p:nvPr>
            <p:ph type="title"/>
          </p:nvPr>
        </p:nvSpPr>
        <p:spPr>
          <a:xfrm>
            <a:off x="838200" y="1664703"/>
            <a:ext cx="10515600" cy="764717"/>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Libre Franklin Medium"/>
              <a:buNone/>
              <a:defRPr b="0" i="0" sz="4400" u="none" cap="none" strike="noStrik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0"/>
          <p:cNvSpPr txBox="1"/>
          <p:nvPr>
            <p:ph idx="1" type="body"/>
          </p:nvPr>
        </p:nvSpPr>
        <p:spPr>
          <a:xfrm>
            <a:off x="838200" y="2530683"/>
            <a:ext cx="10515600" cy="364628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Libre Franklin"/>
                <a:ea typeface="Libre Franklin"/>
                <a:cs typeface="Libre Franklin"/>
                <a:sym typeface="Libre Franklin"/>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Libre Franklin"/>
                <a:ea typeface="Libre Franklin"/>
                <a:cs typeface="Libre Franklin"/>
                <a:sym typeface="Libre Franklin"/>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30"/>
          <p:cNvSpPr txBox="1"/>
          <p:nvPr>
            <p:ph idx="11" type="ftr"/>
          </p:nvPr>
        </p:nvSpPr>
        <p:spPr>
          <a:xfrm>
            <a:off x="819362" y="6329385"/>
            <a:ext cx="4022791" cy="365126"/>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30"/>
          <p:cNvSpPr txBox="1"/>
          <p:nvPr>
            <p:ph idx="12" type="sldNum"/>
          </p:nvPr>
        </p:nvSpPr>
        <p:spPr>
          <a:xfrm>
            <a:off x="9891711" y="6301020"/>
            <a:ext cx="146208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888888"/>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888888"/>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888888"/>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888888"/>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888888"/>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888888"/>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888888"/>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88888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it-IT"/>
              <a:t>‹#›</a:t>
            </a:fld>
            <a:endParaRPr/>
          </a:p>
        </p:txBody>
      </p:sp>
      <p:pic>
        <p:nvPicPr>
          <p:cNvPr id="11" name="Google Shape;11;p30"/>
          <p:cNvPicPr preferRelativeResize="0"/>
          <p:nvPr/>
        </p:nvPicPr>
        <p:blipFill rotWithShape="1">
          <a:blip r:embed="rId2">
            <a:alphaModFix/>
          </a:blip>
          <a:srcRect b="0" l="0" r="0" t="0"/>
          <a:stretch/>
        </p:blipFill>
        <p:spPr>
          <a:xfrm>
            <a:off x="280896" y="183446"/>
            <a:ext cx="1879508" cy="819148"/>
          </a:xfrm>
          <a:prstGeom prst="rect">
            <a:avLst/>
          </a:prstGeom>
          <a:noFill/>
          <a:ln>
            <a:noFill/>
          </a:ln>
        </p:spPr>
      </p:pic>
      <p:pic>
        <p:nvPicPr>
          <p:cNvPr id="12" name="Google Shape;12;p30"/>
          <p:cNvPicPr preferRelativeResize="0"/>
          <p:nvPr/>
        </p:nvPicPr>
        <p:blipFill rotWithShape="1">
          <a:blip r:embed="rId3">
            <a:alphaModFix/>
          </a:blip>
          <a:srcRect b="0" l="0" r="0" t="0"/>
          <a:stretch/>
        </p:blipFill>
        <p:spPr>
          <a:xfrm>
            <a:off x="6356186" y="163489"/>
            <a:ext cx="5666282" cy="764717"/>
          </a:xfrm>
          <a:prstGeom prst="rect">
            <a:avLst/>
          </a:prstGeom>
          <a:noFill/>
          <a:ln>
            <a:noFill/>
          </a:ln>
        </p:spPr>
      </p:pic>
      <p:pic>
        <p:nvPicPr>
          <p:cNvPr id="13" name="Google Shape;13;p30"/>
          <p:cNvPicPr preferRelativeResize="0"/>
          <p:nvPr/>
        </p:nvPicPr>
        <p:blipFill rotWithShape="1">
          <a:blip r:embed="rId4">
            <a:alphaModFix/>
          </a:blip>
          <a:srcRect b="0" l="0" r="0" t="0"/>
          <a:stretch/>
        </p:blipFill>
        <p:spPr>
          <a:xfrm>
            <a:off x="4842154" y="5840940"/>
            <a:ext cx="3449503" cy="824450"/>
          </a:xfrm>
          <a:prstGeom prst="rect">
            <a:avLst/>
          </a:prstGeom>
          <a:noFill/>
          <a:ln>
            <a:noFill/>
          </a:ln>
        </p:spPr>
      </p:pic>
      <p:sp>
        <p:nvSpPr>
          <p:cNvPr id="14" name="Google Shape;14;p30"/>
          <p:cNvSpPr txBox="1"/>
          <p:nvPr/>
        </p:nvSpPr>
        <p:spPr>
          <a:xfrm>
            <a:off x="2618013" y="894392"/>
            <a:ext cx="695597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it-IT" sz="1400" u="none" cap="none" strike="noStrike">
                <a:solidFill>
                  <a:schemeClr val="dk1"/>
                </a:solidFill>
                <a:latin typeface="Libre Franklin"/>
                <a:ea typeface="Libre Franklin"/>
                <a:cs typeface="Libre Franklin"/>
                <a:sym typeface="Libre Franklin"/>
              </a:rPr>
              <a:t>Проект:  “Социјално претприемништво за млади Ромки (ROMANSE)”</a:t>
            </a:r>
            <a:endParaRPr/>
          </a:p>
          <a:p>
            <a:pPr indent="0" lvl="0" marL="0" marR="0" rtl="0" algn="ctr">
              <a:spcBef>
                <a:spcPts val="0"/>
              </a:spcBef>
              <a:spcAft>
                <a:spcPts val="0"/>
              </a:spcAft>
              <a:buNone/>
            </a:pPr>
            <a:r>
              <a:rPr b="0" i="0" lang="it-IT" sz="1400" u="none" cap="none" strike="noStrike">
                <a:solidFill>
                  <a:schemeClr val="dk1"/>
                </a:solidFill>
                <a:latin typeface="Libre Franklin"/>
                <a:ea typeface="Libre Franklin"/>
                <a:cs typeface="Libre Franklin"/>
                <a:sym typeface="Libre Franklin"/>
              </a:rPr>
              <a:t>Проект реф. бр: ИПА III/2023/178565/64</a:t>
            </a:r>
            <a:endParaRPr/>
          </a:p>
        </p:txBody>
      </p:sp>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hyperlink" Target="https://www.youtube.com/watch?time_continue=1&amp;v=1zLM4mzVZoU&amp;embeds_referring_euri=https%3A%2F%2Feuc-powerpoint.officeapps.live.com%2F&amp;source_ve_path=MzY4NDIsMjg2NjMsMjg2Nj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0"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
          <p:cNvSpPr txBox="1"/>
          <p:nvPr>
            <p:ph type="ctrTitle"/>
          </p:nvPr>
        </p:nvSpPr>
        <p:spPr>
          <a:xfrm>
            <a:off x="949158" y="2028562"/>
            <a:ext cx="10293684" cy="202950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2F5496"/>
              </a:buClr>
              <a:buSzPct val="100000"/>
              <a:buFont typeface="Libre Franklin Medium"/>
              <a:buNone/>
            </a:pPr>
            <a:r>
              <a:rPr lang="it-IT"/>
              <a:t>CAPACITY BUILDING TO CSOs</a:t>
            </a:r>
            <a:br>
              <a:rPr lang="it-IT"/>
            </a:br>
            <a:r>
              <a:rPr lang="it-IT"/>
              <a:t>Session 5</a:t>
            </a:r>
            <a:endParaRPr/>
          </a:p>
        </p:txBody>
      </p:sp>
      <p:sp>
        <p:nvSpPr>
          <p:cNvPr id="135" name="Google Shape;135;p2"/>
          <p:cNvSpPr txBox="1"/>
          <p:nvPr>
            <p:ph idx="1" type="subTitle"/>
          </p:nvPr>
        </p:nvSpPr>
        <p:spPr>
          <a:xfrm>
            <a:off x="1524000" y="4230354"/>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it-IT">
                <a:latin typeface="Libre Franklin"/>
                <a:ea typeface="Libre Franklin"/>
                <a:cs typeface="Libre Franklin"/>
                <a:sym typeface="Libre Franklin"/>
              </a:rPr>
              <a:t>Supporting and Developing Social Entrepreneurship (</a:t>
            </a:r>
            <a:r>
              <a:rPr lang="it-IT"/>
              <a:t>6</a:t>
            </a:r>
            <a:r>
              <a:rPr lang="it-IT">
                <a:latin typeface="Libre Franklin"/>
                <a:ea typeface="Libre Franklin"/>
                <a:cs typeface="Libre Franklin"/>
                <a:sym typeface="Libre Franklin"/>
              </a:rPr>
              <a:t> Hours)</a:t>
            </a:r>
            <a:endParaRPr/>
          </a:p>
          <a:p>
            <a:pPr indent="0" lvl="0" marL="0" rtl="0" algn="ctr">
              <a:lnSpc>
                <a:spcPct val="90000"/>
              </a:lnSpc>
              <a:spcBef>
                <a:spcPts val="1000"/>
              </a:spcBef>
              <a:spcAft>
                <a:spcPts val="0"/>
              </a:spcAft>
              <a:buClr>
                <a:schemeClr val="dk1"/>
              </a:buClr>
              <a:buSzPts val="2400"/>
              <a:buNone/>
            </a:pPr>
            <a:br>
              <a:rPr lang="it-IT"/>
            </a:b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0"/>
          <p:cNvSpPr txBox="1"/>
          <p:nvPr>
            <p:ph type="title"/>
          </p:nvPr>
        </p:nvSpPr>
        <p:spPr>
          <a:xfrm>
            <a:off x="838200" y="1714314"/>
            <a:ext cx="10884816" cy="692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Legal Forms and Challenges</a:t>
            </a:r>
            <a:endParaRPr/>
          </a:p>
          <a:p>
            <a:pPr indent="0" lvl="0" marL="0" rtl="0" algn="l">
              <a:lnSpc>
                <a:spcPct val="90000"/>
              </a:lnSpc>
              <a:spcBef>
                <a:spcPts val="0"/>
              </a:spcBef>
              <a:spcAft>
                <a:spcPts val="0"/>
              </a:spcAft>
              <a:buClr>
                <a:srgbClr val="2F5496"/>
              </a:buClr>
              <a:buSzPts val="4400"/>
              <a:buFont typeface="Libre Franklin Medium"/>
              <a:buNone/>
            </a:pPr>
            <a:r>
              <a:t/>
            </a:r>
            <a:endParaRPr/>
          </a:p>
        </p:txBody>
      </p:sp>
      <p:sp>
        <p:nvSpPr>
          <p:cNvPr id="234" name="Google Shape;234;p10"/>
          <p:cNvSpPr txBox="1"/>
          <p:nvPr>
            <p:ph idx="1" type="body"/>
          </p:nvPr>
        </p:nvSpPr>
        <p:spPr>
          <a:xfrm>
            <a:off x="838200" y="2180454"/>
            <a:ext cx="5649732" cy="39883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it-IT" sz="2400"/>
              <a:t>The legal framework of the social economy is </a:t>
            </a:r>
            <a:r>
              <a:rPr b="1" lang="it-IT" sz="2400"/>
              <a:t>diverse </a:t>
            </a:r>
            <a:r>
              <a:rPr lang="it-IT" sz="2400"/>
              <a:t>and </a:t>
            </a:r>
            <a:r>
              <a:rPr b="1" lang="it-IT" sz="2400"/>
              <a:t>evolving</a:t>
            </a:r>
            <a:r>
              <a:rPr lang="it-IT" sz="2400"/>
              <a:t>.</a:t>
            </a:r>
            <a:endParaRPr/>
          </a:p>
          <a:p>
            <a:pPr indent="-228600" lvl="0" marL="228600" rtl="0" algn="l">
              <a:lnSpc>
                <a:spcPct val="90000"/>
              </a:lnSpc>
              <a:spcBef>
                <a:spcPts val="1000"/>
              </a:spcBef>
              <a:spcAft>
                <a:spcPts val="0"/>
              </a:spcAft>
              <a:buClr>
                <a:schemeClr val="dk1"/>
              </a:buClr>
              <a:buSzPts val="2400"/>
              <a:buChar char="•"/>
            </a:pPr>
            <a:r>
              <a:rPr lang="it-IT" sz="2400"/>
              <a:t>The </a:t>
            </a:r>
            <a:r>
              <a:rPr b="1" lang="it-IT" sz="2400"/>
              <a:t>lack of a unified legal definition </a:t>
            </a:r>
            <a:r>
              <a:rPr lang="it-IT" sz="2400"/>
              <a:t>poses challenges for recognition and regulation. This fragmentation can hinder the growth and scalability of social enterprises. Addressing these</a:t>
            </a:r>
            <a:r>
              <a:rPr b="1" lang="it-IT" sz="2400"/>
              <a:t> legal ambiguities</a:t>
            </a:r>
            <a:r>
              <a:rPr lang="it-IT" sz="2400"/>
              <a:t> is essential for fostering an environment where social enterprises can thrive and expand their impact.</a:t>
            </a:r>
            <a:endParaRPr/>
          </a:p>
        </p:txBody>
      </p:sp>
      <p:pic>
        <p:nvPicPr>
          <p:cNvPr id="235" name="Google Shape;235;p10"/>
          <p:cNvPicPr preferRelativeResize="0"/>
          <p:nvPr/>
        </p:nvPicPr>
        <p:blipFill rotWithShape="1">
          <a:blip r:embed="rId3">
            <a:alphaModFix/>
          </a:blip>
          <a:srcRect b="0" l="0" r="0" t="0"/>
          <a:stretch/>
        </p:blipFill>
        <p:spPr>
          <a:xfrm>
            <a:off x="6508891" y="1530511"/>
            <a:ext cx="4595028" cy="43371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type="title"/>
          </p:nvPr>
        </p:nvSpPr>
        <p:spPr>
          <a:xfrm>
            <a:off x="838200" y="1714314"/>
            <a:ext cx="10884816" cy="692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Social Economy in the EU – some numbers</a:t>
            </a:r>
            <a:endParaRPr/>
          </a:p>
        </p:txBody>
      </p:sp>
      <p:pic>
        <p:nvPicPr>
          <p:cNvPr descr="data SE" id="241" name="Google Shape;241;p11"/>
          <p:cNvPicPr preferRelativeResize="0"/>
          <p:nvPr/>
        </p:nvPicPr>
        <p:blipFill rotWithShape="1">
          <a:blip r:embed="rId3">
            <a:alphaModFix/>
          </a:blip>
          <a:srcRect b="-2637" l="0" r="0" t="51477"/>
          <a:stretch/>
        </p:blipFill>
        <p:spPr>
          <a:xfrm>
            <a:off x="5964172" y="2682375"/>
            <a:ext cx="5201728" cy="2273853"/>
          </a:xfrm>
          <a:prstGeom prst="rect">
            <a:avLst/>
          </a:prstGeom>
          <a:noFill/>
          <a:ln>
            <a:noFill/>
          </a:ln>
        </p:spPr>
      </p:pic>
      <p:pic>
        <p:nvPicPr>
          <p:cNvPr descr="data SE" id="242" name="Google Shape;242;p11"/>
          <p:cNvPicPr preferRelativeResize="0"/>
          <p:nvPr/>
        </p:nvPicPr>
        <p:blipFill rotWithShape="1">
          <a:blip r:embed="rId3">
            <a:alphaModFix/>
          </a:blip>
          <a:srcRect b="44544" l="-1595" r="663" t="-286"/>
          <a:stretch/>
        </p:blipFill>
        <p:spPr>
          <a:xfrm>
            <a:off x="724922" y="2580775"/>
            <a:ext cx="5250208" cy="24774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2"/>
          <p:cNvSpPr txBox="1"/>
          <p:nvPr>
            <p:ph type="title"/>
          </p:nvPr>
        </p:nvSpPr>
        <p:spPr>
          <a:xfrm>
            <a:off x="154354" y="3218775"/>
            <a:ext cx="2893585" cy="692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Social Economy in the EU – legal framework</a:t>
            </a:r>
            <a:endParaRPr/>
          </a:p>
        </p:txBody>
      </p:sp>
      <p:pic>
        <p:nvPicPr>
          <p:cNvPr descr="A map of europe with different colored countries/regions&#10;&#10;AI-generated content may be incorrect." id="248" name="Google Shape;248;p12"/>
          <p:cNvPicPr preferRelativeResize="0"/>
          <p:nvPr/>
        </p:nvPicPr>
        <p:blipFill rotWithShape="1">
          <a:blip r:embed="rId3">
            <a:alphaModFix/>
          </a:blip>
          <a:srcRect b="0" l="0" r="0" t="0"/>
          <a:stretch/>
        </p:blipFill>
        <p:spPr>
          <a:xfrm>
            <a:off x="3625996" y="1182076"/>
            <a:ext cx="7978239" cy="545123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3"/>
          <p:cNvSpPr txBox="1"/>
          <p:nvPr>
            <p:ph type="title"/>
          </p:nvPr>
        </p:nvSpPr>
        <p:spPr>
          <a:xfrm>
            <a:off x="838200" y="1714314"/>
            <a:ext cx="10884816" cy="692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Why is the Social Economy Important?</a:t>
            </a:r>
            <a:endParaRPr/>
          </a:p>
          <a:p>
            <a:pPr indent="0" lvl="0" marL="0" rtl="0" algn="l">
              <a:lnSpc>
                <a:spcPct val="90000"/>
              </a:lnSpc>
              <a:spcBef>
                <a:spcPts val="0"/>
              </a:spcBef>
              <a:spcAft>
                <a:spcPts val="0"/>
              </a:spcAft>
              <a:buClr>
                <a:srgbClr val="2F5496"/>
              </a:buClr>
              <a:buSzPts val="4400"/>
              <a:buFont typeface="Libre Franklin Medium"/>
              <a:buNone/>
            </a:pPr>
            <a:r>
              <a:t/>
            </a:r>
            <a:endParaRPr/>
          </a:p>
        </p:txBody>
      </p:sp>
      <p:sp>
        <p:nvSpPr>
          <p:cNvPr id="254" name="Google Shape;254;p13"/>
          <p:cNvSpPr txBox="1"/>
          <p:nvPr>
            <p:ph idx="1" type="body"/>
          </p:nvPr>
        </p:nvSpPr>
        <p:spPr>
          <a:xfrm>
            <a:off x="838200" y="2281095"/>
            <a:ext cx="6317413" cy="3859004"/>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it-IT" sz="2400"/>
              <a:t>The social economy plays a pivotal role in modern society. It acts as a </a:t>
            </a:r>
            <a:r>
              <a:rPr b="1" lang="it-IT" sz="2400"/>
              <a:t>bridge between economic activities and social progress</a:t>
            </a:r>
            <a:r>
              <a:rPr lang="it-IT" sz="2400"/>
              <a:t>, addressing the real needs of citizens. </a:t>
            </a:r>
            <a:endParaRPr/>
          </a:p>
          <a:p>
            <a:pPr indent="-228600" lvl="0" marL="228600" rtl="0" algn="l">
              <a:lnSpc>
                <a:spcPct val="90000"/>
              </a:lnSpc>
              <a:spcBef>
                <a:spcPts val="1000"/>
              </a:spcBef>
              <a:spcAft>
                <a:spcPts val="0"/>
              </a:spcAft>
              <a:buClr>
                <a:schemeClr val="dk1"/>
              </a:buClr>
              <a:buSzPct val="100000"/>
              <a:buChar char="•"/>
            </a:pPr>
            <a:r>
              <a:rPr lang="it-IT" sz="2400"/>
              <a:t>For instance, it creates </a:t>
            </a:r>
            <a:r>
              <a:rPr b="1" lang="it-IT" sz="2400"/>
              <a:t>solutions to challenges</a:t>
            </a:r>
            <a:r>
              <a:rPr lang="it-IT" sz="2400"/>
              <a:t> like unemployment, precarious work, and climate change. </a:t>
            </a:r>
            <a:endParaRPr/>
          </a:p>
          <a:p>
            <a:pPr indent="-228600" lvl="0" marL="228600" rtl="0" algn="l">
              <a:lnSpc>
                <a:spcPct val="90000"/>
              </a:lnSpc>
              <a:spcBef>
                <a:spcPts val="1000"/>
              </a:spcBef>
              <a:spcAft>
                <a:spcPts val="0"/>
              </a:spcAft>
              <a:buClr>
                <a:schemeClr val="dk1"/>
              </a:buClr>
              <a:buSzPct val="100000"/>
              <a:buChar char="•"/>
            </a:pPr>
            <a:r>
              <a:rPr lang="it-IT" sz="2400"/>
              <a:t>By involving citizens in problem-solving, the social economy fosters a </a:t>
            </a:r>
            <a:r>
              <a:rPr b="1" lang="it-IT" sz="2400"/>
              <a:t>sense of belonging</a:t>
            </a:r>
            <a:r>
              <a:rPr lang="it-IT" sz="2400"/>
              <a:t> and empowers individuals to take part in shaping their futures.</a:t>
            </a:r>
            <a:endParaRPr/>
          </a:p>
          <a:p>
            <a:pPr indent="-228600" lvl="0" marL="228600" rtl="0" algn="l">
              <a:lnSpc>
                <a:spcPct val="90000"/>
              </a:lnSpc>
              <a:spcBef>
                <a:spcPts val="1000"/>
              </a:spcBef>
              <a:spcAft>
                <a:spcPts val="0"/>
              </a:spcAft>
              <a:buClr>
                <a:schemeClr val="dk1"/>
              </a:buClr>
              <a:buSzPct val="100000"/>
              <a:buChar char="•"/>
            </a:pPr>
            <a:r>
              <a:rPr lang="it-IT" sz="2400"/>
              <a:t>Moreover, it </a:t>
            </a:r>
            <a:r>
              <a:rPr b="1" lang="it-IT" sz="2400"/>
              <a:t>promotes inclusivity and equity</a:t>
            </a:r>
            <a:r>
              <a:rPr lang="it-IT" sz="2400"/>
              <a:t>, tackling discrimination and strengthening social cohesion. In essence, the social economy is a catalyst for both economic and societal progress.</a:t>
            </a:r>
            <a:endParaRPr/>
          </a:p>
        </p:txBody>
      </p:sp>
      <p:pic>
        <p:nvPicPr>
          <p:cNvPr descr="A group of people holding signs&#10;&#10;AI-generated content may be incorrect." id="255" name="Google Shape;255;p13"/>
          <p:cNvPicPr preferRelativeResize="0"/>
          <p:nvPr/>
        </p:nvPicPr>
        <p:blipFill rotWithShape="1">
          <a:blip r:embed="rId3">
            <a:alphaModFix/>
          </a:blip>
          <a:srcRect b="0" l="0" r="0" t="0"/>
          <a:stretch/>
        </p:blipFill>
        <p:spPr>
          <a:xfrm>
            <a:off x="7667427" y="2659809"/>
            <a:ext cx="3815786" cy="31055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descr="What is social entrepreneurship?" id="260" name="Google Shape;260;p14"/>
          <p:cNvPicPr preferRelativeResize="0"/>
          <p:nvPr/>
        </p:nvPicPr>
        <p:blipFill rotWithShape="1">
          <a:blip r:embed="rId3">
            <a:alphaModFix/>
          </a:blip>
          <a:srcRect b="0" l="0" r="0" t="0"/>
          <a:stretch/>
        </p:blipFill>
        <p:spPr>
          <a:xfrm>
            <a:off x="5676423" y="1911648"/>
            <a:ext cx="5246501" cy="3929514"/>
          </a:xfrm>
          <a:prstGeom prst="rect">
            <a:avLst/>
          </a:prstGeom>
          <a:noFill/>
          <a:ln>
            <a:noFill/>
          </a:ln>
        </p:spPr>
      </p:pic>
      <p:sp>
        <p:nvSpPr>
          <p:cNvPr id="261" name="Google Shape;261;p14"/>
          <p:cNvSpPr txBox="1"/>
          <p:nvPr/>
        </p:nvSpPr>
        <p:spPr>
          <a:xfrm>
            <a:off x="714075" y="2429348"/>
            <a:ext cx="4484016" cy="692751"/>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F5496"/>
              </a:buClr>
              <a:buSzPts val="4400"/>
              <a:buFont typeface="Libre Franklin Medium"/>
              <a:buNone/>
            </a:pPr>
            <a:r>
              <a:rPr b="1" i="0" lang="it-IT" sz="4400" u="none" cap="none" strike="noStrike">
                <a:solidFill>
                  <a:srgbClr val="2F5496"/>
                </a:solidFill>
                <a:latin typeface="Libre Franklin Medium"/>
                <a:ea typeface="Libre Franklin Medium"/>
                <a:cs typeface="Libre Franklin Medium"/>
                <a:sym typeface="Libre Franklin Medium"/>
              </a:rPr>
              <a:t>Social economy and social entrepreneurship</a:t>
            </a:r>
            <a:r>
              <a:rPr b="0" i="0" lang="it-IT" sz="4400" u="none" cap="none" strike="noStrike">
                <a:solidFill>
                  <a:srgbClr val="0C45A6"/>
                </a:solidFill>
                <a:latin typeface="Quattrocento Sans"/>
                <a:ea typeface="Quattrocento Sans"/>
                <a:cs typeface="Quattrocento Sans"/>
                <a:sym typeface="Quattrocento Sans"/>
              </a:rPr>
              <a:t> </a:t>
            </a:r>
            <a:endParaRPr b="0" i="0" sz="4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4400"/>
              <a:buFont typeface="Libre Franklin Medium"/>
              <a:buNone/>
            </a:pPr>
            <a:r>
              <a:t/>
            </a:r>
            <a:endParaRPr b="0" i="0" sz="4400" u="none" cap="none" strike="noStrike">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4400"/>
              <a:buFont typeface="Libre Franklin Medium"/>
              <a:buNone/>
            </a:pPr>
            <a:r>
              <a:t/>
            </a:r>
            <a:endParaRPr b="0" i="0" sz="4400" u="none" cap="none" strike="noStrike">
              <a:solidFill>
                <a:schemeClr val="dk1"/>
              </a:solidFill>
              <a:latin typeface="Libre Franklin Medium"/>
              <a:ea typeface="Libre Franklin Medium"/>
              <a:cs typeface="Libre Franklin Medium"/>
              <a:sym typeface="Libre Franklin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DesignStudio creates new logo for Airbnb" id="266" name="Google Shape;266;p15"/>
          <p:cNvPicPr preferRelativeResize="0"/>
          <p:nvPr/>
        </p:nvPicPr>
        <p:blipFill rotWithShape="1">
          <a:blip r:embed="rId3">
            <a:alphaModFix/>
          </a:blip>
          <a:srcRect b="0" l="0" r="0" t="0"/>
          <a:stretch/>
        </p:blipFill>
        <p:spPr>
          <a:xfrm>
            <a:off x="844875" y="1543876"/>
            <a:ext cx="4134901" cy="4146806"/>
          </a:xfrm>
          <a:prstGeom prst="rect">
            <a:avLst/>
          </a:prstGeom>
          <a:noFill/>
          <a:ln>
            <a:noFill/>
          </a:ln>
        </p:spPr>
      </p:pic>
      <p:pic>
        <p:nvPicPr>
          <p:cNvPr descr="Fairbnb.coop - A smart and fair solution for community powered tourism" id="267" name="Google Shape;267;p15"/>
          <p:cNvPicPr preferRelativeResize="0"/>
          <p:nvPr/>
        </p:nvPicPr>
        <p:blipFill rotWithShape="1">
          <a:blip r:embed="rId4">
            <a:alphaModFix/>
          </a:blip>
          <a:srcRect b="0" l="0" r="0" t="0"/>
          <a:stretch/>
        </p:blipFill>
        <p:spPr>
          <a:xfrm>
            <a:off x="7208835" y="1817868"/>
            <a:ext cx="4268771" cy="3868765"/>
          </a:xfrm>
          <a:prstGeom prst="rect">
            <a:avLst/>
          </a:prstGeom>
          <a:noFill/>
          <a:ln>
            <a:noFill/>
          </a:ln>
        </p:spPr>
      </p:pic>
      <p:sp>
        <p:nvSpPr>
          <p:cNvPr id="268" name="Google Shape;268;p15"/>
          <p:cNvSpPr/>
          <p:nvPr/>
        </p:nvSpPr>
        <p:spPr>
          <a:xfrm>
            <a:off x="5185758" y="3476076"/>
            <a:ext cx="1817086" cy="685692"/>
          </a:xfrm>
          <a:prstGeom prst="mathNotEqual">
            <a:avLst>
              <a:gd fmla="val 23520" name="adj1"/>
              <a:gd fmla="val 6600000" name="adj2"/>
              <a:gd fmla="val 11760" name="adj3"/>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269" name="Google Shape;269;p15"/>
          <p:cNvSpPr txBox="1"/>
          <p:nvPr/>
        </p:nvSpPr>
        <p:spPr>
          <a:xfrm>
            <a:off x="7785100" y="5689600"/>
            <a:ext cx="3124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sng" cap="none" strike="noStrike">
                <a:solidFill>
                  <a:schemeClr val="dk1"/>
                </a:solidFill>
                <a:latin typeface="Libre Franklin"/>
                <a:ea typeface="Libre Franklin"/>
                <a:cs typeface="Libre Franklin"/>
                <a:sym typeface="Libre Franklin"/>
                <a:hlinkClick r:id="rId5">
                  <a:extLst>
                    <a:ext uri="{A12FA001-AC4F-418D-AE19-62706E023703}">
                      <ahyp:hlinkClr val="tx"/>
                    </a:ext>
                  </a:extLst>
                </a:hlinkClick>
              </a:rPr>
              <a:t>Fairbnb.coop in 90 seconds</a:t>
            </a: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6"/>
          <p:cNvSpPr txBox="1"/>
          <p:nvPr>
            <p:ph type="title"/>
          </p:nvPr>
        </p:nvSpPr>
        <p:spPr>
          <a:xfrm>
            <a:off x="838200" y="1917514"/>
            <a:ext cx="10884816" cy="692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From Social Enterprise to Social Entrepreneur</a:t>
            </a:r>
            <a:endParaRPr/>
          </a:p>
          <a:p>
            <a:pPr indent="0" lvl="0" marL="0" rtl="0" algn="l">
              <a:lnSpc>
                <a:spcPct val="90000"/>
              </a:lnSpc>
              <a:spcBef>
                <a:spcPts val="0"/>
              </a:spcBef>
              <a:spcAft>
                <a:spcPts val="0"/>
              </a:spcAft>
              <a:buClr>
                <a:srgbClr val="2F5496"/>
              </a:buClr>
              <a:buSzPts val="4400"/>
              <a:buFont typeface="Libre Franklin Medium"/>
              <a:buNone/>
            </a:pPr>
            <a:r>
              <a:t/>
            </a:r>
            <a:endParaRPr/>
          </a:p>
        </p:txBody>
      </p:sp>
      <p:sp>
        <p:nvSpPr>
          <p:cNvPr id="275" name="Google Shape;275;p16"/>
          <p:cNvSpPr txBox="1"/>
          <p:nvPr>
            <p:ph idx="1" type="body"/>
          </p:nvPr>
        </p:nvSpPr>
        <p:spPr>
          <a:xfrm>
            <a:off x="838200" y="2612254"/>
            <a:ext cx="10515600" cy="3988399"/>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it-IT" sz="2400"/>
              <a:t>Social entrepreneurs are the </a:t>
            </a:r>
            <a:r>
              <a:rPr b="1" lang="it-IT" sz="2400"/>
              <a:t>driving force</a:t>
            </a:r>
            <a:r>
              <a:rPr lang="it-IT" sz="2400"/>
              <a:t> behind social enterprises. They possess a unique combination of innovation, vision, and commitment to creating positive change. These individuals identify societal issues and develop creative solutions that produce long-lasting social impact. </a:t>
            </a:r>
            <a:endParaRPr/>
          </a:p>
          <a:p>
            <a:pPr indent="-228600" lvl="0" marL="228600" rtl="0" algn="l">
              <a:lnSpc>
                <a:spcPct val="90000"/>
              </a:lnSpc>
              <a:spcBef>
                <a:spcPts val="1000"/>
              </a:spcBef>
              <a:spcAft>
                <a:spcPts val="0"/>
              </a:spcAft>
              <a:buClr>
                <a:schemeClr val="dk1"/>
              </a:buClr>
              <a:buSzPts val="2400"/>
              <a:buChar char="•"/>
            </a:pPr>
            <a:r>
              <a:rPr lang="it-IT" sz="2400"/>
              <a:t>Unlike traditional entrepreneurs, their motivation is not financial gain but the </a:t>
            </a:r>
            <a:r>
              <a:rPr b="1" lang="it-IT" sz="2400"/>
              <a:t>desire to implement sustainable social changes</a:t>
            </a:r>
            <a:r>
              <a:rPr lang="it-IT" sz="2400"/>
              <a:t>. </a:t>
            </a:r>
            <a:endParaRPr/>
          </a:p>
          <a:p>
            <a:pPr indent="-228600" lvl="0" marL="228600" rtl="0" algn="l">
              <a:lnSpc>
                <a:spcPct val="90000"/>
              </a:lnSpc>
              <a:spcBef>
                <a:spcPts val="1000"/>
              </a:spcBef>
              <a:spcAft>
                <a:spcPts val="0"/>
              </a:spcAft>
              <a:buClr>
                <a:schemeClr val="dk1"/>
              </a:buClr>
              <a:buSzPts val="2400"/>
              <a:buChar char="•"/>
            </a:pPr>
            <a:r>
              <a:rPr lang="it-IT" sz="2400"/>
              <a:t>They balance their focus between </a:t>
            </a:r>
            <a:r>
              <a:rPr b="1" lang="it-IT" sz="2400"/>
              <a:t>customers </a:t>
            </a:r>
            <a:r>
              <a:rPr lang="it-IT" sz="2400"/>
              <a:t>and </a:t>
            </a:r>
            <a:r>
              <a:rPr b="1" lang="it-IT" sz="2400"/>
              <a:t>beneficiaries</a:t>
            </a:r>
            <a:r>
              <a:rPr lang="it-IT" sz="2400"/>
              <a:t>, ensuring that their ventures are both socially impactful and economically viable. This dual focus highlights the transformative potential of social entrepreneurship.</a:t>
            </a:r>
            <a:endParaRPr/>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7"/>
          <p:cNvSpPr txBox="1"/>
          <p:nvPr>
            <p:ph type="title"/>
          </p:nvPr>
        </p:nvSpPr>
        <p:spPr>
          <a:xfrm>
            <a:off x="838200" y="1713267"/>
            <a:ext cx="10884816" cy="692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Group activity (40 minutes) </a:t>
            </a:r>
            <a:endParaRPr/>
          </a:p>
        </p:txBody>
      </p:sp>
      <p:sp>
        <p:nvSpPr>
          <p:cNvPr id="281" name="Google Shape;281;p17"/>
          <p:cNvSpPr txBox="1"/>
          <p:nvPr>
            <p:ph idx="1" type="body"/>
          </p:nvPr>
        </p:nvSpPr>
        <p:spPr>
          <a:xfrm>
            <a:off x="838200" y="2408007"/>
            <a:ext cx="7098384" cy="3988399"/>
          </a:xfrm>
          <a:prstGeom prst="rect">
            <a:avLst/>
          </a:prstGeom>
          <a:noFill/>
          <a:ln>
            <a:noFill/>
          </a:ln>
        </p:spPr>
        <p:txBody>
          <a:bodyPr anchorCtr="0" anchor="t" bIns="45700" lIns="91425" spcFirstLastPara="1" rIns="91425" wrap="square" tIns="45700">
            <a:normAutofit/>
          </a:bodyPr>
          <a:lstStyle/>
          <a:p>
            <a:pPr indent="-285750" lvl="0" marL="285750" rtl="0" algn="l">
              <a:lnSpc>
                <a:spcPct val="100000"/>
              </a:lnSpc>
              <a:spcBef>
                <a:spcPts val="0"/>
              </a:spcBef>
              <a:spcAft>
                <a:spcPts val="0"/>
              </a:spcAft>
              <a:buClr>
                <a:schemeClr val="dk1"/>
              </a:buClr>
              <a:buSzPts val="2400"/>
              <a:buFont typeface="Arial"/>
              <a:buChar char="•"/>
            </a:pPr>
            <a:r>
              <a:rPr lang="it-IT" sz="2400" u="sng"/>
              <a:t>Two groups, one social enterprise each;</a:t>
            </a:r>
            <a:endParaRPr/>
          </a:p>
          <a:p>
            <a:pPr indent="-285750" lvl="0" marL="285750" rtl="0" algn="l">
              <a:lnSpc>
                <a:spcPct val="100000"/>
              </a:lnSpc>
              <a:spcBef>
                <a:spcPts val="0"/>
              </a:spcBef>
              <a:spcAft>
                <a:spcPts val="0"/>
              </a:spcAft>
              <a:buClr>
                <a:schemeClr val="dk1"/>
              </a:buClr>
              <a:buSzPts val="2400"/>
              <a:buFont typeface="Arial"/>
              <a:buChar char="•"/>
            </a:pPr>
            <a:r>
              <a:rPr lang="it-IT" sz="2400" u="sng"/>
              <a:t>Looking at the information available online, identify the main characteristic of social enteprises:</a:t>
            </a:r>
            <a:endParaRPr/>
          </a:p>
          <a:p>
            <a:pPr indent="-285750" lvl="5" marL="742950" rtl="0" algn="l">
              <a:lnSpc>
                <a:spcPct val="100000"/>
              </a:lnSpc>
              <a:spcBef>
                <a:spcPts val="0"/>
              </a:spcBef>
              <a:spcAft>
                <a:spcPts val="0"/>
              </a:spcAft>
              <a:buClr>
                <a:schemeClr val="dk1"/>
              </a:buClr>
              <a:buSzPts val="2400"/>
              <a:buFont typeface="Noto Sans Symbols"/>
              <a:buChar char="▪"/>
            </a:pPr>
            <a:r>
              <a:rPr lang="it-IT" sz="2400"/>
              <a:t>Social objective – What do you want to achieve? </a:t>
            </a:r>
            <a:endParaRPr sz="2400"/>
          </a:p>
          <a:p>
            <a:pPr indent="-285750" lvl="5" marL="742950" rtl="0" algn="l">
              <a:lnSpc>
                <a:spcPct val="100000"/>
              </a:lnSpc>
              <a:spcBef>
                <a:spcPts val="0"/>
              </a:spcBef>
              <a:spcAft>
                <a:spcPts val="0"/>
              </a:spcAft>
              <a:buClr>
                <a:schemeClr val="dk1"/>
              </a:buClr>
              <a:buSzPts val="2400"/>
              <a:buFont typeface="Noto Sans Symbols"/>
              <a:buChar char="▪"/>
            </a:pPr>
            <a:r>
              <a:rPr lang="it-IT" sz="2400"/>
              <a:t>Entrepreneurial activity - How do you achieve your objective? </a:t>
            </a:r>
            <a:endParaRPr sz="2400"/>
          </a:p>
          <a:p>
            <a:pPr indent="-285750" lvl="5" marL="742950" rtl="0" algn="l">
              <a:lnSpc>
                <a:spcPct val="100000"/>
              </a:lnSpc>
              <a:spcBef>
                <a:spcPts val="0"/>
              </a:spcBef>
              <a:spcAft>
                <a:spcPts val="0"/>
              </a:spcAft>
              <a:buClr>
                <a:schemeClr val="dk1"/>
              </a:buClr>
              <a:buSzPts val="2400"/>
              <a:buFont typeface="Noto Sans Symbols"/>
              <a:buChar char="▪"/>
            </a:pPr>
            <a:r>
              <a:rPr lang="it-IT" sz="2400"/>
              <a:t>Governance – How will the decisions be taken? How is the social enteprise structured? </a:t>
            </a:r>
            <a:endParaRPr sz="2400"/>
          </a:p>
          <a:p>
            <a:pPr indent="-285750" lvl="5" marL="742950" rtl="0" algn="l">
              <a:lnSpc>
                <a:spcPct val="100000"/>
              </a:lnSpc>
              <a:spcBef>
                <a:spcPts val="0"/>
              </a:spcBef>
              <a:spcAft>
                <a:spcPts val="0"/>
              </a:spcAft>
              <a:buClr>
                <a:schemeClr val="dk1"/>
              </a:buClr>
              <a:buSzPts val="2400"/>
              <a:buFont typeface="Noto Sans Symbols"/>
              <a:buChar char="▪"/>
            </a:pPr>
            <a:r>
              <a:rPr lang="it-IT" sz="2400"/>
              <a:t>Social reinvestment – How will you use the profits? </a:t>
            </a:r>
            <a:endParaRPr sz="2400"/>
          </a:p>
          <a:p>
            <a:pPr indent="-133350" lvl="4" marL="285750" rtl="0" algn="l">
              <a:lnSpc>
                <a:spcPct val="100000"/>
              </a:lnSpc>
              <a:spcBef>
                <a:spcPts val="0"/>
              </a:spcBef>
              <a:spcAft>
                <a:spcPts val="0"/>
              </a:spcAft>
              <a:buClr>
                <a:schemeClr val="dk1"/>
              </a:buClr>
              <a:buSzPts val="2400"/>
              <a:buFont typeface="Noto Sans Symbols"/>
              <a:buNone/>
            </a:pPr>
            <a:r>
              <a:t/>
            </a:r>
            <a:endParaRPr sz="2400"/>
          </a:p>
          <a:p>
            <a:pPr indent="-76200" lvl="0" marL="228600" rtl="0" algn="l">
              <a:lnSpc>
                <a:spcPct val="90000"/>
              </a:lnSpc>
              <a:spcBef>
                <a:spcPts val="1000"/>
              </a:spcBef>
              <a:spcAft>
                <a:spcPts val="0"/>
              </a:spcAft>
              <a:buClr>
                <a:schemeClr val="dk1"/>
              </a:buClr>
              <a:buSzPts val="2400"/>
              <a:buNone/>
            </a:pPr>
            <a:r>
              <a:t/>
            </a:r>
            <a:endParaRPr sz="2400"/>
          </a:p>
        </p:txBody>
      </p:sp>
      <p:pic>
        <p:nvPicPr>
          <p:cNvPr id="282" name="Google Shape;282;p17"/>
          <p:cNvPicPr preferRelativeResize="0"/>
          <p:nvPr/>
        </p:nvPicPr>
        <p:blipFill rotWithShape="1">
          <a:blip r:embed="rId3">
            <a:alphaModFix/>
          </a:blip>
          <a:srcRect b="0" l="0" r="0" t="0"/>
          <a:stretch/>
        </p:blipFill>
        <p:spPr>
          <a:xfrm>
            <a:off x="8784308" y="1271098"/>
            <a:ext cx="2518332" cy="2273333"/>
          </a:xfrm>
          <a:prstGeom prst="rect">
            <a:avLst/>
          </a:prstGeom>
          <a:noFill/>
          <a:ln>
            <a:noFill/>
          </a:ln>
        </p:spPr>
      </p:pic>
      <p:pic>
        <p:nvPicPr>
          <p:cNvPr descr="A logo of hands holding each other&#10;&#10;AI-generated content may be incorrect." id="283" name="Google Shape;283;p17"/>
          <p:cNvPicPr preferRelativeResize="0"/>
          <p:nvPr/>
        </p:nvPicPr>
        <p:blipFill rotWithShape="1">
          <a:blip r:embed="rId4">
            <a:alphaModFix/>
          </a:blip>
          <a:srcRect b="0" l="0" r="0" t="0"/>
          <a:stretch/>
        </p:blipFill>
        <p:spPr>
          <a:xfrm>
            <a:off x="7874478" y="4198983"/>
            <a:ext cx="4241322" cy="11629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28376f1955_0_0"/>
          <p:cNvSpPr txBox="1"/>
          <p:nvPr>
            <p:ph type="title"/>
          </p:nvPr>
        </p:nvSpPr>
        <p:spPr>
          <a:xfrm>
            <a:off x="828275" y="1693092"/>
            <a:ext cx="10884900" cy="69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Social Economy in North Macedonia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d835a9aea3_0_0"/>
          <p:cNvSpPr txBox="1"/>
          <p:nvPr>
            <p:ph type="title"/>
          </p:nvPr>
        </p:nvSpPr>
        <p:spPr>
          <a:xfrm>
            <a:off x="828275" y="1693092"/>
            <a:ext cx="10884900" cy="692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F5496"/>
              </a:buClr>
              <a:buSzPts val="4400"/>
              <a:buFont typeface="Libre Franklin Medium"/>
              <a:buNone/>
            </a:pPr>
            <a:r>
              <a:rPr lang="it-IT"/>
              <a:t>Final test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9" name="Shape 139"/>
        <p:cNvGrpSpPr/>
        <p:nvPr/>
      </p:nvGrpSpPr>
      <p:grpSpPr>
        <a:xfrm>
          <a:off x="0" y="0"/>
          <a:ext cx="0" cy="0"/>
          <a:chOff x="0" y="0"/>
          <a:chExt cx="0" cy="0"/>
        </a:xfrm>
      </p:grpSpPr>
      <p:grpSp>
        <p:nvGrpSpPr>
          <p:cNvPr id="140" name="Google Shape;140;p1"/>
          <p:cNvGrpSpPr/>
          <p:nvPr/>
        </p:nvGrpSpPr>
        <p:grpSpPr>
          <a:xfrm>
            <a:off x="25900" y="1938200"/>
            <a:ext cx="516525" cy="190314"/>
            <a:chOff x="63500" y="63500"/>
            <a:chExt cx="441198" cy="162560"/>
          </a:xfrm>
        </p:grpSpPr>
        <p:sp>
          <p:nvSpPr>
            <p:cNvPr id="141" name="Google Shape;141;p1"/>
            <p:cNvSpPr/>
            <p:nvPr/>
          </p:nvSpPr>
          <p:spPr>
            <a:xfrm>
              <a:off x="470662" y="198755"/>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42" name="Google Shape;142;p1"/>
            <p:cNvSpPr/>
            <p:nvPr/>
          </p:nvSpPr>
          <p:spPr>
            <a:xfrm>
              <a:off x="368808" y="198755"/>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43" name="Google Shape;143;p1"/>
            <p:cNvSpPr/>
            <p:nvPr/>
          </p:nvSpPr>
          <p:spPr>
            <a:xfrm>
              <a:off x="267081" y="198755"/>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44" name="Google Shape;144;p1"/>
            <p:cNvSpPr/>
            <p:nvPr/>
          </p:nvSpPr>
          <p:spPr>
            <a:xfrm>
              <a:off x="165227" y="198755"/>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45" name="Google Shape;145;p1"/>
            <p:cNvSpPr/>
            <p:nvPr/>
          </p:nvSpPr>
          <p:spPr>
            <a:xfrm>
              <a:off x="63500" y="198755"/>
              <a:ext cx="34036" cy="27305"/>
            </a:xfrm>
            <a:custGeom>
              <a:rect b="b" l="l" r="r" t="t"/>
              <a:pathLst>
                <a:path extrusionOk="0" h="27305" w="34036">
                  <a:moveTo>
                    <a:pt x="17018" y="27178"/>
                  </a:moveTo>
                  <a:cubicBezTo>
                    <a:pt x="26416" y="27178"/>
                    <a:pt x="34036" y="21082"/>
                    <a:pt x="34036" y="13589"/>
                  </a:cubicBezTo>
                  <a:cubicBezTo>
                    <a:pt x="34036" y="6096"/>
                    <a:pt x="26416" y="0"/>
                    <a:pt x="17018" y="0"/>
                  </a:cubicBezTo>
                  <a:cubicBezTo>
                    <a:pt x="7620" y="0"/>
                    <a:pt x="0" y="6223"/>
                    <a:pt x="0" y="13716"/>
                  </a:cubicBezTo>
                  <a:cubicBezTo>
                    <a:pt x="0" y="21209"/>
                    <a:pt x="7620" y="27305"/>
                    <a:pt x="17018" y="27305"/>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46" name="Google Shape;146;p1"/>
            <p:cNvSpPr/>
            <p:nvPr/>
          </p:nvSpPr>
          <p:spPr>
            <a:xfrm>
              <a:off x="470662" y="131064"/>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47" name="Google Shape;147;p1"/>
            <p:cNvSpPr/>
            <p:nvPr/>
          </p:nvSpPr>
          <p:spPr>
            <a:xfrm>
              <a:off x="368808" y="131064"/>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48" name="Google Shape;148;p1"/>
            <p:cNvSpPr/>
            <p:nvPr/>
          </p:nvSpPr>
          <p:spPr>
            <a:xfrm>
              <a:off x="267081" y="131064"/>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49" name="Google Shape;149;p1"/>
            <p:cNvSpPr/>
            <p:nvPr/>
          </p:nvSpPr>
          <p:spPr>
            <a:xfrm>
              <a:off x="165227" y="131064"/>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50" name="Google Shape;150;p1"/>
            <p:cNvSpPr/>
            <p:nvPr/>
          </p:nvSpPr>
          <p:spPr>
            <a:xfrm>
              <a:off x="63500" y="131064"/>
              <a:ext cx="34036" cy="27305"/>
            </a:xfrm>
            <a:custGeom>
              <a:rect b="b" l="l" r="r" t="t"/>
              <a:pathLst>
                <a:path extrusionOk="0" h="27305" w="34036">
                  <a:moveTo>
                    <a:pt x="17018" y="27178"/>
                  </a:moveTo>
                  <a:cubicBezTo>
                    <a:pt x="26416" y="27178"/>
                    <a:pt x="34036" y="21082"/>
                    <a:pt x="34036" y="13589"/>
                  </a:cubicBezTo>
                  <a:cubicBezTo>
                    <a:pt x="34036" y="6096"/>
                    <a:pt x="26416" y="0"/>
                    <a:pt x="17018" y="0"/>
                  </a:cubicBezTo>
                  <a:cubicBezTo>
                    <a:pt x="7620" y="0"/>
                    <a:pt x="0" y="6223"/>
                    <a:pt x="0" y="13716"/>
                  </a:cubicBezTo>
                  <a:cubicBezTo>
                    <a:pt x="0" y="21209"/>
                    <a:pt x="7620" y="27305"/>
                    <a:pt x="17018" y="27305"/>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51" name="Google Shape;151;p1"/>
            <p:cNvSpPr/>
            <p:nvPr/>
          </p:nvSpPr>
          <p:spPr>
            <a:xfrm>
              <a:off x="470662" y="63500"/>
              <a:ext cx="34036" cy="27178"/>
            </a:xfrm>
            <a:custGeom>
              <a:rect b="b" l="l" r="r" t="t"/>
              <a:pathLst>
                <a:path extrusionOk="0" h="27178" w="34036">
                  <a:moveTo>
                    <a:pt x="17018" y="27051"/>
                  </a:moveTo>
                  <a:cubicBezTo>
                    <a:pt x="26416" y="27051"/>
                    <a:pt x="34036" y="20955"/>
                    <a:pt x="34036" y="13462"/>
                  </a:cubicBezTo>
                  <a:cubicBezTo>
                    <a:pt x="34036" y="5969"/>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52" name="Google Shape;152;p1"/>
            <p:cNvSpPr/>
            <p:nvPr/>
          </p:nvSpPr>
          <p:spPr>
            <a:xfrm>
              <a:off x="368808" y="63500"/>
              <a:ext cx="34036" cy="27178"/>
            </a:xfrm>
            <a:custGeom>
              <a:rect b="b" l="l" r="r" t="t"/>
              <a:pathLst>
                <a:path extrusionOk="0" h="27178" w="34036">
                  <a:moveTo>
                    <a:pt x="17018" y="27051"/>
                  </a:moveTo>
                  <a:cubicBezTo>
                    <a:pt x="26416" y="27051"/>
                    <a:pt x="34036" y="20955"/>
                    <a:pt x="34036" y="13462"/>
                  </a:cubicBezTo>
                  <a:cubicBezTo>
                    <a:pt x="34036" y="5969"/>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53" name="Google Shape;153;p1"/>
            <p:cNvSpPr/>
            <p:nvPr/>
          </p:nvSpPr>
          <p:spPr>
            <a:xfrm>
              <a:off x="267081" y="63500"/>
              <a:ext cx="34036" cy="27178"/>
            </a:xfrm>
            <a:custGeom>
              <a:rect b="b" l="l" r="r" t="t"/>
              <a:pathLst>
                <a:path extrusionOk="0" h="27178" w="34036">
                  <a:moveTo>
                    <a:pt x="17018" y="27051"/>
                  </a:moveTo>
                  <a:cubicBezTo>
                    <a:pt x="26416" y="27051"/>
                    <a:pt x="34036" y="20955"/>
                    <a:pt x="34036" y="13462"/>
                  </a:cubicBezTo>
                  <a:cubicBezTo>
                    <a:pt x="34036" y="5969"/>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54" name="Google Shape;154;p1"/>
            <p:cNvSpPr/>
            <p:nvPr/>
          </p:nvSpPr>
          <p:spPr>
            <a:xfrm>
              <a:off x="165227" y="63500"/>
              <a:ext cx="34036" cy="27178"/>
            </a:xfrm>
            <a:custGeom>
              <a:rect b="b" l="l" r="r" t="t"/>
              <a:pathLst>
                <a:path extrusionOk="0" h="27178" w="34036">
                  <a:moveTo>
                    <a:pt x="17018" y="27051"/>
                  </a:moveTo>
                  <a:cubicBezTo>
                    <a:pt x="26416" y="27051"/>
                    <a:pt x="34036" y="20955"/>
                    <a:pt x="34036" y="13462"/>
                  </a:cubicBezTo>
                  <a:cubicBezTo>
                    <a:pt x="34036" y="5969"/>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55" name="Google Shape;155;p1"/>
            <p:cNvSpPr/>
            <p:nvPr/>
          </p:nvSpPr>
          <p:spPr>
            <a:xfrm>
              <a:off x="63500" y="63500"/>
              <a:ext cx="34036" cy="27178"/>
            </a:xfrm>
            <a:custGeom>
              <a:rect b="b" l="l" r="r" t="t"/>
              <a:pathLst>
                <a:path extrusionOk="0" h="27178" w="34036">
                  <a:moveTo>
                    <a:pt x="17018" y="27051"/>
                  </a:moveTo>
                  <a:cubicBezTo>
                    <a:pt x="26416" y="27051"/>
                    <a:pt x="34036" y="20955"/>
                    <a:pt x="34036" y="13462"/>
                  </a:cubicBezTo>
                  <a:cubicBezTo>
                    <a:pt x="34036" y="5969"/>
                    <a:pt x="26289" y="0"/>
                    <a:pt x="17018" y="0"/>
                  </a:cubicBezTo>
                  <a:cubicBezTo>
                    <a:pt x="7747"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grpSp>
      <p:grpSp>
        <p:nvGrpSpPr>
          <p:cNvPr id="156" name="Google Shape;156;p1"/>
          <p:cNvGrpSpPr/>
          <p:nvPr/>
        </p:nvGrpSpPr>
        <p:grpSpPr>
          <a:xfrm>
            <a:off x="4265832" y="2806747"/>
            <a:ext cx="516525" cy="190314"/>
            <a:chOff x="63500" y="63500"/>
            <a:chExt cx="441198" cy="162560"/>
          </a:xfrm>
        </p:grpSpPr>
        <p:sp>
          <p:nvSpPr>
            <p:cNvPr id="157" name="Google Shape;157;p1"/>
            <p:cNvSpPr/>
            <p:nvPr/>
          </p:nvSpPr>
          <p:spPr>
            <a:xfrm>
              <a:off x="470662" y="198755"/>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58" name="Google Shape;158;p1"/>
            <p:cNvSpPr/>
            <p:nvPr/>
          </p:nvSpPr>
          <p:spPr>
            <a:xfrm>
              <a:off x="368808" y="198755"/>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59" name="Google Shape;159;p1"/>
            <p:cNvSpPr/>
            <p:nvPr/>
          </p:nvSpPr>
          <p:spPr>
            <a:xfrm>
              <a:off x="267081" y="198755"/>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0" name="Google Shape;160;p1"/>
            <p:cNvSpPr/>
            <p:nvPr/>
          </p:nvSpPr>
          <p:spPr>
            <a:xfrm>
              <a:off x="165227" y="198755"/>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1" name="Google Shape;161;p1"/>
            <p:cNvSpPr/>
            <p:nvPr/>
          </p:nvSpPr>
          <p:spPr>
            <a:xfrm>
              <a:off x="63500" y="198755"/>
              <a:ext cx="34036" cy="27305"/>
            </a:xfrm>
            <a:custGeom>
              <a:rect b="b" l="l" r="r" t="t"/>
              <a:pathLst>
                <a:path extrusionOk="0" h="27305" w="34036">
                  <a:moveTo>
                    <a:pt x="17018" y="27178"/>
                  </a:moveTo>
                  <a:cubicBezTo>
                    <a:pt x="26416" y="27178"/>
                    <a:pt x="34036" y="21082"/>
                    <a:pt x="34036" y="13589"/>
                  </a:cubicBezTo>
                  <a:cubicBezTo>
                    <a:pt x="34036" y="6096"/>
                    <a:pt x="26416" y="0"/>
                    <a:pt x="17018" y="0"/>
                  </a:cubicBezTo>
                  <a:cubicBezTo>
                    <a:pt x="7620" y="0"/>
                    <a:pt x="0" y="6223"/>
                    <a:pt x="0" y="13716"/>
                  </a:cubicBezTo>
                  <a:cubicBezTo>
                    <a:pt x="0" y="21209"/>
                    <a:pt x="7620" y="27305"/>
                    <a:pt x="17018" y="27305"/>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2" name="Google Shape;162;p1"/>
            <p:cNvSpPr/>
            <p:nvPr/>
          </p:nvSpPr>
          <p:spPr>
            <a:xfrm>
              <a:off x="470662" y="131064"/>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3" name="Google Shape;163;p1"/>
            <p:cNvSpPr/>
            <p:nvPr/>
          </p:nvSpPr>
          <p:spPr>
            <a:xfrm>
              <a:off x="368808" y="131064"/>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4" name="Google Shape;164;p1"/>
            <p:cNvSpPr/>
            <p:nvPr/>
          </p:nvSpPr>
          <p:spPr>
            <a:xfrm>
              <a:off x="267081" y="131064"/>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5" name="Google Shape;165;p1"/>
            <p:cNvSpPr/>
            <p:nvPr/>
          </p:nvSpPr>
          <p:spPr>
            <a:xfrm>
              <a:off x="165227" y="131064"/>
              <a:ext cx="34036" cy="27178"/>
            </a:xfrm>
            <a:custGeom>
              <a:rect b="b" l="l" r="r" t="t"/>
              <a:pathLst>
                <a:path extrusionOk="0" h="27178" w="34036">
                  <a:moveTo>
                    <a:pt x="17018" y="27178"/>
                  </a:moveTo>
                  <a:cubicBezTo>
                    <a:pt x="26416" y="27178"/>
                    <a:pt x="34036" y="21082"/>
                    <a:pt x="34036" y="13589"/>
                  </a:cubicBezTo>
                  <a:cubicBezTo>
                    <a:pt x="34036" y="6096"/>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6" name="Google Shape;166;p1"/>
            <p:cNvSpPr/>
            <p:nvPr/>
          </p:nvSpPr>
          <p:spPr>
            <a:xfrm>
              <a:off x="63500" y="131064"/>
              <a:ext cx="34036" cy="27305"/>
            </a:xfrm>
            <a:custGeom>
              <a:rect b="b" l="l" r="r" t="t"/>
              <a:pathLst>
                <a:path extrusionOk="0" h="27305" w="34036">
                  <a:moveTo>
                    <a:pt x="17018" y="27178"/>
                  </a:moveTo>
                  <a:cubicBezTo>
                    <a:pt x="26416" y="27178"/>
                    <a:pt x="34036" y="21082"/>
                    <a:pt x="34036" y="13589"/>
                  </a:cubicBezTo>
                  <a:cubicBezTo>
                    <a:pt x="34036" y="6096"/>
                    <a:pt x="26416" y="0"/>
                    <a:pt x="17018" y="0"/>
                  </a:cubicBezTo>
                  <a:cubicBezTo>
                    <a:pt x="7620" y="0"/>
                    <a:pt x="0" y="6223"/>
                    <a:pt x="0" y="13716"/>
                  </a:cubicBezTo>
                  <a:cubicBezTo>
                    <a:pt x="0" y="21209"/>
                    <a:pt x="7620" y="27305"/>
                    <a:pt x="17018" y="27305"/>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7" name="Google Shape;167;p1"/>
            <p:cNvSpPr/>
            <p:nvPr/>
          </p:nvSpPr>
          <p:spPr>
            <a:xfrm>
              <a:off x="470662" y="63500"/>
              <a:ext cx="34036" cy="27178"/>
            </a:xfrm>
            <a:custGeom>
              <a:rect b="b" l="l" r="r" t="t"/>
              <a:pathLst>
                <a:path extrusionOk="0" h="27178" w="34036">
                  <a:moveTo>
                    <a:pt x="17018" y="27051"/>
                  </a:moveTo>
                  <a:cubicBezTo>
                    <a:pt x="26416" y="27051"/>
                    <a:pt x="34036" y="20955"/>
                    <a:pt x="34036" y="13462"/>
                  </a:cubicBezTo>
                  <a:cubicBezTo>
                    <a:pt x="34036" y="5969"/>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8" name="Google Shape;168;p1"/>
            <p:cNvSpPr/>
            <p:nvPr/>
          </p:nvSpPr>
          <p:spPr>
            <a:xfrm>
              <a:off x="368808" y="63500"/>
              <a:ext cx="34036" cy="27178"/>
            </a:xfrm>
            <a:custGeom>
              <a:rect b="b" l="l" r="r" t="t"/>
              <a:pathLst>
                <a:path extrusionOk="0" h="27178" w="34036">
                  <a:moveTo>
                    <a:pt x="17018" y="27051"/>
                  </a:moveTo>
                  <a:cubicBezTo>
                    <a:pt x="26416" y="27051"/>
                    <a:pt x="34036" y="20955"/>
                    <a:pt x="34036" y="13462"/>
                  </a:cubicBezTo>
                  <a:cubicBezTo>
                    <a:pt x="34036" y="5969"/>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69" name="Google Shape;169;p1"/>
            <p:cNvSpPr/>
            <p:nvPr/>
          </p:nvSpPr>
          <p:spPr>
            <a:xfrm>
              <a:off x="267081" y="63500"/>
              <a:ext cx="34036" cy="27178"/>
            </a:xfrm>
            <a:custGeom>
              <a:rect b="b" l="l" r="r" t="t"/>
              <a:pathLst>
                <a:path extrusionOk="0" h="27178" w="34036">
                  <a:moveTo>
                    <a:pt x="17018" y="27051"/>
                  </a:moveTo>
                  <a:cubicBezTo>
                    <a:pt x="26416" y="27051"/>
                    <a:pt x="34036" y="20955"/>
                    <a:pt x="34036" y="13462"/>
                  </a:cubicBezTo>
                  <a:cubicBezTo>
                    <a:pt x="34036" y="5969"/>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0" name="Google Shape;170;p1"/>
            <p:cNvSpPr/>
            <p:nvPr/>
          </p:nvSpPr>
          <p:spPr>
            <a:xfrm>
              <a:off x="165227" y="63500"/>
              <a:ext cx="34036" cy="27178"/>
            </a:xfrm>
            <a:custGeom>
              <a:rect b="b" l="l" r="r" t="t"/>
              <a:pathLst>
                <a:path extrusionOk="0" h="27178" w="34036">
                  <a:moveTo>
                    <a:pt x="17018" y="27051"/>
                  </a:moveTo>
                  <a:cubicBezTo>
                    <a:pt x="26416" y="27051"/>
                    <a:pt x="34036" y="20955"/>
                    <a:pt x="34036" y="13462"/>
                  </a:cubicBezTo>
                  <a:cubicBezTo>
                    <a:pt x="34036" y="5969"/>
                    <a:pt x="26416" y="0"/>
                    <a:pt x="17018" y="0"/>
                  </a:cubicBezTo>
                  <a:cubicBezTo>
                    <a:pt x="7620"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1" name="Google Shape;171;p1"/>
            <p:cNvSpPr/>
            <p:nvPr/>
          </p:nvSpPr>
          <p:spPr>
            <a:xfrm>
              <a:off x="63500" y="63500"/>
              <a:ext cx="34036" cy="27178"/>
            </a:xfrm>
            <a:custGeom>
              <a:rect b="b" l="l" r="r" t="t"/>
              <a:pathLst>
                <a:path extrusionOk="0" h="27178" w="34036">
                  <a:moveTo>
                    <a:pt x="17018" y="27051"/>
                  </a:moveTo>
                  <a:cubicBezTo>
                    <a:pt x="26416" y="27051"/>
                    <a:pt x="34036" y="20955"/>
                    <a:pt x="34036" y="13462"/>
                  </a:cubicBezTo>
                  <a:cubicBezTo>
                    <a:pt x="34036" y="5969"/>
                    <a:pt x="26289" y="0"/>
                    <a:pt x="17018" y="0"/>
                  </a:cubicBezTo>
                  <a:cubicBezTo>
                    <a:pt x="7747" y="0"/>
                    <a:pt x="0" y="6096"/>
                    <a:pt x="0" y="13589"/>
                  </a:cubicBezTo>
                  <a:cubicBezTo>
                    <a:pt x="0" y="21082"/>
                    <a:pt x="7620" y="27178"/>
                    <a:pt x="17018" y="27178"/>
                  </a:cubicBezTo>
                </a:path>
              </a:pathLst>
            </a:custGeom>
            <a:solidFill>
              <a:srgbClr val="CACAC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grpSp>
      <p:sp>
        <p:nvSpPr>
          <p:cNvPr id="172" name="Google Shape;172;p1"/>
          <p:cNvSpPr/>
          <p:nvPr/>
        </p:nvSpPr>
        <p:spPr>
          <a:xfrm>
            <a:off x="-1849601" y="4693817"/>
            <a:ext cx="14472781" cy="1719131"/>
          </a:xfrm>
          <a:custGeom>
            <a:rect b="b" l="l" r="r" t="t"/>
            <a:pathLst>
              <a:path extrusionOk="0" h="2578697" w="21709172">
                <a:moveTo>
                  <a:pt x="0" y="0"/>
                </a:moveTo>
                <a:lnTo>
                  <a:pt x="21709172" y="0"/>
                </a:lnTo>
                <a:lnTo>
                  <a:pt x="21709172" y="2578697"/>
                </a:lnTo>
                <a:lnTo>
                  <a:pt x="0" y="2578697"/>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3" name="Google Shape;173;p1"/>
          <p:cNvSpPr/>
          <p:nvPr/>
        </p:nvSpPr>
        <p:spPr>
          <a:xfrm>
            <a:off x="5057881" y="846720"/>
            <a:ext cx="8056429" cy="3656529"/>
          </a:xfrm>
          <a:custGeom>
            <a:rect b="b" l="l" r="r" t="t"/>
            <a:pathLst>
              <a:path extrusionOk="0" h="5484794" w="12084643">
                <a:moveTo>
                  <a:pt x="0" y="0"/>
                </a:moveTo>
                <a:lnTo>
                  <a:pt x="12084644" y="0"/>
                </a:lnTo>
                <a:lnTo>
                  <a:pt x="12084644" y="5484795"/>
                </a:lnTo>
                <a:lnTo>
                  <a:pt x="0" y="5484795"/>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4" name="Google Shape;174;p1"/>
          <p:cNvSpPr/>
          <p:nvPr/>
        </p:nvSpPr>
        <p:spPr>
          <a:xfrm>
            <a:off x="7599883" y="231762"/>
            <a:ext cx="1564219" cy="563122"/>
          </a:xfrm>
          <a:custGeom>
            <a:rect b="b" l="l" r="r" t="t"/>
            <a:pathLst>
              <a:path extrusionOk="0" h="844683" w="2346328">
                <a:moveTo>
                  <a:pt x="0" y="0"/>
                </a:moveTo>
                <a:lnTo>
                  <a:pt x="2346328" y="0"/>
                </a:lnTo>
                <a:lnTo>
                  <a:pt x="2346328" y="844683"/>
                </a:lnTo>
                <a:lnTo>
                  <a:pt x="0" y="844683"/>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5" name="Google Shape;175;p1"/>
          <p:cNvSpPr/>
          <p:nvPr/>
        </p:nvSpPr>
        <p:spPr>
          <a:xfrm>
            <a:off x="5796672" y="265335"/>
            <a:ext cx="1745195" cy="523557"/>
          </a:xfrm>
          <a:custGeom>
            <a:rect b="b" l="l" r="r" t="t"/>
            <a:pathLst>
              <a:path extrusionOk="0" h="785336" w="2617793">
                <a:moveTo>
                  <a:pt x="0" y="0"/>
                </a:moveTo>
                <a:lnTo>
                  <a:pt x="2617794" y="0"/>
                </a:lnTo>
                <a:lnTo>
                  <a:pt x="2617794" y="785336"/>
                </a:lnTo>
                <a:lnTo>
                  <a:pt x="0" y="785336"/>
                </a:lnTo>
                <a:lnTo>
                  <a:pt x="0" y="0"/>
                </a:lnTo>
                <a:close/>
              </a:path>
            </a:pathLst>
          </a:custGeom>
          <a:blipFill rotWithShape="1">
            <a:blip r:embed="rId6">
              <a:alphaModFix/>
            </a:blip>
            <a:stretch>
              <a:fillRect b="1" l="0" r="0" t="-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6" name="Google Shape;176;p1"/>
          <p:cNvSpPr/>
          <p:nvPr/>
        </p:nvSpPr>
        <p:spPr>
          <a:xfrm>
            <a:off x="9187833" y="254495"/>
            <a:ext cx="1106587" cy="552372"/>
          </a:xfrm>
          <a:custGeom>
            <a:rect b="b" l="l" r="r" t="t"/>
            <a:pathLst>
              <a:path extrusionOk="0" h="828558" w="1659881">
                <a:moveTo>
                  <a:pt x="0" y="0"/>
                </a:moveTo>
                <a:lnTo>
                  <a:pt x="1659881" y="0"/>
                </a:lnTo>
                <a:lnTo>
                  <a:pt x="1659881" y="828558"/>
                </a:lnTo>
                <a:lnTo>
                  <a:pt x="0" y="828558"/>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7" name="Google Shape;177;p1"/>
          <p:cNvSpPr/>
          <p:nvPr/>
        </p:nvSpPr>
        <p:spPr>
          <a:xfrm>
            <a:off x="10294330" y="265186"/>
            <a:ext cx="1095392" cy="529698"/>
          </a:xfrm>
          <a:custGeom>
            <a:rect b="b" l="l" r="r" t="t"/>
            <a:pathLst>
              <a:path extrusionOk="0" h="794547" w="1643088">
                <a:moveTo>
                  <a:pt x="0" y="0"/>
                </a:moveTo>
                <a:lnTo>
                  <a:pt x="1643088" y="0"/>
                </a:lnTo>
                <a:lnTo>
                  <a:pt x="1643088" y="794547"/>
                </a:lnTo>
                <a:lnTo>
                  <a:pt x="0" y="794547"/>
                </a:lnTo>
                <a:lnTo>
                  <a:pt x="0" y="0"/>
                </a:lnTo>
                <a:close/>
              </a:path>
            </a:pathLst>
          </a:custGeom>
          <a:blipFill rotWithShape="1">
            <a:blip r:embed="rId8">
              <a:alphaModFix/>
            </a:blip>
            <a:stretch>
              <a:fillRect b="1" l="0" r="0" t="-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8" name="Google Shape;178;p1"/>
          <p:cNvSpPr/>
          <p:nvPr/>
        </p:nvSpPr>
        <p:spPr>
          <a:xfrm>
            <a:off x="1616927" y="55930"/>
            <a:ext cx="1307845" cy="980341"/>
          </a:xfrm>
          <a:custGeom>
            <a:rect b="b" l="l" r="r" t="t"/>
            <a:pathLst>
              <a:path extrusionOk="0" h="1470511" w="1961767">
                <a:moveTo>
                  <a:pt x="0" y="0"/>
                </a:moveTo>
                <a:lnTo>
                  <a:pt x="1961767" y="0"/>
                </a:lnTo>
                <a:lnTo>
                  <a:pt x="1961767" y="1470512"/>
                </a:lnTo>
                <a:lnTo>
                  <a:pt x="0" y="1470512"/>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79" name="Google Shape;179;p1"/>
          <p:cNvSpPr/>
          <p:nvPr/>
        </p:nvSpPr>
        <p:spPr>
          <a:xfrm>
            <a:off x="1141409" y="278478"/>
            <a:ext cx="729647" cy="487650"/>
          </a:xfrm>
          <a:custGeom>
            <a:rect b="b" l="l" r="r" t="t"/>
            <a:pathLst>
              <a:path extrusionOk="0" h="731475" w="1094470">
                <a:moveTo>
                  <a:pt x="0" y="0"/>
                </a:moveTo>
                <a:lnTo>
                  <a:pt x="1094470" y="0"/>
                </a:lnTo>
                <a:lnTo>
                  <a:pt x="1094470" y="731476"/>
                </a:lnTo>
                <a:lnTo>
                  <a:pt x="0" y="731476"/>
                </a:lnTo>
                <a:lnTo>
                  <a:pt x="0" y="0"/>
                </a:lnTo>
                <a:close/>
              </a:path>
            </a:pathLst>
          </a:cu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800" u="none" cap="none" strike="noStrike">
              <a:solidFill>
                <a:schemeClr val="dk1"/>
              </a:solidFill>
              <a:latin typeface="Libre Franklin"/>
              <a:ea typeface="Libre Franklin"/>
              <a:cs typeface="Libre Franklin"/>
              <a:sym typeface="Libre Franklin"/>
            </a:endParaRPr>
          </a:p>
        </p:txBody>
      </p:sp>
      <p:sp>
        <p:nvSpPr>
          <p:cNvPr id="180" name="Google Shape;180;p1"/>
          <p:cNvSpPr txBox="1"/>
          <p:nvPr/>
        </p:nvSpPr>
        <p:spPr>
          <a:xfrm>
            <a:off x="5139419" y="5996297"/>
            <a:ext cx="340216" cy="104452"/>
          </a:xfrm>
          <a:prstGeom prst="rect">
            <a:avLst/>
          </a:prstGeom>
          <a:noFill/>
          <a:ln>
            <a:noFill/>
          </a:ln>
        </p:spPr>
        <p:txBody>
          <a:bodyPr anchorCtr="0" anchor="t" bIns="0" lIns="0" spcFirstLastPara="1" rIns="0" wrap="square" tIns="0">
            <a:spAutoFit/>
          </a:bodyPr>
          <a:lstStyle/>
          <a:p>
            <a:pPr indent="0" lvl="0" marL="0" marR="0" rtl="0" algn="ctr">
              <a:lnSpc>
                <a:spcPct val="79089"/>
              </a:lnSpc>
              <a:spcBef>
                <a:spcPts val="0"/>
              </a:spcBef>
              <a:spcAft>
                <a:spcPts val="0"/>
              </a:spcAft>
              <a:buNone/>
            </a:pPr>
            <a:r>
              <a:rPr b="1" i="0" lang="it-IT" sz="483" u="none" cap="none" strike="noStrike">
                <a:solidFill>
                  <a:srgbClr val="EC2227"/>
                </a:solidFill>
                <a:latin typeface="Montserrat"/>
                <a:ea typeface="Montserrat"/>
                <a:cs typeface="Montserrat"/>
                <a:sym typeface="Montserrat"/>
              </a:rPr>
              <a:t>ROMANSE</a:t>
            </a:r>
            <a:endParaRPr/>
          </a:p>
          <a:p>
            <a:pPr indent="0" lvl="0" marL="0" marR="0" rtl="0" algn="ctr">
              <a:lnSpc>
                <a:spcPct val="203144"/>
              </a:lnSpc>
              <a:spcBef>
                <a:spcPts val="0"/>
              </a:spcBef>
              <a:spcAft>
                <a:spcPts val="0"/>
              </a:spcAft>
              <a:buNone/>
            </a:pPr>
            <a:r>
              <a:rPr b="1" i="0" lang="it-IT" sz="159" u="none" cap="none" strike="noStrike">
                <a:solidFill>
                  <a:srgbClr val="090F10"/>
                </a:solidFill>
                <a:latin typeface="Montserrat Medium"/>
                <a:ea typeface="Montserrat Medium"/>
                <a:cs typeface="Montserrat Medium"/>
                <a:sym typeface="Montserrat Medium"/>
              </a:rPr>
              <a:t>Young Roma Women for Social </a:t>
            </a:r>
            <a:endParaRPr/>
          </a:p>
          <a:p>
            <a:pPr indent="0" lvl="0" marL="0" marR="0" rtl="0" algn="ctr">
              <a:lnSpc>
                <a:spcPct val="49685"/>
              </a:lnSpc>
              <a:spcBef>
                <a:spcPts val="0"/>
              </a:spcBef>
              <a:spcAft>
                <a:spcPts val="0"/>
              </a:spcAft>
              <a:buNone/>
            </a:pPr>
            <a:r>
              <a:rPr b="1" i="0" lang="it-IT" sz="159" u="none" cap="none" strike="noStrike">
                <a:solidFill>
                  <a:srgbClr val="090F10"/>
                </a:solidFill>
                <a:latin typeface="Montserrat Medium"/>
                <a:ea typeface="Montserrat Medium"/>
                <a:cs typeface="Montserrat Medium"/>
                <a:sym typeface="Montserrat Medium"/>
              </a:rPr>
              <a:t>Entrepreneurship</a:t>
            </a:r>
            <a:endParaRPr/>
          </a:p>
        </p:txBody>
      </p:sp>
      <p:sp>
        <p:nvSpPr>
          <p:cNvPr id="181" name="Google Shape;181;p1"/>
          <p:cNvSpPr txBox="1"/>
          <p:nvPr/>
        </p:nvSpPr>
        <p:spPr>
          <a:xfrm>
            <a:off x="1309926" y="867843"/>
            <a:ext cx="418126" cy="9222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it-IT" sz="605" u="none" cap="none" strike="noStrike">
                <a:solidFill>
                  <a:srgbClr val="253D91"/>
                </a:solidFill>
                <a:latin typeface="Open Sans"/>
                <a:ea typeface="Open Sans"/>
                <a:cs typeface="Open Sans"/>
                <a:sym typeface="Open Sans"/>
              </a:rPr>
              <a:t>Funded by </a:t>
            </a:r>
            <a:endParaRPr/>
          </a:p>
        </p:txBody>
      </p:sp>
      <p:sp>
        <p:nvSpPr>
          <p:cNvPr id="182" name="Google Shape;182;p1"/>
          <p:cNvSpPr txBox="1"/>
          <p:nvPr/>
        </p:nvSpPr>
        <p:spPr>
          <a:xfrm>
            <a:off x="1139165" y="960071"/>
            <a:ext cx="744767" cy="9222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it-IT" sz="605" u="none" cap="none" strike="noStrike">
                <a:solidFill>
                  <a:srgbClr val="253D91"/>
                </a:solidFill>
                <a:latin typeface="Open Sans"/>
                <a:ea typeface="Open Sans"/>
                <a:cs typeface="Open Sans"/>
                <a:sym typeface="Open Sans"/>
              </a:rPr>
              <a:t>the European Union</a:t>
            </a:r>
            <a:endParaRPr/>
          </a:p>
        </p:txBody>
      </p:sp>
      <p:sp>
        <p:nvSpPr>
          <p:cNvPr id="183" name="Google Shape;183;p1"/>
          <p:cNvSpPr txBox="1"/>
          <p:nvPr/>
        </p:nvSpPr>
        <p:spPr>
          <a:xfrm>
            <a:off x="5506443" y="5740930"/>
            <a:ext cx="1959760" cy="153888"/>
          </a:xfrm>
          <a:prstGeom prst="rect">
            <a:avLst/>
          </a:prstGeom>
          <a:noFill/>
          <a:ln>
            <a:noFill/>
          </a:ln>
        </p:spPr>
        <p:txBody>
          <a:bodyPr anchorCtr="0" anchor="t" bIns="0" lIns="0" spcFirstLastPara="1" rIns="0" wrap="square" tIns="0">
            <a:spAutoFit/>
          </a:bodyPr>
          <a:lstStyle/>
          <a:p>
            <a:pPr indent="0" lvl="0" marL="0" marR="0" rtl="0" algn="just">
              <a:lnSpc>
                <a:spcPct val="120110"/>
              </a:lnSpc>
              <a:spcBef>
                <a:spcPts val="0"/>
              </a:spcBef>
              <a:spcAft>
                <a:spcPts val="0"/>
              </a:spcAft>
              <a:buNone/>
            </a:pPr>
            <a:r>
              <a:rPr b="0" i="0" lang="it-IT" sz="363" u="none" cap="none" strike="noStrike">
                <a:solidFill>
                  <a:srgbClr val="231F20"/>
                </a:solidFill>
                <a:latin typeface="Montserrat"/>
                <a:ea typeface="Montserrat"/>
                <a:cs typeface="Montserrat"/>
                <a:sym typeface="Montserrat"/>
              </a:rPr>
              <a:t>This is funded by the European Union. It’s contents are the sole responsibility of the project consortium, led by the Roma Resource Center, and do not necessarily reﬂect the views of the European Union.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8"/>
          <p:cNvSpPr txBox="1"/>
          <p:nvPr>
            <p:ph type="ctrTitle"/>
          </p:nvPr>
        </p:nvSpPr>
        <p:spPr>
          <a:xfrm>
            <a:off x="949158" y="2028562"/>
            <a:ext cx="10293684" cy="202950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2F5496"/>
              </a:buClr>
              <a:buSzPct val="100000"/>
              <a:buFont typeface="Libre Franklin Medium"/>
              <a:buNone/>
            </a:pPr>
            <a:r>
              <a:rPr lang="it-IT"/>
              <a:t>CAPACITY BUILDING TO CSOs</a:t>
            </a:r>
            <a:br>
              <a:rPr lang="it-IT"/>
            </a:br>
            <a:r>
              <a:rPr lang="it-IT"/>
              <a:t>Session 5</a:t>
            </a:r>
            <a:endParaRPr/>
          </a:p>
        </p:txBody>
      </p:sp>
      <p:sp>
        <p:nvSpPr>
          <p:cNvPr id="299" name="Google Shape;299;p18"/>
          <p:cNvSpPr txBox="1"/>
          <p:nvPr>
            <p:ph idx="1" type="subTitle"/>
          </p:nvPr>
        </p:nvSpPr>
        <p:spPr>
          <a:xfrm>
            <a:off x="1524000" y="4230354"/>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it-IT">
                <a:latin typeface="Libre Franklin"/>
                <a:ea typeface="Libre Franklin"/>
                <a:cs typeface="Libre Franklin"/>
                <a:sym typeface="Libre Franklin"/>
              </a:rPr>
              <a:t>Supporting and Developing Social Entrepreneurship (6 Hours)</a:t>
            </a:r>
            <a:endParaRPr/>
          </a:p>
          <a:p>
            <a:pPr indent="0" lvl="0" marL="0" rtl="0" algn="ctr">
              <a:lnSpc>
                <a:spcPct val="90000"/>
              </a:lnSpc>
              <a:spcBef>
                <a:spcPts val="1000"/>
              </a:spcBef>
              <a:spcAft>
                <a:spcPts val="0"/>
              </a:spcAft>
              <a:buClr>
                <a:schemeClr val="dk1"/>
              </a:buClr>
              <a:buSzPts val="2400"/>
              <a:buNone/>
            </a:pPr>
            <a:br>
              <a:rPr lang="it-IT"/>
            </a:b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9"/>
          <p:cNvSpPr txBox="1"/>
          <p:nvPr>
            <p:ph type="title"/>
          </p:nvPr>
        </p:nvSpPr>
        <p:spPr>
          <a:xfrm>
            <a:off x="838200" y="1503984"/>
            <a:ext cx="10515600" cy="7320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Libre Franklin Medium"/>
              <a:buNone/>
            </a:pPr>
            <a:r>
              <a:rPr lang="it-IT"/>
              <a:t>OBJECTIVES OF THE SECOND SESSION</a:t>
            </a:r>
            <a:endParaRPr/>
          </a:p>
        </p:txBody>
      </p:sp>
      <p:sp>
        <p:nvSpPr>
          <p:cNvPr id="305" name="Google Shape;305;p19"/>
          <p:cNvSpPr txBox="1"/>
          <p:nvPr/>
        </p:nvSpPr>
        <p:spPr>
          <a:xfrm>
            <a:off x="990600" y="2390125"/>
            <a:ext cx="6105600" cy="44433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lang="it-IT" sz="2800">
                <a:solidFill>
                  <a:schemeClr val="dk1"/>
                </a:solidFill>
                <a:latin typeface="Libre Franklin"/>
                <a:ea typeface="Libre Franklin"/>
                <a:cs typeface="Libre Franklin"/>
                <a:sym typeface="Libre Franklin"/>
              </a:rPr>
              <a:t>Developing social business plans.</a:t>
            </a:r>
            <a:endParaRPr sz="2800">
              <a:solidFill>
                <a:schemeClr val="dk1"/>
              </a:solidFill>
              <a:latin typeface="Libre Franklin"/>
              <a:ea typeface="Libre Franklin"/>
              <a:cs typeface="Libre Franklin"/>
              <a:sym typeface="Libre Franklin"/>
            </a:endParaRPr>
          </a:p>
          <a:p>
            <a:pPr indent="-228600" lvl="0" marL="228600" marR="0" rtl="0" algn="l">
              <a:lnSpc>
                <a:spcPct val="90000"/>
              </a:lnSpc>
              <a:spcBef>
                <a:spcPts val="1000"/>
              </a:spcBef>
              <a:spcAft>
                <a:spcPts val="0"/>
              </a:spcAft>
              <a:buClr>
                <a:schemeClr val="dk1"/>
              </a:buClr>
              <a:buSzPts val="2800"/>
              <a:buFont typeface="Arial"/>
              <a:buChar char="•"/>
            </a:pPr>
            <a:r>
              <a:rPr lang="it-IT" sz="2800">
                <a:solidFill>
                  <a:schemeClr val="dk1"/>
                </a:solidFill>
                <a:latin typeface="Libre Franklin"/>
                <a:ea typeface="Libre Franklin"/>
                <a:cs typeface="Libre Franklin"/>
                <a:sym typeface="Libre Franklin"/>
              </a:rPr>
              <a:t>Identifying sources of funding and resources for social enterprises.</a:t>
            </a:r>
            <a:endParaRPr sz="2800">
              <a:solidFill>
                <a:schemeClr val="dk1"/>
              </a:solidFill>
              <a:latin typeface="Libre Franklin"/>
              <a:ea typeface="Libre Franklin"/>
              <a:cs typeface="Libre Franklin"/>
              <a:sym typeface="Libre Franklin"/>
            </a:endParaRPr>
          </a:p>
          <a:p>
            <a:pPr indent="0" lvl="0" marL="0" marR="0" rtl="0" algn="l">
              <a:lnSpc>
                <a:spcPct val="90000"/>
              </a:lnSpc>
              <a:spcBef>
                <a:spcPts val="1000"/>
              </a:spcBef>
              <a:spcAft>
                <a:spcPts val="0"/>
              </a:spcAft>
              <a:buClr>
                <a:schemeClr val="dk1"/>
              </a:buClr>
              <a:buSzPts val="2800"/>
              <a:buFont typeface="Arial"/>
              <a:buNone/>
            </a:pPr>
            <a:br>
              <a:rPr lang="it-IT" sz="2800">
                <a:solidFill>
                  <a:schemeClr val="dk1"/>
                </a:solidFill>
                <a:latin typeface="Libre Franklin"/>
                <a:ea typeface="Libre Franklin"/>
                <a:cs typeface="Libre Franklin"/>
                <a:sym typeface="Libre Franklin"/>
              </a:rPr>
            </a:br>
            <a:endParaRPr sz="2800">
              <a:solidFill>
                <a:schemeClr val="dk1"/>
              </a:solidFill>
              <a:latin typeface="Libre Franklin"/>
              <a:ea typeface="Libre Franklin"/>
              <a:cs typeface="Libre Franklin"/>
              <a:sym typeface="Libre Frankl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0"/>
          <p:cNvSpPr txBox="1"/>
          <p:nvPr>
            <p:ph type="title"/>
          </p:nvPr>
        </p:nvSpPr>
        <p:spPr>
          <a:xfrm>
            <a:off x="924613" y="2076814"/>
            <a:ext cx="10809705" cy="79887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What is the Social Business Model Canvas?</a:t>
            </a:r>
            <a:endParaRPr/>
          </a:p>
          <a:p>
            <a:pPr indent="0" lvl="0" marL="0" rtl="0" algn="l">
              <a:lnSpc>
                <a:spcPct val="90000"/>
              </a:lnSpc>
              <a:spcBef>
                <a:spcPts val="0"/>
              </a:spcBef>
              <a:spcAft>
                <a:spcPts val="0"/>
              </a:spcAft>
              <a:buClr>
                <a:srgbClr val="2F5496"/>
              </a:buClr>
              <a:buSzPts val="4400"/>
              <a:buFont typeface="Libre Franklin Medium"/>
              <a:buNone/>
            </a:pPr>
            <a:r>
              <a:t/>
            </a:r>
            <a:endParaRPr>
              <a:solidFill>
                <a:srgbClr val="2F5597"/>
              </a:solidFill>
              <a:latin typeface="Libre Franklin Medium"/>
              <a:ea typeface="Libre Franklin Medium"/>
              <a:cs typeface="Libre Franklin Medium"/>
              <a:sym typeface="Libre Franklin Medium"/>
            </a:endParaRPr>
          </a:p>
        </p:txBody>
      </p:sp>
      <p:sp>
        <p:nvSpPr>
          <p:cNvPr id="311" name="Google Shape;311;p20"/>
          <p:cNvSpPr txBox="1"/>
          <p:nvPr>
            <p:ph idx="1" type="body"/>
          </p:nvPr>
        </p:nvSpPr>
        <p:spPr>
          <a:xfrm>
            <a:off x="924612" y="2879862"/>
            <a:ext cx="10515600" cy="3069286"/>
          </a:xfrm>
          <a:prstGeom prst="rect">
            <a:avLst/>
          </a:prstGeom>
          <a:noFill/>
          <a:ln>
            <a:noFill/>
          </a:ln>
        </p:spPr>
        <p:txBody>
          <a:bodyPr anchorCtr="0" anchor="t" bIns="45700" lIns="91425" spcFirstLastPara="1" rIns="91425" wrap="square" tIns="45700">
            <a:normAutofit fontScale="92500" lnSpcReduction="20000"/>
          </a:bodyPr>
          <a:lstStyle/>
          <a:p>
            <a:pPr indent="-285750" lvl="0" marL="285750" rtl="0" algn="l">
              <a:lnSpc>
                <a:spcPct val="90000"/>
              </a:lnSpc>
              <a:spcBef>
                <a:spcPts val="0"/>
              </a:spcBef>
              <a:spcAft>
                <a:spcPts val="0"/>
              </a:spcAft>
              <a:buClr>
                <a:schemeClr val="dk1"/>
              </a:buClr>
              <a:buSzPct val="100000"/>
              <a:buChar char="•"/>
            </a:pPr>
            <a:r>
              <a:rPr lang="it-IT" sz="2600"/>
              <a:t>The Business Model Canvas (BMC) was developed by Alex Osterwalder and Yves Pigneur. It offers a simple, visual, one-page canvas on which we can </a:t>
            </a:r>
            <a:r>
              <a:rPr b="1" lang="it-IT" sz="2600"/>
              <a:t>design, innovate and dialogue</a:t>
            </a:r>
            <a:r>
              <a:rPr lang="it-IT" sz="2600"/>
              <a:t> about our business models. </a:t>
            </a:r>
            <a:endParaRPr/>
          </a:p>
          <a:p>
            <a:pPr indent="-285750" lvl="0" marL="285750" rtl="0" algn="l">
              <a:lnSpc>
                <a:spcPct val="90000"/>
              </a:lnSpc>
              <a:spcBef>
                <a:spcPts val="1000"/>
              </a:spcBef>
              <a:spcAft>
                <a:spcPts val="0"/>
              </a:spcAft>
              <a:buClr>
                <a:schemeClr val="dk1"/>
              </a:buClr>
              <a:buSzPct val="100000"/>
              <a:buChar char="•"/>
            </a:pPr>
            <a:r>
              <a:rPr lang="it-IT" sz="2600"/>
              <a:t>Addressing a social impact inside a business operation is not necessarily cost neutral - so both the skills needed to deliver on a social impact and the costs involved in doing so need to be considered in </a:t>
            </a:r>
            <a:r>
              <a:rPr b="1" lang="it-IT" sz="2600"/>
              <a:t>designing a viable and sustainable business model</a:t>
            </a:r>
            <a:r>
              <a:rPr lang="it-IT" sz="2600"/>
              <a:t>. </a:t>
            </a:r>
            <a:endParaRPr/>
          </a:p>
          <a:p>
            <a:pPr indent="-285750" lvl="0" marL="285750" rtl="0" algn="l">
              <a:lnSpc>
                <a:spcPct val="90000"/>
              </a:lnSpc>
              <a:spcBef>
                <a:spcPts val="1000"/>
              </a:spcBef>
              <a:spcAft>
                <a:spcPts val="0"/>
              </a:spcAft>
              <a:buClr>
                <a:schemeClr val="dk1"/>
              </a:buClr>
              <a:buSzPct val="100000"/>
              <a:buChar char="•"/>
            </a:pPr>
            <a:r>
              <a:rPr lang="it-IT" sz="2600"/>
              <a:t>The business model canvas should provide an opportunity to see not just the business, but also to </a:t>
            </a:r>
            <a:r>
              <a:rPr b="1" lang="it-IT" sz="2600"/>
              <a:t>identify the social impact</a:t>
            </a:r>
            <a:r>
              <a:rPr lang="it-IT" sz="2600"/>
              <a:t> they are trying to achieve. And importantly, to see clearly how the two interact.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1"/>
          <p:cNvSpPr txBox="1"/>
          <p:nvPr>
            <p:ph type="title"/>
          </p:nvPr>
        </p:nvSpPr>
        <p:spPr>
          <a:xfrm>
            <a:off x="688943" y="1464072"/>
            <a:ext cx="10809705" cy="79887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Let's take a look at the Canvas</a:t>
            </a:r>
            <a:endParaRPr/>
          </a:p>
        </p:txBody>
      </p:sp>
      <p:pic>
        <p:nvPicPr>
          <p:cNvPr id="317" name="Google Shape;317;p21"/>
          <p:cNvPicPr preferRelativeResize="0"/>
          <p:nvPr>
            <p:ph idx="1" type="body"/>
          </p:nvPr>
        </p:nvPicPr>
        <p:blipFill rotWithShape="1">
          <a:blip r:embed="rId3">
            <a:alphaModFix/>
          </a:blip>
          <a:srcRect b="0" l="0" r="0" t="0"/>
          <a:stretch/>
        </p:blipFill>
        <p:spPr>
          <a:xfrm>
            <a:off x="1940802" y="2264591"/>
            <a:ext cx="7945089" cy="44224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ph type="title"/>
          </p:nvPr>
        </p:nvSpPr>
        <p:spPr>
          <a:xfrm>
            <a:off x="839946" y="1715627"/>
            <a:ext cx="10809705" cy="79887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Segments: Beneficiaries and customers</a:t>
            </a:r>
            <a:endParaRPr/>
          </a:p>
          <a:p>
            <a:pPr indent="0" lvl="0" marL="0" rtl="0" algn="l">
              <a:lnSpc>
                <a:spcPct val="90000"/>
              </a:lnSpc>
              <a:spcBef>
                <a:spcPts val="0"/>
              </a:spcBef>
              <a:spcAft>
                <a:spcPts val="0"/>
              </a:spcAft>
              <a:buClr>
                <a:srgbClr val="2F5496"/>
              </a:buClr>
              <a:buSzPts val="4400"/>
              <a:buFont typeface="Libre Franklin Medium"/>
              <a:buNone/>
            </a:pPr>
            <a:r>
              <a:t/>
            </a:r>
            <a:endParaRPr>
              <a:solidFill>
                <a:srgbClr val="2F5597"/>
              </a:solidFill>
              <a:latin typeface="Libre Franklin Medium"/>
              <a:ea typeface="Libre Franklin Medium"/>
              <a:cs typeface="Libre Franklin Medium"/>
              <a:sym typeface="Libre Franklin Medium"/>
            </a:endParaRPr>
          </a:p>
        </p:txBody>
      </p:sp>
      <p:sp>
        <p:nvSpPr>
          <p:cNvPr id="323" name="Google Shape;323;p22"/>
          <p:cNvSpPr txBox="1"/>
          <p:nvPr>
            <p:ph idx="1" type="body"/>
          </p:nvPr>
        </p:nvSpPr>
        <p:spPr>
          <a:xfrm>
            <a:off x="839945" y="2211344"/>
            <a:ext cx="10515600" cy="3727242"/>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lang="it-IT" sz="2400"/>
              <a:t>•</a:t>
            </a:r>
            <a:r>
              <a:rPr b="1" lang="it-IT" sz="2400"/>
              <a:t> Segments: Beneficiaries</a:t>
            </a:r>
            <a:r>
              <a:rPr lang="it-IT" sz="2400"/>
              <a:t> – describes the main beneficiaries of your social business. There are two types of beneficiaries: customers that buy your product/services and other people that can benefit without a payment. Usually a social business has beneficiaries that do not pay anything but are crucial for the business model; </a:t>
            </a:r>
            <a:endParaRPr sz="2400"/>
          </a:p>
          <a:p>
            <a:pPr indent="0" lvl="0" marL="0" rtl="0" algn="l">
              <a:lnSpc>
                <a:spcPct val="100000"/>
              </a:lnSpc>
              <a:spcBef>
                <a:spcPts val="0"/>
              </a:spcBef>
              <a:spcAft>
                <a:spcPts val="0"/>
              </a:spcAft>
              <a:buClr>
                <a:schemeClr val="dk1"/>
              </a:buClr>
              <a:buSzPts val="2400"/>
              <a:buNone/>
            </a:pPr>
            <a:r>
              <a:rPr lang="it-IT" sz="2400"/>
              <a:t>• </a:t>
            </a:r>
            <a:r>
              <a:rPr b="1" lang="it-IT" sz="2400"/>
              <a:t>Segments: Customers</a:t>
            </a:r>
            <a:r>
              <a:rPr lang="it-IT" sz="2400"/>
              <a:t> – this block defines the groups of people or organizations that your enterprise aims to reach and serve. In order to better satisfy customers, you should group them into distinct segments based on vario</a:t>
            </a:r>
            <a:r>
              <a:rPr lang="it-IT" sz="2400">
                <a:latin typeface="Libre Franklin"/>
                <a:ea typeface="Libre Franklin"/>
                <a:cs typeface="Libre Franklin"/>
                <a:sym typeface="Libre Franklin"/>
              </a:rPr>
              <a:t>us criteria: needs, behaviors, skills, interests etc. Client segmentation is very important because this offers you insights for your products development, distribution channels and so on.</a:t>
            </a:r>
            <a:endParaRPr sz="2400">
              <a:latin typeface="Libre Franklin"/>
              <a:ea typeface="Libre Franklin"/>
              <a:cs typeface="Libre Franklin"/>
              <a:sym typeface="Libre Frankli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3"/>
          <p:cNvSpPr txBox="1"/>
          <p:nvPr>
            <p:ph type="title"/>
          </p:nvPr>
        </p:nvSpPr>
        <p:spPr>
          <a:xfrm>
            <a:off x="924613" y="2096627"/>
            <a:ext cx="10809705" cy="79887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Impact Value Proposition and Commercial Value Propositions</a:t>
            </a:r>
            <a:endParaRPr/>
          </a:p>
          <a:p>
            <a:pPr indent="0" lvl="0" marL="0" rtl="0" algn="l">
              <a:lnSpc>
                <a:spcPct val="90000"/>
              </a:lnSpc>
              <a:spcBef>
                <a:spcPts val="0"/>
              </a:spcBef>
              <a:spcAft>
                <a:spcPts val="0"/>
              </a:spcAft>
              <a:buClr>
                <a:srgbClr val="2F5496"/>
              </a:buClr>
              <a:buSzPts val="4400"/>
              <a:buFont typeface="Libre Franklin Medium"/>
              <a:buNone/>
            </a:pPr>
            <a:r>
              <a:t/>
            </a:r>
            <a:endParaRPr/>
          </a:p>
        </p:txBody>
      </p:sp>
      <p:sp>
        <p:nvSpPr>
          <p:cNvPr id="329" name="Google Shape;329;p23"/>
          <p:cNvSpPr txBox="1"/>
          <p:nvPr>
            <p:ph idx="1" type="body"/>
          </p:nvPr>
        </p:nvSpPr>
        <p:spPr>
          <a:xfrm>
            <a:off x="289612" y="3049544"/>
            <a:ext cx="11904133" cy="350710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lang="it-IT">
                <a:latin typeface="Libre Franklin"/>
                <a:ea typeface="Libre Franklin"/>
                <a:cs typeface="Libre Franklin"/>
                <a:sym typeface="Libre Franklin"/>
              </a:rPr>
              <a:t>A social enterprise often has two value propositions </a:t>
            </a:r>
            <a:endParaRPr>
              <a:latin typeface="Libre Franklin"/>
              <a:ea typeface="Libre Franklin"/>
              <a:cs typeface="Libre Franklin"/>
              <a:sym typeface="Libre Franklin"/>
            </a:endParaRPr>
          </a:p>
          <a:p>
            <a:pPr indent="-457200" lvl="0" marL="457200" rtl="0" algn="l">
              <a:lnSpc>
                <a:spcPct val="100000"/>
              </a:lnSpc>
              <a:spcBef>
                <a:spcPts val="0"/>
              </a:spcBef>
              <a:spcAft>
                <a:spcPts val="0"/>
              </a:spcAft>
              <a:buClr>
                <a:schemeClr val="dk1"/>
              </a:buClr>
              <a:buSzPts val="2800"/>
              <a:buChar char="•"/>
            </a:pPr>
            <a:r>
              <a:rPr lang="it-IT">
                <a:latin typeface="Libre Franklin"/>
                <a:ea typeface="Libre Franklin"/>
                <a:cs typeface="Libre Franklin"/>
                <a:sym typeface="Libre Franklin"/>
              </a:rPr>
              <a:t>The </a:t>
            </a:r>
            <a:r>
              <a:rPr b="1" lang="it-IT">
                <a:latin typeface="Libre Franklin"/>
                <a:ea typeface="Libre Franklin"/>
                <a:cs typeface="Libre Franklin"/>
                <a:sym typeface="Libre Franklin"/>
              </a:rPr>
              <a:t>Impact </a:t>
            </a:r>
            <a:r>
              <a:rPr lang="it-IT">
                <a:latin typeface="Libre Franklin"/>
                <a:ea typeface="Libre Franklin"/>
                <a:cs typeface="Libre Franklin"/>
                <a:sym typeface="Libre Franklin"/>
              </a:rPr>
              <a:t>Value Proposition: (the social value you are seeking to deliver, and what makes it attractive to customers); </a:t>
            </a:r>
            <a:endParaRPr>
              <a:latin typeface="Libre Franklin"/>
              <a:ea typeface="Libre Franklin"/>
              <a:cs typeface="Libre Franklin"/>
              <a:sym typeface="Libre Franklin"/>
            </a:endParaRPr>
          </a:p>
          <a:p>
            <a:pPr indent="-285750" lvl="0" marL="285750" rtl="0" algn="l">
              <a:lnSpc>
                <a:spcPct val="100000"/>
              </a:lnSpc>
              <a:spcBef>
                <a:spcPts val="0"/>
              </a:spcBef>
              <a:spcAft>
                <a:spcPts val="0"/>
              </a:spcAft>
              <a:buClr>
                <a:schemeClr val="dk1"/>
              </a:buClr>
              <a:buSzPts val="2800"/>
              <a:buFont typeface="Arial"/>
              <a:buChar char="•"/>
            </a:pPr>
            <a:r>
              <a:rPr lang="it-IT">
                <a:latin typeface="Libre Franklin"/>
                <a:ea typeface="Libre Franklin"/>
                <a:cs typeface="Libre Franklin"/>
                <a:sym typeface="Libre Franklin"/>
              </a:rPr>
              <a:t>The </a:t>
            </a:r>
            <a:r>
              <a:rPr b="1" lang="it-IT">
                <a:latin typeface="Libre Franklin"/>
                <a:ea typeface="Libre Franklin"/>
                <a:cs typeface="Libre Franklin"/>
                <a:sym typeface="Libre Franklin"/>
              </a:rPr>
              <a:t>Commercial </a:t>
            </a:r>
            <a:r>
              <a:rPr lang="it-IT">
                <a:latin typeface="Libre Franklin"/>
                <a:ea typeface="Libre Franklin"/>
                <a:cs typeface="Libre Franklin"/>
                <a:sym typeface="Libre Franklin"/>
              </a:rPr>
              <a:t>Value Proposition (the goods and services you are producing and selling and what makes this attractive to costumers). </a:t>
            </a:r>
            <a:endParaRPr>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2800"/>
              <a:buNone/>
            </a:pPr>
            <a:r>
              <a:t/>
            </a:r>
            <a:endParaRPr>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2800"/>
              <a:buNone/>
            </a:pPr>
            <a:r>
              <a:rPr lang="it-IT">
                <a:latin typeface="Libre Franklin"/>
                <a:ea typeface="Libre Franklin"/>
                <a:cs typeface="Libre Franklin"/>
                <a:sym typeface="Libre Franklin"/>
              </a:rPr>
              <a:t>NB: you need to establish tools to measure these !</a:t>
            </a:r>
            <a:endParaRPr>
              <a:latin typeface="Libre Franklin"/>
              <a:ea typeface="Libre Franklin"/>
              <a:cs typeface="Libre Franklin"/>
              <a:sym typeface="Libre Franklin"/>
            </a:endParaRPr>
          </a:p>
          <a:p>
            <a:pPr indent="0" lvl="0" marL="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4"/>
          <p:cNvSpPr txBox="1"/>
          <p:nvPr>
            <p:ph type="title"/>
          </p:nvPr>
        </p:nvSpPr>
        <p:spPr>
          <a:xfrm>
            <a:off x="838200" y="1712919"/>
            <a:ext cx="10515600" cy="7320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Channels</a:t>
            </a:r>
            <a:endParaRPr/>
          </a:p>
        </p:txBody>
      </p:sp>
      <p:sp>
        <p:nvSpPr>
          <p:cNvPr id="335" name="Google Shape;335;p24"/>
          <p:cNvSpPr txBox="1"/>
          <p:nvPr>
            <p:ph idx="1" type="body"/>
          </p:nvPr>
        </p:nvSpPr>
        <p:spPr>
          <a:xfrm>
            <a:off x="838200" y="2449118"/>
            <a:ext cx="10515600" cy="533459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it-IT" sz="1800">
                <a:latin typeface="Libre Franklin"/>
                <a:ea typeface="Libre Franklin"/>
                <a:cs typeface="Libre Franklin"/>
                <a:sym typeface="Libre Franklin"/>
              </a:rPr>
              <a:t>Channels presents the communication and distribution channels that a company use to deliver the value proposition to its customers. </a:t>
            </a:r>
            <a:endParaRPr sz="1800">
              <a:latin typeface="Libre Franklin"/>
              <a:ea typeface="Libre Franklin"/>
              <a:cs typeface="Libre Franklin"/>
              <a:sym typeface="Libre Franklin"/>
            </a:endParaRPr>
          </a:p>
          <a:p>
            <a:pPr indent="-114300" lvl="0" marL="228600" rtl="0" algn="l">
              <a:lnSpc>
                <a:spcPct val="100000"/>
              </a:lnSpc>
              <a:spcBef>
                <a:spcPts val="0"/>
              </a:spcBef>
              <a:spcAft>
                <a:spcPts val="0"/>
              </a:spcAft>
              <a:buClr>
                <a:schemeClr val="dk1"/>
              </a:buClr>
              <a:buSzPts val="1800"/>
              <a:buNone/>
            </a:pPr>
            <a:r>
              <a:t/>
            </a:r>
            <a:endParaRPr sz="1800">
              <a:latin typeface="Libre Franklin"/>
              <a:ea typeface="Libre Franklin"/>
              <a:cs typeface="Libre Franklin"/>
              <a:sym typeface="Libre Franklin"/>
            </a:endParaRPr>
          </a:p>
          <a:p>
            <a:pPr indent="-228600" lvl="0" marL="228600" rtl="0" algn="l">
              <a:lnSpc>
                <a:spcPct val="100000"/>
              </a:lnSpc>
              <a:spcBef>
                <a:spcPts val="0"/>
              </a:spcBef>
              <a:spcAft>
                <a:spcPts val="0"/>
              </a:spcAft>
              <a:buClr>
                <a:schemeClr val="dk1"/>
              </a:buClr>
              <a:buSzPts val="1800"/>
              <a:buChar char="•"/>
            </a:pPr>
            <a:r>
              <a:rPr lang="it-IT" sz="1800">
                <a:latin typeface="Libre Franklin"/>
                <a:ea typeface="Libre Franklin"/>
                <a:cs typeface="Libre Franklin"/>
                <a:sym typeface="Libre Franklin"/>
              </a:rPr>
              <a:t>These represent the customer/benficiaries touch points with your product/services and are very important. </a:t>
            </a:r>
            <a:endParaRPr sz="1800">
              <a:latin typeface="Libre Franklin"/>
              <a:ea typeface="Libre Franklin"/>
              <a:cs typeface="Libre Franklin"/>
              <a:sym typeface="Libre Franklin"/>
            </a:endParaRPr>
          </a:p>
          <a:p>
            <a:pPr indent="-228600" lvl="0" marL="228600" rtl="0" algn="l">
              <a:lnSpc>
                <a:spcPct val="100000"/>
              </a:lnSpc>
              <a:spcBef>
                <a:spcPts val="0"/>
              </a:spcBef>
              <a:spcAft>
                <a:spcPts val="0"/>
              </a:spcAft>
              <a:buClr>
                <a:schemeClr val="dk1"/>
              </a:buClr>
              <a:buSzPts val="1800"/>
              <a:buChar char="•"/>
            </a:pPr>
            <a:r>
              <a:rPr lang="it-IT" sz="1800">
                <a:latin typeface="Libre Franklin"/>
                <a:ea typeface="Libre Franklin"/>
                <a:cs typeface="Libre Franklin"/>
                <a:sym typeface="Libre Franklin"/>
              </a:rPr>
              <a:t>These channels aim to: raise awareness about the company product/services among customers/benficiaries; help customer/benfiaciries to assess the value proposition; allow customers/benfiaciries to purchase product/service; provide support to customers/beneficiries. </a:t>
            </a:r>
            <a:endParaRPr sz="1800">
              <a:latin typeface="Libre Franklin"/>
              <a:ea typeface="Libre Franklin"/>
              <a:cs typeface="Libre Franklin"/>
              <a:sym typeface="Libre Franklin"/>
            </a:endParaRPr>
          </a:p>
          <a:p>
            <a:pPr indent="-228600" lvl="0" marL="228600" rtl="0" algn="l">
              <a:lnSpc>
                <a:spcPct val="100000"/>
              </a:lnSpc>
              <a:spcBef>
                <a:spcPts val="0"/>
              </a:spcBef>
              <a:spcAft>
                <a:spcPts val="0"/>
              </a:spcAft>
              <a:buClr>
                <a:schemeClr val="dk1"/>
              </a:buClr>
              <a:buSzPts val="1800"/>
              <a:buChar char="•"/>
            </a:pPr>
            <a:r>
              <a:rPr lang="it-IT" sz="1800">
                <a:latin typeface="Libre Franklin"/>
                <a:ea typeface="Libre Franklin"/>
                <a:cs typeface="Libre Franklin"/>
                <a:sym typeface="Libre Franklin"/>
              </a:rPr>
              <a:t>Main questions that help you to define channels are: How are you reaching your beneficiaries and customers? How an enterprise communicates with and reaches its customer segments to deliver a value proposition?</a:t>
            </a:r>
            <a:endParaRPr sz="1800">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800"/>
              <a:buNone/>
            </a:pPr>
            <a:r>
              <a:t/>
            </a:r>
            <a:endParaRPr sz="1800">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800"/>
              <a:buNone/>
            </a:pPr>
            <a:r>
              <a:rPr lang="it-IT" sz="1800">
                <a:latin typeface="Libre Franklin"/>
                <a:ea typeface="Libre Franklin"/>
                <a:cs typeface="Libre Franklin"/>
                <a:sym typeface="Libre Franklin"/>
              </a:rPr>
              <a:t>NB: channels may o be the same for beneficiaires and costumers!</a:t>
            </a:r>
            <a:endParaRPr sz="1800">
              <a:latin typeface="Libre Franklin"/>
              <a:ea typeface="Libre Franklin"/>
              <a:cs typeface="Libre Franklin"/>
              <a:sym typeface="Libre Franklin"/>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5"/>
          <p:cNvSpPr txBox="1"/>
          <p:nvPr>
            <p:ph type="title"/>
          </p:nvPr>
        </p:nvSpPr>
        <p:spPr>
          <a:xfrm>
            <a:off x="838200" y="1862177"/>
            <a:ext cx="10515600" cy="7320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Key activities and types of intervention </a:t>
            </a:r>
            <a:endParaRPr/>
          </a:p>
          <a:p>
            <a:pPr indent="0" lvl="0" marL="0" rtl="0" algn="l">
              <a:lnSpc>
                <a:spcPct val="90000"/>
              </a:lnSpc>
              <a:spcBef>
                <a:spcPts val="0"/>
              </a:spcBef>
              <a:spcAft>
                <a:spcPts val="0"/>
              </a:spcAft>
              <a:buClr>
                <a:srgbClr val="2F5496"/>
              </a:buClr>
              <a:buSzPts val="4400"/>
              <a:buFont typeface="Libre Franklin Medium"/>
              <a:buNone/>
            </a:pPr>
            <a:r>
              <a:t/>
            </a:r>
            <a:endParaRPr/>
          </a:p>
        </p:txBody>
      </p:sp>
      <p:sp>
        <p:nvSpPr>
          <p:cNvPr id="341" name="Google Shape;341;p25"/>
          <p:cNvSpPr txBox="1"/>
          <p:nvPr>
            <p:ph idx="1" type="body"/>
          </p:nvPr>
        </p:nvSpPr>
        <p:spPr>
          <a:xfrm>
            <a:off x="838200" y="2449118"/>
            <a:ext cx="10515600" cy="533459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None/>
            </a:pPr>
            <a:r>
              <a:rPr b="1" lang="it-IT">
                <a:latin typeface="Libre Franklin"/>
                <a:ea typeface="Libre Franklin"/>
                <a:cs typeface="Libre Franklin"/>
                <a:sym typeface="Libre Franklin"/>
              </a:rPr>
              <a:t>Key Activities</a:t>
            </a:r>
            <a:r>
              <a:rPr lang="it-IT">
                <a:latin typeface="Libre Franklin"/>
                <a:ea typeface="Libre Franklin"/>
                <a:cs typeface="Libre Franklin"/>
                <a:sym typeface="Libre Franklin"/>
              </a:rPr>
              <a:t> : describes what things a social enterprise should do to make the business work. For this you should mentioned what programme and non-programme activities will your organisation be carrying out.</a:t>
            </a:r>
            <a:endParaRPr>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2800"/>
              <a:buNone/>
            </a:pPr>
            <a:r>
              <a:t/>
            </a:r>
            <a:endParaRPr>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2800"/>
              <a:buNone/>
            </a:pPr>
            <a:r>
              <a:rPr b="1" lang="it-IT">
                <a:latin typeface="Libre Franklin"/>
                <a:ea typeface="Libre Franklin"/>
                <a:cs typeface="Libre Franklin"/>
                <a:sym typeface="Libre Franklin"/>
              </a:rPr>
              <a:t>Types of intervention </a:t>
            </a:r>
            <a:r>
              <a:rPr lang="it-IT">
                <a:latin typeface="Libre Franklin"/>
                <a:ea typeface="Libre Franklin"/>
                <a:cs typeface="Libre Franklin"/>
                <a:sym typeface="Libre Franklin"/>
              </a:rPr>
              <a:t>: describes the type of product that will deliver the value. The questions that can help you to define the intervention are: What is the format of your intervention? Is it a workshop? A service? A product?</a:t>
            </a:r>
            <a:endParaRPr>
              <a:latin typeface="Libre Franklin"/>
              <a:ea typeface="Libre Franklin"/>
              <a:cs typeface="Libre Franklin"/>
              <a:sym typeface="Libre Franklin"/>
            </a:endParaRPr>
          </a:p>
          <a:p>
            <a:pPr indent="0" lvl="0" marL="0" rtl="0" algn="l">
              <a:lnSpc>
                <a:spcPct val="100000"/>
              </a:lnSpc>
              <a:spcBef>
                <a:spcPts val="0"/>
              </a:spcBef>
              <a:spcAft>
                <a:spcPts val="0"/>
              </a:spcAft>
              <a:buClr>
                <a:schemeClr val="dk1"/>
              </a:buClr>
              <a:buSzPts val="1800"/>
              <a:buNone/>
            </a:pPr>
            <a:r>
              <a:t/>
            </a:r>
            <a:endParaRPr sz="1800">
              <a:latin typeface="Libre Franklin"/>
              <a:ea typeface="Libre Franklin"/>
              <a:cs typeface="Libre Franklin"/>
              <a:sym typeface="Libre Frankli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6"/>
          <p:cNvSpPr txBox="1"/>
          <p:nvPr>
            <p:ph type="title"/>
          </p:nvPr>
        </p:nvSpPr>
        <p:spPr>
          <a:xfrm>
            <a:off x="838200" y="1393371"/>
            <a:ext cx="10515600" cy="7320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Libre Franklin Medium"/>
              <a:buNone/>
            </a:pPr>
            <a:r>
              <a:rPr lang="it-IT"/>
              <a:t>Partners and Stakeholders</a:t>
            </a:r>
            <a:endParaRPr/>
          </a:p>
        </p:txBody>
      </p:sp>
      <p:sp>
        <p:nvSpPr>
          <p:cNvPr id="347" name="Google Shape;347;p26"/>
          <p:cNvSpPr txBox="1"/>
          <p:nvPr>
            <p:ph idx="1" type="body"/>
          </p:nvPr>
        </p:nvSpPr>
        <p:spPr>
          <a:xfrm>
            <a:off x="838200" y="2188563"/>
            <a:ext cx="10515600" cy="398839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3200"/>
              <a:buChar char="•"/>
            </a:pPr>
            <a:r>
              <a:rPr lang="it-IT" sz="3200">
                <a:latin typeface="Libre Franklin"/>
                <a:ea typeface="Libre Franklin"/>
                <a:cs typeface="Libre Franklin"/>
                <a:sym typeface="Libre Franklin"/>
              </a:rPr>
              <a:t>Defines the network of suppliers and partners needed to make the social business work. </a:t>
            </a:r>
            <a:endParaRPr sz="3200">
              <a:latin typeface="Libre Franklin"/>
              <a:ea typeface="Libre Franklin"/>
              <a:cs typeface="Libre Franklin"/>
              <a:sym typeface="Libre Franklin"/>
            </a:endParaRPr>
          </a:p>
          <a:p>
            <a:pPr indent="-25400" lvl="0" marL="228600" rtl="0" algn="l">
              <a:lnSpc>
                <a:spcPct val="100000"/>
              </a:lnSpc>
              <a:spcBef>
                <a:spcPts val="0"/>
              </a:spcBef>
              <a:spcAft>
                <a:spcPts val="0"/>
              </a:spcAft>
              <a:buClr>
                <a:schemeClr val="dk1"/>
              </a:buClr>
              <a:buSzPts val="3200"/>
              <a:buNone/>
            </a:pPr>
            <a:r>
              <a:t/>
            </a:r>
            <a:endParaRPr sz="3200">
              <a:latin typeface="Libre Franklin"/>
              <a:ea typeface="Libre Franklin"/>
              <a:cs typeface="Libre Franklin"/>
              <a:sym typeface="Libre Franklin"/>
            </a:endParaRPr>
          </a:p>
          <a:p>
            <a:pPr indent="-228600" lvl="0" marL="228600" rtl="0" algn="l">
              <a:lnSpc>
                <a:spcPct val="100000"/>
              </a:lnSpc>
              <a:spcBef>
                <a:spcPts val="0"/>
              </a:spcBef>
              <a:spcAft>
                <a:spcPts val="0"/>
              </a:spcAft>
              <a:buClr>
                <a:schemeClr val="dk1"/>
              </a:buClr>
              <a:buSzPts val="3200"/>
              <a:buChar char="•"/>
            </a:pPr>
            <a:r>
              <a:rPr lang="it-IT" sz="3200">
                <a:latin typeface="Libre Franklin"/>
                <a:ea typeface="Libre Franklin"/>
                <a:cs typeface="Libre Franklin"/>
                <a:sym typeface="Libre Franklin"/>
              </a:rPr>
              <a:t>Who are the essential groups you will need to involve to deliver your programme? Do you need special access or permissions?</a:t>
            </a:r>
            <a:endParaRPr sz="3200">
              <a:latin typeface="Libre Franklin"/>
              <a:ea typeface="Libre Franklin"/>
              <a:cs typeface="Libre Franklin"/>
              <a:sym typeface="Libre Frankli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7"/>
          <p:cNvSpPr txBox="1"/>
          <p:nvPr>
            <p:ph type="title"/>
          </p:nvPr>
        </p:nvSpPr>
        <p:spPr>
          <a:xfrm>
            <a:off x="838200" y="1393371"/>
            <a:ext cx="10515600" cy="7320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Libre Franklin Medium"/>
              <a:buNone/>
            </a:pPr>
            <a:r>
              <a:rPr lang="it-IT"/>
              <a:t>Cost, Revenues and Surplus</a:t>
            </a:r>
            <a:endParaRPr/>
          </a:p>
        </p:txBody>
      </p:sp>
      <p:sp>
        <p:nvSpPr>
          <p:cNvPr id="353" name="Google Shape;353;p27"/>
          <p:cNvSpPr txBox="1"/>
          <p:nvPr>
            <p:ph idx="1" type="body"/>
          </p:nvPr>
        </p:nvSpPr>
        <p:spPr>
          <a:xfrm>
            <a:off x="838200" y="2188563"/>
            <a:ext cx="10515600" cy="3988399"/>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1"/>
              </a:buClr>
              <a:buSzPts val="2800"/>
              <a:buChar char="•"/>
            </a:pPr>
            <a:r>
              <a:rPr b="1" lang="it-IT">
                <a:latin typeface="Libre Franklin"/>
                <a:ea typeface="Libre Franklin"/>
                <a:cs typeface="Libre Franklin"/>
                <a:sym typeface="Libre Franklin"/>
              </a:rPr>
              <a:t>Cost Structure </a:t>
            </a:r>
            <a:r>
              <a:rPr lang="it-IT">
                <a:latin typeface="Libre Franklin"/>
                <a:ea typeface="Libre Franklin"/>
                <a:cs typeface="Libre Franklin"/>
                <a:sym typeface="Libre Franklin"/>
              </a:rPr>
              <a:t>– describes all costs incurred to operate a business model. </a:t>
            </a:r>
            <a:r>
              <a:rPr i="1" lang="it-IT">
                <a:latin typeface="Libre Franklin"/>
                <a:ea typeface="Libre Franklin"/>
                <a:cs typeface="Libre Franklin"/>
                <a:sym typeface="Libre Franklin"/>
              </a:rPr>
              <a:t>What are your biggest expenditure areas? How do they change as you scale up?</a:t>
            </a:r>
            <a:endParaRPr i="1">
              <a:latin typeface="Libre Franklin"/>
              <a:ea typeface="Libre Franklin"/>
              <a:cs typeface="Libre Franklin"/>
              <a:sym typeface="Libre Franklin"/>
            </a:endParaRPr>
          </a:p>
          <a:p>
            <a:pPr indent="-50800" lvl="0" marL="228600" rtl="0" algn="l">
              <a:lnSpc>
                <a:spcPct val="100000"/>
              </a:lnSpc>
              <a:spcBef>
                <a:spcPts val="0"/>
              </a:spcBef>
              <a:spcAft>
                <a:spcPts val="0"/>
              </a:spcAft>
              <a:buClr>
                <a:schemeClr val="dk1"/>
              </a:buClr>
              <a:buSzPts val="2800"/>
              <a:buNone/>
            </a:pPr>
            <a:r>
              <a:t/>
            </a:r>
            <a:endParaRPr>
              <a:latin typeface="Libre Franklin"/>
              <a:ea typeface="Libre Franklin"/>
              <a:cs typeface="Libre Franklin"/>
              <a:sym typeface="Libre Franklin"/>
            </a:endParaRPr>
          </a:p>
          <a:p>
            <a:pPr indent="-228600" lvl="0" marL="228600" rtl="0" algn="l">
              <a:lnSpc>
                <a:spcPct val="100000"/>
              </a:lnSpc>
              <a:spcBef>
                <a:spcPts val="0"/>
              </a:spcBef>
              <a:spcAft>
                <a:spcPts val="0"/>
              </a:spcAft>
              <a:buClr>
                <a:schemeClr val="dk1"/>
              </a:buClr>
              <a:buSzPts val="2800"/>
              <a:buChar char="•"/>
            </a:pPr>
            <a:r>
              <a:rPr b="1" lang="it-IT">
                <a:latin typeface="Libre Franklin"/>
                <a:ea typeface="Libre Franklin"/>
                <a:cs typeface="Libre Franklin"/>
                <a:sym typeface="Libre Franklin"/>
              </a:rPr>
              <a:t>Revenue Strucutres </a:t>
            </a:r>
            <a:r>
              <a:rPr lang="it-IT">
                <a:latin typeface="Libre Franklin"/>
                <a:ea typeface="Libre Franklin"/>
                <a:cs typeface="Libre Franklin"/>
                <a:sym typeface="Libre Franklin"/>
              </a:rPr>
              <a:t>– describe from where the revnues of your social enterprise will come from. </a:t>
            </a:r>
            <a:endParaRPr>
              <a:latin typeface="Libre Franklin"/>
              <a:ea typeface="Libre Franklin"/>
              <a:cs typeface="Libre Franklin"/>
              <a:sym typeface="Libre Franklin"/>
            </a:endParaRPr>
          </a:p>
          <a:p>
            <a:pPr indent="-50800" lvl="0" marL="228600" rtl="0" algn="l">
              <a:lnSpc>
                <a:spcPct val="100000"/>
              </a:lnSpc>
              <a:spcBef>
                <a:spcPts val="0"/>
              </a:spcBef>
              <a:spcAft>
                <a:spcPts val="0"/>
              </a:spcAft>
              <a:buClr>
                <a:schemeClr val="dk1"/>
              </a:buClr>
              <a:buSzPts val="2800"/>
              <a:buNone/>
            </a:pPr>
            <a:r>
              <a:t/>
            </a:r>
            <a:endParaRPr>
              <a:latin typeface="Libre Franklin"/>
              <a:ea typeface="Libre Franklin"/>
              <a:cs typeface="Libre Franklin"/>
              <a:sym typeface="Libre Franklin"/>
            </a:endParaRPr>
          </a:p>
          <a:p>
            <a:pPr indent="-228600" lvl="0" marL="228600" rtl="0" algn="l">
              <a:lnSpc>
                <a:spcPct val="100000"/>
              </a:lnSpc>
              <a:spcBef>
                <a:spcPts val="0"/>
              </a:spcBef>
              <a:spcAft>
                <a:spcPts val="0"/>
              </a:spcAft>
              <a:buClr>
                <a:schemeClr val="dk1"/>
              </a:buClr>
              <a:buSzPts val="2800"/>
              <a:buChar char="•"/>
            </a:pPr>
            <a:r>
              <a:rPr b="1" lang="it-IT">
                <a:latin typeface="Libre Franklin"/>
                <a:ea typeface="Libre Franklin"/>
                <a:cs typeface="Libre Franklin"/>
                <a:sym typeface="Libre Franklin"/>
              </a:rPr>
              <a:t>Surplus</a:t>
            </a:r>
            <a:r>
              <a:rPr lang="it-IT">
                <a:latin typeface="Libre Franklin"/>
                <a:ea typeface="Libre Franklin"/>
                <a:cs typeface="Libre Franklin"/>
                <a:sym typeface="Libre Franklin"/>
              </a:rPr>
              <a:t> - describes where you plan to invest your profits.</a:t>
            </a:r>
            <a:endParaRPr>
              <a:latin typeface="Libre Franklin"/>
              <a:ea typeface="Libre Franklin"/>
              <a:cs typeface="Libre Franklin"/>
              <a:sym typeface="Libre Franklin"/>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
          <p:cNvSpPr txBox="1"/>
          <p:nvPr>
            <p:ph type="title"/>
          </p:nvPr>
        </p:nvSpPr>
        <p:spPr>
          <a:xfrm>
            <a:off x="838200" y="1503984"/>
            <a:ext cx="10515600" cy="7320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Libre Franklin Medium"/>
              <a:buNone/>
            </a:pPr>
            <a:r>
              <a:rPr lang="it-IT"/>
              <a:t>OBJECTIVES OF THE FIRST SESSION</a:t>
            </a:r>
            <a:endParaRPr/>
          </a:p>
        </p:txBody>
      </p:sp>
      <p:sp>
        <p:nvSpPr>
          <p:cNvPr id="189" name="Google Shape;189;p3"/>
          <p:cNvSpPr/>
          <p:nvPr/>
        </p:nvSpPr>
        <p:spPr>
          <a:xfrm>
            <a:off x="838200" y="2237725"/>
            <a:ext cx="7627500" cy="44433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it-IT" sz="2800" u="none" cap="none" strike="noStrike">
                <a:solidFill>
                  <a:schemeClr val="dk1"/>
                </a:solidFill>
                <a:latin typeface="Libre Franklin"/>
                <a:ea typeface="Libre Franklin"/>
                <a:cs typeface="Libre Franklin"/>
                <a:sym typeface="Libre Franklin"/>
              </a:rPr>
              <a:t>Understanding the concept of Social Economy and Social Entrepreneurship</a:t>
            </a:r>
            <a:endParaRPr b="0" i="0" sz="2800" u="none" cap="none" strike="noStrike">
              <a:solidFill>
                <a:schemeClr val="dk1"/>
              </a:solidFill>
              <a:latin typeface="Libre Franklin"/>
              <a:ea typeface="Libre Franklin"/>
              <a:cs typeface="Libre Franklin"/>
              <a:sym typeface="Libre Franklin"/>
            </a:endParaRPr>
          </a:p>
          <a:p>
            <a:pPr indent="-228600" lvl="0" marL="228600" marR="0" rtl="0" algn="l">
              <a:lnSpc>
                <a:spcPct val="90000"/>
              </a:lnSpc>
              <a:spcBef>
                <a:spcPts val="1000"/>
              </a:spcBef>
              <a:spcAft>
                <a:spcPts val="0"/>
              </a:spcAft>
              <a:buClr>
                <a:schemeClr val="dk1"/>
              </a:buClr>
              <a:buSzPts val="2800"/>
              <a:buFont typeface="Arial"/>
              <a:buChar char="•"/>
            </a:pPr>
            <a:r>
              <a:rPr b="0" i="0" lang="it-IT" sz="2800" u="none" cap="none" strike="noStrike">
                <a:solidFill>
                  <a:schemeClr val="dk1"/>
                </a:solidFill>
                <a:latin typeface="Libre Franklin"/>
                <a:ea typeface="Libre Franklin"/>
                <a:cs typeface="Libre Franklin"/>
                <a:sym typeface="Libre Franklin"/>
              </a:rPr>
              <a:t>Values and Benefits of Social Economy</a:t>
            </a:r>
            <a:endParaRPr b="0" i="0" sz="2800" u="none" cap="none" strike="noStrike">
              <a:solidFill>
                <a:schemeClr val="dk1"/>
              </a:solidFill>
              <a:latin typeface="Libre Franklin"/>
              <a:ea typeface="Libre Franklin"/>
              <a:cs typeface="Libre Franklin"/>
              <a:sym typeface="Libre Franklin"/>
            </a:endParaRPr>
          </a:p>
          <a:p>
            <a:pPr indent="-228600" lvl="0" marL="228600" marR="0" rtl="0" algn="l">
              <a:lnSpc>
                <a:spcPct val="90000"/>
              </a:lnSpc>
              <a:spcBef>
                <a:spcPts val="1000"/>
              </a:spcBef>
              <a:spcAft>
                <a:spcPts val="0"/>
              </a:spcAft>
              <a:buClr>
                <a:schemeClr val="dk1"/>
              </a:buClr>
              <a:buSzPts val="2800"/>
              <a:buFont typeface="Arial"/>
              <a:buChar char="•"/>
            </a:pPr>
            <a:r>
              <a:rPr b="0" i="0" lang="it-IT" sz="2800" u="none" cap="none" strike="noStrike">
                <a:solidFill>
                  <a:schemeClr val="dk1"/>
                </a:solidFill>
                <a:latin typeface="Libre Franklin"/>
                <a:ea typeface="Libre Franklin"/>
                <a:cs typeface="Libre Franklin"/>
                <a:sym typeface="Libre Franklin"/>
              </a:rPr>
              <a:t>Practical examples</a:t>
            </a:r>
            <a:endParaRPr/>
          </a:p>
          <a:p>
            <a:pPr indent="0" lvl="0" marL="0" marR="0" rtl="0" algn="l">
              <a:lnSpc>
                <a:spcPct val="90000"/>
              </a:lnSpc>
              <a:spcBef>
                <a:spcPts val="1000"/>
              </a:spcBef>
              <a:spcAft>
                <a:spcPts val="0"/>
              </a:spcAft>
              <a:buClr>
                <a:schemeClr val="dk1"/>
              </a:buClr>
              <a:buSzPts val="2800"/>
              <a:buFont typeface="Arial"/>
              <a:buNone/>
            </a:pPr>
            <a:br>
              <a:rPr b="0" i="0" lang="it-IT" sz="2800" u="none" cap="none" strike="noStrike">
                <a:solidFill>
                  <a:schemeClr val="dk1"/>
                </a:solidFill>
                <a:latin typeface="Libre Franklin"/>
                <a:ea typeface="Libre Franklin"/>
                <a:cs typeface="Libre Franklin"/>
                <a:sym typeface="Libre Franklin"/>
              </a:rPr>
            </a:br>
            <a:endParaRPr b="0" i="0" sz="2800" u="none" cap="none" strike="noStrike">
              <a:solidFill>
                <a:schemeClr val="dk1"/>
              </a:solidFill>
              <a:latin typeface="Libre Franklin"/>
              <a:ea typeface="Libre Franklin"/>
              <a:cs typeface="Libre Franklin"/>
              <a:sym typeface="Libre Franklin"/>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8"/>
          <p:cNvSpPr txBox="1"/>
          <p:nvPr/>
        </p:nvSpPr>
        <p:spPr>
          <a:xfrm>
            <a:off x="838200" y="1713267"/>
            <a:ext cx="10884816" cy="6927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2F5496"/>
              </a:buClr>
              <a:buSzPts val="4400"/>
              <a:buFont typeface="Libre Franklin Medium"/>
              <a:buNone/>
            </a:pPr>
            <a:r>
              <a:rPr b="1" lang="it-IT" sz="4400">
                <a:solidFill>
                  <a:srgbClr val="2F5496"/>
                </a:solidFill>
                <a:latin typeface="Libre Franklin Medium"/>
                <a:ea typeface="Libre Franklin Medium"/>
                <a:cs typeface="Libre Franklin Medium"/>
                <a:sym typeface="Libre Franklin Medium"/>
              </a:rPr>
              <a:t>Group activity (45 minutes) </a:t>
            </a:r>
            <a:endParaRPr b="1" sz="4400">
              <a:solidFill>
                <a:srgbClr val="2F5496"/>
              </a:solidFill>
              <a:latin typeface="Libre Franklin Medium"/>
              <a:ea typeface="Libre Franklin Medium"/>
              <a:cs typeface="Libre Franklin Medium"/>
              <a:sym typeface="Libre Franklin Medium"/>
            </a:endParaRPr>
          </a:p>
        </p:txBody>
      </p:sp>
      <p:sp>
        <p:nvSpPr>
          <p:cNvPr id="359" name="Google Shape;359;p28"/>
          <p:cNvSpPr txBox="1"/>
          <p:nvPr>
            <p:ph idx="1" type="body"/>
          </p:nvPr>
        </p:nvSpPr>
        <p:spPr>
          <a:xfrm>
            <a:off x="838200" y="2408000"/>
            <a:ext cx="8034600" cy="3988500"/>
          </a:xfrm>
          <a:prstGeom prst="rect">
            <a:avLst/>
          </a:prstGeom>
          <a:noFill/>
          <a:ln>
            <a:noFill/>
          </a:ln>
        </p:spPr>
        <p:txBody>
          <a:bodyPr anchorCtr="0" anchor="t" bIns="45700" lIns="91425" spcFirstLastPara="1" rIns="91425" wrap="square" tIns="45700">
            <a:normAutofit lnSpcReduction="20000"/>
          </a:bodyPr>
          <a:lstStyle/>
          <a:p>
            <a:pPr indent="-285750" lvl="0" marL="285750" rtl="0" algn="l">
              <a:lnSpc>
                <a:spcPct val="100000"/>
              </a:lnSpc>
              <a:spcBef>
                <a:spcPts val="0"/>
              </a:spcBef>
              <a:spcAft>
                <a:spcPts val="0"/>
              </a:spcAft>
              <a:buClr>
                <a:schemeClr val="dk1"/>
              </a:buClr>
              <a:buSzPts val="2400"/>
              <a:buFont typeface="Arial"/>
              <a:buChar char="•"/>
            </a:pPr>
            <a:r>
              <a:rPr lang="it-IT" sz="2400" u="sng"/>
              <a:t>Division in groups up to 4 people;</a:t>
            </a:r>
            <a:endParaRPr/>
          </a:p>
          <a:p>
            <a:pPr indent="-285750" lvl="0" marL="285750" rtl="0" algn="l">
              <a:lnSpc>
                <a:spcPct val="100000"/>
              </a:lnSpc>
              <a:spcBef>
                <a:spcPts val="0"/>
              </a:spcBef>
              <a:spcAft>
                <a:spcPts val="0"/>
              </a:spcAft>
              <a:buClr>
                <a:schemeClr val="dk1"/>
              </a:buClr>
              <a:buSzPts val="2400"/>
              <a:buFont typeface="Arial"/>
              <a:buChar char="•"/>
            </a:pPr>
            <a:r>
              <a:rPr lang="it-IT" sz="2400" u="sng"/>
              <a:t>Print out a copy in A3 of the SBM Canvas</a:t>
            </a:r>
            <a:endParaRPr/>
          </a:p>
          <a:p>
            <a:pPr indent="-285750" lvl="5" marL="742950" rtl="0" algn="l">
              <a:lnSpc>
                <a:spcPct val="100000"/>
              </a:lnSpc>
              <a:spcBef>
                <a:spcPts val="0"/>
              </a:spcBef>
              <a:spcAft>
                <a:spcPts val="0"/>
              </a:spcAft>
              <a:buClr>
                <a:schemeClr val="dk1"/>
              </a:buClr>
              <a:buSzPts val="2400"/>
              <a:buChar char="•"/>
            </a:pPr>
            <a:r>
              <a:rPr lang="it-IT" sz="2400"/>
              <a:t>Social objective – What do you want to achieve? </a:t>
            </a:r>
            <a:endParaRPr sz="2400"/>
          </a:p>
          <a:p>
            <a:pPr indent="-285750" lvl="5" marL="742950" rtl="0" algn="l">
              <a:lnSpc>
                <a:spcPct val="100000"/>
              </a:lnSpc>
              <a:spcBef>
                <a:spcPts val="0"/>
              </a:spcBef>
              <a:spcAft>
                <a:spcPts val="0"/>
              </a:spcAft>
              <a:buClr>
                <a:schemeClr val="dk1"/>
              </a:buClr>
              <a:buSzPts val="2400"/>
              <a:buChar char="•"/>
            </a:pPr>
            <a:r>
              <a:rPr lang="it-IT" sz="2400"/>
              <a:t>Entrepreneurial activity - How do you achieve your objective? </a:t>
            </a:r>
            <a:endParaRPr sz="2400"/>
          </a:p>
          <a:p>
            <a:pPr indent="-285750" lvl="5" marL="742950" rtl="0" algn="l">
              <a:lnSpc>
                <a:spcPct val="100000"/>
              </a:lnSpc>
              <a:spcBef>
                <a:spcPts val="0"/>
              </a:spcBef>
              <a:spcAft>
                <a:spcPts val="0"/>
              </a:spcAft>
              <a:buClr>
                <a:schemeClr val="dk1"/>
              </a:buClr>
              <a:buSzPts val="2400"/>
              <a:buChar char="•"/>
            </a:pPr>
            <a:r>
              <a:rPr lang="it-IT" sz="2400"/>
              <a:t>Governance – How will the decisions be taken? How is the social enteprise structured? </a:t>
            </a:r>
            <a:endParaRPr sz="2400"/>
          </a:p>
          <a:p>
            <a:pPr indent="-342900" lvl="5" marL="800100" rtl="0" algn="l">
              <a:lnSpc>
                <a:spcPct val="100000"/>
              </a:lnSpc>
              <a:spcBef>
                <a:spcPts val="0"/>
              </a:spcBef>
              <a:spcAft>
                <a:spcPts val="0"/>
              </a:spcAft>
              <a:buClr>
                <a:schemeClr val="dk1"/>
              </a:buClr>
              <a:buSzPts val="2400"/>
              <a:buChar char="•"/>
            </a:pPr>
            <a:r>
              <a:rPr lang="it-IT" sz="2400"/>
              <a:t>Social reinvestment – How will you use the profits?</a:t>
            </a:r>
            <a:endParaRPr sz="2400"/>
          </a:p>
          <a:p>
            <a:pPr indent="-342900" lvl="4" marL="342900" rtl="0" algn="l">
              <a:lnSpc>
                <a:spcPct val="100000"/>
              </a:lnSpc>
              <a:spcBef>
                <a:spcPts val="0"/>
              </a:spcBef>
              <a:spcAft>
                <a:spcPts val="0"/>
              </a:spcAft>
              <a:buClr>
                <a:schemeClr val="dk1"/>
              </a:buClr>
              <a:buSzPts val="2400"/>
              <a:buChar char="•"/>
            </a:pPr>
            <a:r>
              <a:rPr lang="it-IT" sz="2400" u="sng"/>
              <a:t>Presentation to the entire group</a:t>
            </a:r>
            <a:endParaRPr/>
          </a:p>
          <a:p>
            <a:pPr indent="-190500" lvl="4" marL="342900" rtl="0" algn="l">
              <a:lnSpc>
                <a:spcPct val="100000"/>
              </a:lnSpc>
              <a:spcBef>
                <a:spcPts val="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g2d835a9aea3_0_4"/>
          <p:cNvSpPr txBox="1"/>
          <p:nvPr/>
        </p:nvSpPr>
        <p:spPr>
          <a:xfrm>
            <a:off x="838200" y="1713267"/>
            <a:ext cx="10884900" cy="6927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2F5496"/>
              </a:buClr>
              <a:buSzPts val="4400"/>
              <a:buFont typeface="Libre Franklin Medium"/>
              <a:buNone/>
            </a:pPr>
            <a:r>
              <a:rPr b="1" lang="it-IT" sz="4400">
                <a:solidFill>
                  <a:srgbClr val="2F5496"/>
                </a:solidFill>
                <a:latin typeface="Libre Franklin Medium"/>
                <a:ea typeface="Libre Franklin Medium"/>
                <a:cs typeface="Libre Franklin Medium"/>
                <a:sym typeface="Libre Franklin Medium"/>
              </a:rPr>
              <a:t>Final test</a:t>
            </a:r>
            <a:endParaRPr b="1" sz="4400">
              <a:solidFill>
                <a:srgbClr val="2F5496"/>
              </a:solidFill>
              <a:latin typeface="Libre Franklin Medium"/>
              <a:ea typeface="Libre Franklin Medium"/>
              <a:cs typeface="Libre Franklin Medium"/>
              <a:sym typeface="Libre Franklin Medium"/>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9"/>
          <p:cNvSpPr txBox="1"/>
          <p:nvPr>
            <p:ph type="title"/>
          </p:nvPr>
        </p:nvSpPr>
        <p:spPr>
          <a:xfrm>
            <a:off x="3378200" y="3061304"/>
            <a:ext cx="10515600" cy="7320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7200"/>
              <a:buFont typeface="Libre Franklin Medium"/>
              <a:buNone/>
            </a:pPr>
            <a:r>
              <a:rPr lang="it-IT" sz="7200"/>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4"/>
          <p:cNvSpPr txBox="1"/>
          <p:nvPr>
            <p:ph type="title"/>
          </p:nvPr>
        </p:nvSpPr>
        <p:spPr>
          <a:xfrm>
            <a:off x="838200" y="2565868"/>
            <a:ext cx="10515600" cy="7320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Understanding the Social Enterprise Model: Principles and benefits</a:t>
            </a:r>
            <a:endParaRPr/>
          </a:p>
        </p:txBody>
      </p:sp>
      <p:sp>
        <p:nvSpPr>
          <p:cNvPr id="195" name="Google Shape;195;p4"/>
          <p:cNvSpPr txBox="1"/>
          <p:nvPr>
            <p:ph idx="1" type="body"/>
          </p:nvPr>
        </p:nvSpPr>
        <p:spPr>
          <a:xfrm>
            <a:off x="838200" y="3668318"/>
            <a:ext cx="10515600" cy="39883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400"/>
              <a:buNone/>
            </a:pPr>
            <a:r>
              <a:rPr lang="it-IT" sz="2400"/>
              <a:t>The first part of this session provides an in-depth look at the social enterprise model, exploring its </a:t>
            </a:r>
            <a:r>
              <a:rPr b="1" lang="it-IT" sz="2400"/>
              <a:t>principles</a:t>
            </a:r>
            <a:r>
              <a:rPr lang="it-IT" sz="2400"/>
              <a:t>, </a:t>
            </a:r>
            <a:r>
              <a:rPr b="1" lang="it-IT" sz="2400"/>
              <a:t>benefits</a:t>
            </a:r>
            <a:r>
              <a:rPr lang="it-IT" sz="2400"/>
              <a:t>, and the essential </a:t>
            </a:r>
            <a:r>
              <a:rPr b="1" lang="it-IT" sz="2400"/>
              <a:t>role </a:t>
            </a:r>
            <a:r>
              <a:rPr lang="it-IT" sz="2400"/>
              <a:t>it plays in addressing </a:t>
            </a:r>
            <a:r>
              <a:rPr b="1" lang="it-IT" sz="2400"/>
              <a:t>societal challenges</a:t>
            </a:r>
            <a:r>
              <a:rPr lang="it-IT" sz="2400"/>
              <a:t>.</a:t>
            </a:r>
            <a:endParaRPr sz="2400"/>
          </a:p>
          <a:p>
            <a:pPr indent="-76200" lvl="0" marL="228600" rtl="0" algn="l">
              <a:lnSpc>
                <a:spcPct val="90000"/>
              </a:lnSpc>
              <a:spcBef>
                <a:spcPts val="1000"/>
              </a:spcBef>
              <a:spcAft>
                <a:spcPts val="0"/>
              </a:spcAft>
              <a:buClr>
                <a:schemeClr val="dk1"/>
              </a:buClr>
              <a:buSzPts val="2400"/>
              <a:buNone/>
            </a:pPr>
            <a:r>
              <a:t/>
            </a:r>
            <a:endParaRPr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5"/>
          <p:cNvSpPr txBox="1"/>
          <p:nvPr>
            <p:ph type="title"/>
          </p:nvPr>
        </p:nvSpPr>
        <p:spPr>
          <a:xfrm>
            <a:off x="838200" y="1717456"/>
            <a:ext cx="10515600" cy="73202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What is Social Economy?</a:t>
            </a:r>
            <a:endParaRPr/>
          </a:p>
        </p:txBody>
      </p:sp>
      <p:pic>
        <p:nvPicPr>
          <p:cNvPr descr="Qr code&#10;&#10;Description automatically generated" id="201" name="Google Shape;201;p5"/>
          <p:cNvPicPr preferRelativeResize="0"/>
          <p:nvPr/>
        </p:nvPicPr>
        <p:blipFill rotWithShape="1">
          <a:blip r:embed="rId3">
            <a:alphaModFix/>
          </a:blip>
          <a:srcRect b="0" l="0" r="0" t="0"/>
          <a:stretch/>
        </p:blipFill>
        <p:spPr>
          <a:xfrm>
            <a:off x="6099124" y="2771367"/>
            <a:ext cx="2904835" cy="2904835"/>
          </a:xfrm>
          <a:prstGeom prst="rect">
            <a:avLst/>
          </a:prstGeom>
          <a:noFill/>
          <a:ln>
            <a:noFill/>
          </a:ln>
        </p:spPr>
      </p:pic>
      <p:sp>
        <p:nvSpPr>
          <p:cNvPr id="202" name="Google Shape;202;p5"/>
          <p:cNvSpPr txBox="1"/>
          <p:nvPr/>
        </p:nvSpPr>
        <p:spPr>
          <a:xfrm>
            <a:off x="1745883" y="3667156"/>
            <a:ext cx="3908389" cy="95407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it-IT" sz="2500" u="none" cap="none" strike="noStrike">
                <a:solidFill>
                  <a:schemeClr val="dk1"/>
                </a:solidFill>
                <a:latin typeface="Arial"/>
                <a:ea typeface="Arial"/>
                <a:cs typeface="Arial"/>
                <a:sym typeface="Arial"/>
              </a:rPr>
              <a:t>Go to : </a:t>
            </a:r>
            <a:r>
              <a:rPr b="1" i="0" lang="it-IT" sz="2500" u="none" cap="none" strike="noStrike">
                <a:solidFill>
                  <a:schemeClr val="dk1"/>
                </a:solidFill>
                <a:latin typeface="Arial"/>
                <a:ea typeface="Arial"/>
                <a:cs typeface="Arial"/>
                <a:sym typeface="Arial"/>
              </a:rPr>
              <a:t>www.menti.com</a:t>
            </a:r>
            <a:endParaRPr/>
          </a:p>
          <a:p>
            <a:pPr indent="0" lvl="0" marL="0" marR="0" rtl="0" algn="l">
              <a:lnSpc>
                <a:spcPct val="100000"/>
              </a:lnSpc>
              <a:spcBef>
                <a:spcPts val="0"/>
              </a:spcBef>
              <a:spcAft>
                <a:spcPts val="0"/>
              </a:spcAft>
              <a:buClr>
                <a:srgbClr val="000000"/>
              </a:buClr>
              <a:buSzPts val="2500"/>
              <a:buFont typeface="Arial"/>
              <a:buNone/>
            </a:pPr>
            <a:r>
              <a:rPr b="0" i="0" lang="it-IT" sz="2500" u="none" cap="none" strike="noStrike">
                <a:solidFill>
                  <a:schemeClr val="dk1"/>
                </a:solidFill>
                <a:latin typeface="Arial"/>
                <a:ea typeface="Arial"/>
                <a:cs typeface="Arial"/>
                <a:sym typeface="Arial"/>
              </a:rPr>
              <a:t>Use the code:  </a:t>
            </a:r>
            <a:r>
              <a:rPr b="1" i="0" lang="it-IT" sz="2500" u="none" cap="none" strike="noStrike">
                <a:solidFill>
                  <a:schemeClr val="dk1"/>
                </a:solidFill>
                <a:latin typeface="Arial"/>
                <a:ea typeface="Arial"/>
                <a:cs typeface="Arial"/>
                <a:sym typeface="Arial"/>
              </a:rPr>
              <a:t>--</a:t>
            </a:r>
            <a:endParaRPr b="1" i="0" sz="25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6"/>
          <p:cNvSpPr txBox="1"/>
          <p:nvPr>
            <p:ph type="title"/>
          </p:nvPr>
        </p:nvSpPr>
        <p:spPr>
          <a:xfrm>
            <a:off x="838200" y="1717450"/>
            <a:ext cx="11438700" cy="732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597"/>
              </a:buClr>
              <a:buSzPts val="4400"/>
              <a:buFont typeface="Libre Franklin Medium"/>
              <a:buNone/>
            </a:pPr>
            <a:r>
              <a:rPr lang="it-IT">
                <a:solidFill>
                  <a:srgbClr val="2F5597"/>
                </a:solidFill>
                <a:latin typeface="Libre Franklin Medium"/>
                <a:ea typeface="Libre Franklin Medium"/>
                <a:cs typeface="Libre Franklin Medium"/>
                <a:sym typeface="Libre Franklin Medium"/>
              </a:rPr>
              <a:t>What is Social Economy? A short video!</a:t>
            </a:r>
            <a:endParaRPr/>
          </a:p>
        </p:txBody>
      </p:sp>
      <p:pic>
        <p:nvPicPr>
          <p:cNvPr id="208" name="Google Shape;208;p6"/>
          <p:cNvPicPr preferRelativeResize="0"/>
          <p:nvPr/>
        </p:nvPicPr>
        <p:blipFill rotWithShape="1">
          <a:blip r:embed="rId3">
            <a:alphaModFix/>
          </a:blip>
          <a:srcRect b="0" l="0" r="0" t="0"/>
          <a:stretch/>
        </p:blipFill>
        <p:spPr>
          <a:xfrm>
            <a:off x="3173046" y="2454030"/>
            <a:ext cx="5845908" cy="3288324"/>
          </a:xfrm>
          <a:prstGeom prst="rect">
            <a:avLst/>
          </a:prstGeom>
          <a:solidFill>
            <a:schemeClr val="lt1"/>
          </a:solidFill>
          <a:ln cap="flat" cmpd="sng" w="12700">
            <a:solidFill>
              <a:schemeClr val="accent2"/>
            </a:solidFill>
            <a:prstDash val="solid"/>
            <a:miter lim="800000"/>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8"/>
          <p:cNvSpPr txBox="1"/>
          <p:nvPr>
            <p:ph type="title"/>
          </p:nvPr>
        </p:nvSpPr>
        <p:spPr>
          <a:xfrm>
            <a:off x="651933" y="1951380"/>
            <a:ext cx="10884816" cy="69275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F5496"/>
              </a:buClr>
              <a:buSzPts val="4400"/>
              <a:buFont typeface="Libre Franklin Medium"/>
              <a:buNone/>
            </a:pPr>
            <a:r>
              <a:rPr lang="it-IT"/>
              <a:t>Core Values of Social Economy</a:t>
            </a:r>
            <a:endParaRPr/>
          </a:p>
          <a:p>
            <a:pPr indent="0" lvl="0" marL="0" rtl="0" algn="ctr">
              <a:lnSpc>
                <a:spcPct val="90000"/>
              </a:lnSpc>
              <a:spcBef>
                <a:spcPts val="0"/>
              </a:spcBef>
              <a:spcAft>
                <a:spcPts val="0"/>
              </a:spcAft>
              <a:buClr>
                <a:srgbClr val="2F5496"/>
              </a:buClr>
              <a:buSzPts val="4400"/>
              <a:buFont typeface="Libre Franklin Medium"/>
              <a:buNone/>
            </a:pPr>
            <a:r>
              <a:t/>
            </a:r>
            <a:endParaRPr/>
          </a:p>
        </p:txBody>
      </p:sp>
      <p:pic>
        <p:nvPicPr>
          <p:cNvPr descr="A blue and white text overlay&#10;&#10;AI-generated content may be incorrect." id="214" name="Google Shape;214;p8"/>
          <p:cNvPicPr preferRelativeResize="0"/>
          <p:nvPr/>
        </p:nvPicPr>
        <p:blipFill rotWithShape="1">
          <a:blip r:embed="rId3">
            <a:alphaModFix/>
          </a:blip>
          <a:srcRect b="0" l="0" r="0" t="0"/>
          <a:stretch/>
        </p:blipFill>
        <p:spPr>
          <a:xfrm>
            <a:off x="0" y="2494514"/>
            <a:ext cx="12192000" cy="32366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7"/>
          <p:cNvSpPr txBox="1"/>
          <p:nvPr>
            <p:ph type="title"/>
          </p:nvPr>
        </p:nvSpPr>
        <p:spPr>
          <a:xfrm>
            <a:off x="838200" y="1942128"/>
            <a:ext cx="10884816" cy="692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Introduction to Social Economy Organisations</a:t>
            </a:r>
            <a:endParaRPr/>
          </a:p>
          <a:p>
            <a:pPr indent="0" lvl="0" marL="0" rtl="0" algn="l">
              <a:lnSpc>
                <a:spcPct val="90000"/>
              </a:lnSpc>
              <a:spcBef>
                <a:spcPts val="0"/>
              </a:spcBef>
              <a:spcAft>
                <a:spcPts val="0"/>
              </a:spcAft>
              <a:buClr>
                <a:srgbClr val="2F5496"/>
              </a:buClr>
              <a:buSzPts val="4400"/>
              <a:buFont typeface="Libre Franklin Medium"/>
              <a:buNone/>
            </a:pPr>
            <a:r>
              <a:t/>
            </a:r>
            <a:endParaRPr/>
          </a:p>
        </p:txBody>
      </p:sp>
      <p:sp>
        <p:nvSpPr>
          <p:cNvPr id="220" name="Google Shape;220;p7"/>
          <p:cNvSpPr txBox="1"/>
          <p:nvPr>
            <p:ph idx="1" type="body"/>
          </p:nvPr>
        </p:nvSpPr>
        <p:spPr>
          <a:xfrm>
            <a:off x="838200" y="2408268"/>
            <a:ext cx="5814204" cy="3988399"/>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it-IT" sz="2400"/>
              <a:t>Social economy enterprises are </a:t>
            </a:r>
            <a:r>
              <a:rPr b="1" lang="it-IT" sz="2400"/>
              <a:t>unique entities</a:t>
            </a:r>
            <a:r>
              <a:rPr lang="it-IT" sz="2400"/>
              <a:t> that operate in nearly every sector of the economy. </a:t>
            </a:r>
            <a:endParaRPr/>
          </a:p>
          <a:p>
            <a:pPr indent="-228600" lvl="0" marL="228600" rtl="0" algn="l">
              <a:lnSpc>
                <a:spcPct val="90000"/>
              </a:lnSpc>
              <a:spcBef>
                <a:spcPts val="1000"/>
              </a:spcBef>
              <a:spcAft>
                <a:spcPts val="0"/>
              </a:spcAft>
              <a:buClr>
                <a:schemeClr val="dk1"/>
              </a:buClr>
              <a:buSzPct val="100000"/>
              <a:buChar char="•"/>
            </a:pPr>
            <a:r>
              <a:rPr lang="it-IT" sz="2400"/>
              <a:t>Unlike traditional businesses, their </a:t>
            </a:r>
            <a:r>
              <a:rPr b="1" lang="it-IT" sz="2400"/>
              <a:t>primary aim </a:t>
            </a:r>
            <a:r>
              <a:rPr lang="it-IT" sz="2400"/>
              <a:t>is not profit maximization but </a:t>
            </a:r>
            <a:r>
              <a:rPr b="1" lang="it-IT" sz="2400"/>
              <a:t>serving the needs of their communities and society</a:t>
            </a:r>
            <a:r>
              <a:rPr lang="it-IT" sz="2400"/>
              <a:t>. </a:t>
            </a:r>
            <a:endParaRPr/>
          </a:p>
          <a:p>
            <a:pPr indent="-228600" lvl="0" marL="228600" rtl="0" algn="l">
              <a:lnSpc>
                <a:spcPct val="90000"/>
              </a:lnSpc>
              <a:spcBef>
                <a:spcPts val="1000"/>
              </a:spcBef>
              <a:spcAft>
                <a:spcPts val="0"/>
              </a:spcAft>
              <a:buClr>
                <a:schemeClr val="dk1"/>
              </a:buClr>
              <a:buSzPct val="100000"/>
              <a:buChar char="•"/>
            </a:pPr>
            <a:r>
              <a:rPr lang="it-IT" sz="2400"/>
              <a:t>They </a:t>
            </a:r>
            <a:r>
              <a:rPr b="1" lang="it-IT" sz="2400"/>
              <a:t>address critical issues</a:t>
            </a:r>
            <a:r>
              <a:rPr lang="it-IT" sz="2400"/>
              <a:t> such as social exclusion, discrimination, and environmental challenges. </a:t>
            </a:r>
            <a:endParaRPr/>
          </a:p>
          <a:p>
            <a:pPr indent="-228600" lvl="0" marL="228600" rtl="0" algn="l">
              <a:lnSpc>
                <a:spcPct val="90000"/>
              </a:lnSpc>
              <a:spcBef>
                <a:spcPts val="1000"/>
              </a:spcBef>
              <a:spcAft>
                <a:spcPts val="0"/>
              </a:spcAft>
              <a:buClr>
                <a:schemeClr val="dk1"/>
              </a:buClr>
              <a:buSzPct val="100000"/>
              <a:buChar char="•"/>
            </a:pPr>
            <a:r>
              <a:rPr lang="it-IT" sz="2400"/>
              <a:t>These enterprises are guided by the </a:t>
            </a:r>
            <a:r>
              <a:rPr b="1" lang="it-IT" sz="2400"/>
              <a:t>principle of solidarity</a:t>
            </a:r>
            <a:r>
              <a:rPr lang="it-IT" sz="2400"/>
              <a:t> and aim to foster social cohesion, providing innovative solutions to the pressing needs of today’s world.</a:t>
            </a:r>
            <a:endParaRPr sz="2400"/>
          </a:p>
        </p:txBody>
      </p:sp>
      <p:pic>
        <p:nvPicPr>
          <p:cNvPr descr="A diagram of a social enterprise&#10;&#10;AI-generated content may be incorrect." id="221" name="Google Shape;221;p7"/>
          <p:cNvPicPr preferRelativeResize="0"/>
          <p:nvPr/>
        </p:nvPicPr>
        <p:blipFill rotWithShape="1">
          <a:blip r:embed="rId3">
            <a:alphaModFix/>
          </a:blip>
          <a:srcRect b="0" l="0" r="0" t="0"/>
          <a:stretch/>
        </p:blipFill>
        <p:spPr>
          <a:xfrm>
            <a:off x="6649691" y="2111312"/>
            <a:ext cx="5101980" cy="397265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9"/>
          <p:cNvSpPr txBox="1"/>
          <p:nvPr>
            <p:ph type="title"/>
          </p:nvPr>
        </p:nvSpPr>
        <p:spPr>
          <a:xfrm>
            <a:off x="838200" y="1714314"/>
            <a:ext cx="10884816" cy="6927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2F5496"/>
              </a:buClr>
              <a:buSzPts val="4400"/>
              <a:buFont typeface="Libre Franklin Medium"/>
              <a:buNone/>
            </a:pPr>
            <a:r>
              <a:rPr lang="it-IT"/>
              <a:t>Legal Forms and Challenges</a:t>
            </a:r>
            <a:endParaRPr/>
          </a:p>
          <a:p>
            <a:pPr indent="0" lvl="0" marL="0" rtl="0" algn="l">
              <a:lnSpc>
                <a:spcPct val="90000"/>
              </a:lnSpc>
              <a:spcBef>
                <a:spcPts val="0"/>
              </a:spcBef>
              <a:spcAft>
                <a:spcPts val="0"/>
              </a:spcAft>
              <a:buClr>
                <a:srgbClr val="2F5496"/>
              </a:buClr>
              <a:buSzPts val="4400"/>
              <a:buFont typeface="Libre Franklin Medium"/>
              <a:buNone/>
            </a:pPr>
            <a:r>
              <a:t/>
            </a:r>
            <a:endParaRPr/>
          </a:p>
        </p:txBody>
      </p:sp>
      <p:sp>
        <p:nvSpPr>
          <p:cNvPr id="227" name="Google Shape;227;p9"/>
          <p:cNvSpPr txBox="1"/>
          <p:nvPr>
            <p:ph idx="1" type="body"/>
          </p:nvPr>
        </p:nvSpPr>
        <p:spPr>
          <a:xfrm>
            <a:off x="838200" y="2903377"/>
            <a:ext cx="5649732" cy="2024784"/>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2400"/>
              <a:buNone/>
            </a:pPr>
            <a:r>
              <a:rPr lang="it-IT" sz="2400">
                <a:latin typeface="Libre Franklin"/>
                <a:ea typeface="Libre Franklin"/>
                <a:cs typeface="Libre Franklin"/>
                <a:sym typeface="Libre Franklin"/>
              </a:rPr>
              <a:t>Social economy organisations have </a:t>
            </a:r>
            <a:r>
              <a:rPr lang="it-IT" sz="2400">
                <a:solidFill>
                  <a:srgbClr val="000000"/>
                </a:solidFill>
                <a:latin typeface="Libre Franklin"/>
                <a:ea typeface="Libre Franklin"/>
                <a:cs typeface="Libre Franklin"/>
                <a:sym typeface="Libre Franklin"/>
              </a:rPr>
              <a:t>different legal forms </a:t>
            </a:r>
            <a:r>
              <a:rPr lang="it-IT" sz="2400">
                <a:latin typeface="Libre Franklin"/>
                <a:ea typeface="Libre Franklin"/>
                <a:cs typeface="Libre Franklin"/>
                <a:sym typeface="Libre Franklin"/>
              </a:rPr>
              <a:t>and </a:t>
            </a:r>
            <a:r>
              <a:rPr lang="it-IT" sz="2400">
                <a:solidFill>
                  <a:srgbClr val="000000"/>
                </a:solidFill>
                <a:latin typeface="Libre Franklin"/>
                <a:ea typeface="Libre Franklin"/>
                <a:cs typeface="Libre Franklin"/>
                <a:sym typeface="Libre Franklin"/>
              </a:rPr>
              <a:t>various </a:t>
            </a:r>
            <a:br>
              <a:rPr lang="it-IT" sz="2400">
                <a:solidFill>
                  <a:srgbClr val="000000"/>
                </a:solidFill>
                <a:latin typeface="Libre Franklin"/>
                <a:ea typeface="Libre Franklin"/>
                <a:cs typeface="Libre Franklin"/>
                <a:sym typeface="Libre Franklin"/>
              </a:rPr>
            </a:br>
            <a:r>
              <a:rPr lang="it-IT" sz="2400">
                <a:solidFill>
                  <a:srgbClr val="000000"/>
                </a:solidFill>
                <a:latin typeface="Libre Franklin"/>
                <a:ea typeface="Libre Franklin"/>
                <a:cs typeface="Libre Franklin"/>
                <a:sym typeface="Libre Franklin"/>
              </a:rPr>
              <a:t>objectives</a:t>
            </a:r>
            <a:r>
              <a:rPr lang="it-IT" sz="2400">
                <a:latin typeface="Libre Franklin"/>
                <a:ea typeface="Libre Franklin"/>
                <a:cs typeface="Libre Franklin"/>
                <a:sym typeface="Libre Franklin"/>
              </a:rPr>
              <a:t>. They are present in </a:t>
            </a:r>
            <a:r>
              <a:rPr lang="it-IT" sz="2400">
                <a:solidFill>
                  <a:srgbClr val="000000"/>
                </a:solidFill>
                <a:latin typeface="Libre Franklin"/>
                <a:ea typeface="Libre Franklin"/>
                <a:cs typeface="Libre Franklin"/>
                <a:sym typeface="Libre Franklin"/>
              </a:rPr>
              <a:t>almost every sector of the economy</a:t>
            </a:r>
            <a:r>
              <a:rPr lang="it-IT" sz="2400">
                <a:latin typeface="Libre Franklin"/>
                <a:ea typeface="Libre Franklin"/>
                <a:cs typeface="Libre Franklin"/>
                <a:sym typeface="Libre Franklin"/>
              </a:rPr>
              <a:t>, serving the </a:t>
            </a:r>
            <a:r>
              <a:rPr lang="it-IT" sz="2400">
                <a:solidFill>
                  <a:srgbClr val="000000"/>
                </a:solidFill>
                <a:latin typeface="Libre Franklin"/>
                <a:ea typeface="Libre Franklin"/>
                <a:cs typeface="Libre Franklin"/>
                <a:sym typeface="Libre Franklin"/>
              </a:rPr>
              <a:t>needs and interests of their communities</a:t>
            </a:r>
            <a:r>
              <a:rPr lang="it-IT" sz="2400">
                <a:latin typeface="Libre Franklin"/>
                <a:ea typeface="Libre Franklin"/>
                <a:cs typeface="Libre Franklin"/>
                <a:sym typeface="Libre Franklin"/>
              </a:rPr>
              <a:t> and society.</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descr="SE organisations" id="228" name="Google Shape;228;p9"/>
          <p:cNvPicPr preferRelativeResize="0"/>
          <p:nvPr/>
        </p:nvPicPr>
        <p:blipFill rotWithShape="1">
          <a:blip r:embed="rId3">
            <a:alphaModFix/>
          </a:blip>
          <a:srcRect b="0" l="0" r="0" t="0"/>
          <a:stretch/>
        </p:blipFill>
        <p:spPr>
          <a:xfrm>
            <a:off x="6286500" y="1924121"/>
            <a:ext cx="5867399" cy="430515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2024-12-19T11:48:00Z</dcterms:created>
  <dc:creator>Elvis Hajdar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8A82890A4C74480DBF60C6BD2560E922_13</vt:lpwstr>
  </property>
  <property fmtid="{D5CDD505-2E9C-101B-9397-08002B2CF9AE}" pid="3" name="KSOProductBuildVer">
    <vt:lpwstr>1033-12.2.0.19307</vt:lpwstr>
  </property>
  <property fmtid="{D5CDD505-2E9C-101B-9397-08002B2CF9AE}" pid="4" name="ContentTypeId">
    <vt:lpwstr>0x010100A2C27084C147B446A759FA3D423A4049</vt:lpwstr>
  </property>
  <property fmtid="{D5CDD505-2E9C-101B-9397-08002B2CF9AE}" pid="5" name="MediaServiceImageTags">
    <vt:lpwstr/>
  </property>
</Properties>
</file>