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embeddedFontLst>
    <p:embeddedFont>
      <p:font typeface="Libre Franklin" pitchFamily="2" charset="0"/>
      <p:regular r:id="rId37"/>
      <p:bold r:id="rId38"/>
      <p:italic r:id="rId39"/>
      <p:boldItalic r:id="rId40"/>
    </p:embeddedFont>
    <p:embeddedFont>
      <p:font typeface="Libre Franklin Medium" pitchFamily="2" charset="0"/>
      <p:regular r:id="rId41"/>
      <p:bold r:id="rId42"/>
      <p:italic r:id="rId43"/>
      <p:boldItalic r:id="rId44"/>
    </p:embeddedFont>
    <p:embeddedFont>
      <p:font typeface="Montserrat" panose="00000500000000000000" pitchFamily="2" charset="-52"/>
      <p:regular r:id="rId45"/>
      <p:bold r:id="rId46"/>
      <p:italic r:id="rId47"/>
      <p:boldItalic r:id="rId48"/>
    </p:embeddedFont>
    <p:embeddedFont>
      <p:font typeface="Montserrat Medium" panose="00000600000000000000" pitchFamily="2" charset="-52"/>
      <p:regular r:id="rId49"/>
      <p:bold r:id="rId50"/>
      <p:italic r:id="rId51"/>
      <p:boldItalic r:id="rId52"/>
    </p:embeddedFont>
    <p:embeddedFont>
      <p:font typeface="Open Sans" panose="020B0606030504020204" pitchFamily="34" charset="0"/>
      <p:regular r:id="rId53"/>
      <p:bold r:id="rId54"/>
      <p:italic r:id="rId55"/>
      <p:boldItalic r:id="rId56"/>
    </p:embeddedFont>
    <p:embeddedFont>
      <p:font typeface="Quattrocento Sans" panose="020B0502050000020003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317" y="-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o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Libre Franklin Medium"/>
              <a:buNone/>
              <a:defRPr sz="6000" b="1"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paracija 3">
  <p:cSld name="Komparacija 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8200" y="2105229"/>
            <a:ext cx="3414358" cy="40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468143" y="2122714"/>
            <a:ext cx="3414358" cy="40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8098086" y="2122714"/>
            <a:ext cx="3243221" cy="40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ija">
  <p:cSld name="Partnerij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mk" sz="3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>
            <a:spLocks noGrp="1"/>
          </p:cNvSpPr>
          <p:nvPr>
            <p:ph type="pic" idx="2"/>
          </p:nvPr>
        </p:nvSpPr>
        <p:spPr>
          <a:xfrm>
            <a:off x="1333500" y="2219325"/>
            <a:ext cx="2743200" cy="120967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3"/>
          <p:cNvSpPr>
            <a:spLocks noGrp="1"/>
          </p:cNvSpPr>
          <p:nvPr>
            <p:ph type="pic" idx="3"/>
          </p:nvPr>
        </p:nvSpPr>
        <p:spPr>
          <a:xfrm>
            <a:off x="4724400" y="2219325"/>
            <a:ext cx="2743200" cy="120967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3"/>
          <p:cNvSpPr>
            <a:spLocks noGrp="1"/>
          </p:cNvSpPr>
          <p:nvPr>
            <p:ph type="pic" idx="4"/>
          </p:nvPr>
        </p:nvSpPr>
        <p:spPr>
          <a:xfrm>
            <a:off x="8115300" y="2219325"/>
            <a:ext cx="2743200" cy="120967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>
            <a:spLocks noGrp="1"/>
          </p:cNvSpPr>
          <p:nvPr>
            <p:ph type="pic" idx="5"/>
          </p:nvPr>
        </p:nvSpPr>
        <p:spPr>
          <a:xfrm>
            <a:off x="1333500" y="3840761"/>
            <a:ext cx="2743200" cy="120967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3"/>
          <p:cNvSpPr>
            <a:spLocks noGrp="1"/>
          </p:cNvSpPr>
          <p:nvPr>
            <p:ph type="pic" idx="6"/>
          </p:nvPr>
        </p:nvSpPr>
        <p:spPr>
          <a:xfrm>
            <a:off x="4724400" y="3840761"/>
            <a:ext cx="2743200" cy="120967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>
            <a:spLocks noGrp="1"/>
          </p:cNvSpPr>
          <p:nvPr>
            <p:ph type="pic" idx="7"/>
          </p:nvPr>
        </p:nvSpPr>
        <p:spPr>
          <a:xfrm>
            <a:off x="8115300" y="3840761"/>
            <a:ext cx="2743200" cy="12096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a">
  <p:cSld name="Tabela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2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5183188" y="1629682"/>
            <a:ext cx="6172200" cy="423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839788" y="2667000"/>
            <a:ext cx="3932237" cy="320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&amp; Slika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5183188" y="1629681"/>
            <a:ext cx="6172200" cy="423136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9788" y="2808514"/>
            <a:ext cx="3932237" cy="306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ni slika &amp; Teksti">
  <p:cSld name="Tikni slika &amp; Teksti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687580" y="1510532"/>
            <a:ext cx="7615004" cy="383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/>
          <p:nvPr/>
        </p:nvSpPr>
        <p:spPr>
          <a:xfrm rot="-5400000" flipH="1">
            <a:off x="-1329244" y="2360478"/>
            <a:ext cx="5685065" cy="3429539"/>
          </a:xfrm>
          <a:custGeom>
            <a:avLst/>
            <a:gdLst/>
            <a:ahLst/>
            <a:cxnLst/>
            <a:rect l="l" t="t" r="r" b="b"/>
            <a:pathLst>
              <a:path w="22538" h="28324" extrusionOk="0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539750" y="2068513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7"/>
          <p:cNvSpPr txBox="1">
            <a:spLocks noGrp="1"/>
          </p:cNvSpPr>
          <p:nvPr>
            <p:ph type="body" idx="3"/>
          </p:nvPr>
        </p:nvSpPr>
        <p:spPr>
          <a:xfrm>
            <a:off x="539750" y="4092575"/>
            <a:ext cx="18288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j tekstija">
  <p:cSld name="Duj tekstij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64530" y="1837848"/>
            <a:ext cx="4577096" cy="3836935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691184" y="1510532"/>
            <a:ext cx="4577096" cy="3836935"/>
          </a:xfrm>
          <a:prstGeom prst="rect">
            <a:avLst/>
          </a:prstGeom>
          <a:solidFill>
            <a:schemeClr val="accent2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&amp; Teksti &amp; Grafika">
  <p:cSld name="Naslov &amp; Teksti &amp; Grafik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2563318" y="2264229"/>
            <a:ext cx="8365032" cy="349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/>
          <p:nvPr/>
        </p:nvSpPr>
        <p:spPr>
          <a:xfrm rot="-5400000" flipH="1">
            <a:off x="-1776810" y="2983798"/>
            <a:ext cx="5651013" cy="2097390"/>
          </a:xfrm>
          <a:custGeom>
            <a:avLst/>
            <a:gdLst/>
            <a:ahLst/>
            <a:cxnLst/>
            <a:rect l="l" t="t" r="r" b="b"/>
            <a:pathLst>
              <a:path w="22403" h="17322" extrusionOk="0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285450" y="1690688"/>
            <a:ext cx="1105499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 b="1" cap="none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&amp; Teksti &amp; Grafika 2">
  <p:cSld name="Naslov &amp; Teksti &amp; Grafika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2563318" y="2362200"/>
            <a:ext cx="8790482" cy="339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 rot="-5400000" flipH="1">
            <a:off x="-1776810" y="2983798"/>
            <a:ext cx="5651013" cy="2097390"/>
          </a:xfrm>
          <a:custGeom>
            <a:avLst/>
            <a:gdLst/>
            <a:ahLst/>
            <a:cxnLst/>
            <a:rect l="l" t="t" r="r" b="b"/>
            <a:pathLst>
              <a:path w="22403" h="17322" extrusionOk="0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285450" y="1690688"/>
            <a:ext cx="1105499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 b="1" cap="none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Čučo slajd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&amp; Teksti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  <a:defRPr b="1"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2188563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&amp; Naslov &amp; Teksti">
  <p:cSld name="Slika &amp; Naslov &amp;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  <a:defRPr b="1"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032354" y="2188563"/>
            <a:ext cx="7321446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284709" y="1295400"/>
            <a:ext cx="3522663" cy="49577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&amp; Teksti 2">
  <p:cSld name="Naslov &amp; Teksti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 Medium"/>
              <a:buNone/>
              <a:defRPr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2188563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&amp; Naslov &amp; Teksti 2">
  <p:cSld name="Slika &amp; Naslov &amp; Teksti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Libre Franklin Medium"/>
              <a:buNone/>
              <a:defRPr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032354" y="2188563"/>
            <a:ext cx="7321446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284709" y="1219200"/>
            <a:ext cx="3522663" cy="50339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basi nevi Sekcija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000"/>
              <a:buFont typeface="Libre Franklin Medium"/>
              <a:buNone/>
              <a:defRPr sz="6000"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paracija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  <a:defRPr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971799"/>
            <a:ext cx="5157787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212747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971799"/>
            <a:ext cx="5183188" cy="321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mparacija &amp; Slike">
  <p:cSld name="Komparacija &amp; Slik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  <a:defRPr>
                <a:solidFill>
                  <a:srgbClr val="2F54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4272197"/>
            <a:ext cx="5157787" cy="191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3655877"/>
            <a:ext cx="5183188" cy="49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4272196"/>
            <a:ext cx="5183188" cy="191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194117" y="6329385"/>
            <a:ext cx="696053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5"/>
          </p:nvPr>
        </p:nvSpPr>
        <p:spPr>
          <a:xfrm>
            <a:off x="2443917" y="2236112"/>
            <a:ext cx="1752600" cy="13303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>
            <a:spLocks noGrp="1"/>
          </p:cNvSpPr>
          <p:nvPr>
            <p:ph type="pic" idx="6"/>
          </p:nvPr>
        </p:nvSpPr>
        <p:spPr>
          <a:xfrm>
            <a:off x="7887494" y="2226339"/>
            <a:ext cx="1752600" cy="13303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1">
            <a:alphaModFix amt="35000"/>
          </a:blip>
          <a:srcRect/>
          <a:stretch/>
        </p:blipFill>
        <p:spPr>
          <a:xfrm>
            <a:off x="3816343" y="1570034"/>
            <a:ext cx="4559313" cy="4766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80896" y="183446"/>
            <a:ext cx="1879508" cy="81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356186" y="163489"/>
            <a:ext cx="5666282" cy="7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842154" y="5840940"/>
            <a:ext cx="3449503" cy="8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mk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Проект:  “Социјално претприемништво за млади Ромки (ROMANSE)”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mk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Проект реф. бр: ИПА III/2023/178565/64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&amp;v=1zLM4mzVZoU&amp;embeds_referring_euri=https%3A%2F%2Feuc-powerpoint.officeapps.live.com%2F&amp;source_ve_path=MzY4NDIsMjg2NjMsMjg2NjY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ctrTitle"/>
          </p:nvPr>
        </p:nvSpPr>
        <p:spPr>
          <a:xfrm>
            <a:off x="949158" y="2028562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Libre Franklin Medium"/>
              <a:buNone/>
            </a:pPr>
            <a:r>
              <a:rPr lang="mk"/>
              <a:t>ГРАДЕЊЕ КАПАЦИТЕТИ ЗА ГО </a:t>
            </a:r>
            <a:br>
              <a:rPr lang="mk"/>
            </a:br>
            <a:r>
              <a:rPr lang="mk"/>
              <a:t>Сесија 5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1"/>
          </p:nvPr>
        </p:nvSpPr>
        <p:spPr>
          <a:xfrm>
            <a:off x="1524000" y="42303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>
                <a:latin typeface="Libre Franklin"/>
                <a:ea typeface="Libre Franklin"/>
                <a:cs typeface="Libre Franklin"/>
                <a:sym typeface="Libre Franklin"/>
              </a:rPr>
              <a:t>Поддршка и развој на социјалното претприемништво ( </a:t>
            </a:r>
            <a:r>
              <a:rPr lang="mk"/>
              <a:t>6 </a:t>
            </a:r>
            <a:r>
              <a:rPr lang="mk">
                <a:latin typeface="Libre Franklin"/>
                <a:ea typeface="Libre Franklin"/>
                <a:cs typeface="Libre Franklin"/>
                <a:sym typeface="Libre Franklin"/>
              </a:rPr>
              <a:t>часа)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mk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838200" y="1714314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Правни форми и предизвици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838200" y="2180454"/>
            <a:ext cx="6853518" cy="40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 dirty="0"/>
              <a:t>Правната рамка на социјалната економија е </a:t>
            </a:r>
            <a:r>
              <a:rPr lang="mk" sz="2000" b="1" dirty="0"/>
              <a:t>разновидна </a:t>
            </a:r>
            <a:r>
              <a:rPr lang="mk" sz="2000" dirty="0"/>
              <a:t>и </a:t>
            </a:r>
            <a:r>
              <a:rPr lang="mk" sz="2000" b="1" dirty="0"/>
              <a:t>се развива </a:t>
            </a:r>
            <a:r>
              <a:rPr lang="mk" sz="2000" dirty="0"/>
              <a:t>.</a:t>
            </a:r>
            <a:endParaRPr sz="2400" dirty="0"/>
          </a:p>
          <a:p>
            <a:pPr marL="2286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 dirty="0"/>
              <a:t>Недостигот </a:t>
            </a:r>
            <a:r>
              <a:rPr lang="mk" sz="2000" b="1" dirty="0"/>
              <a:t>на унифицирана правна дефиниција </a:t>
            </a:r>
            <a:r>
              <a:rPr lang="mk" sz="2000" dirty="0"/>
              <a:t>поставува предизвици за признавање и регулирање. Оваа фрагментација може да го попречи растот и приспособливоста на социјалните претпријатија. </a:t>
            </a:r>
          </a:p>
          <a:p>
            <a:pPr marL="228600" lvl="0" indent="-203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 dirty="0"/>
              <a:t>Решавањето на овие </a:t>
            </a:r>
            <a:r>
              <a:rPr lang="mk" sz="2000" b="1" dirty="0"/>
              <a:t>правни нејаснотии </a:t>
            </a:r>
            <a:r>
              <a:rPr lang="mk" sz="2000" dirty="0"/>
              <a:t>е од суштинско значење за поттикнување на средина каде што социјалните претпријатија можат да напредуваат и да го прошират своето влијание.</a:t>
            </a:r>
            <a:endParaRPr sz="2400" dirty="0"/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111" y="2407065"/>
            <a:ext cx="3562808" cy="346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838200" y="1714314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Социјална економија во ЕУ – некои бројки</a:t>
            </a:r>
            <a:endParaRPr/>
          </a:p>
        </p:txBody>
      </p:sp>
      <p:pic>
        <p:nvPicPr>
          <p:cNvPr id="241" name="Google Shape;241;p31" descr="data SE"/>
          <p:cNvPicPr preferRelativeResize="0"/>
          <p:nvPr/>
        </p:nvPicPr>
        <p:blipFill rotWithShape="1">
          <a:blip r:embed="rId3">
            <a:alphaModFix/>
          </a:blip>
          <a:srcRect t="51477" b="-2637"/>
          <a:stretch/>
        </p:blipFill>
        <p:spPr>
          <a:xfrm>
            <a:off x="5964172" y="2682375"/>
            <a:ext cx="5201728" cy="227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 descr="data SE"/>
          <p:cNvPicPr preferRelativeResize="0"/>
          <p:nvPr/>
        </p:nvPicPr>
        <p:blipFill rotWithShape="1">
          <a:blip r:embed="rId3">
            <a:alphaModFix/>
          </a:blip>
          <a:srcRect l="-1595" t="-286" r="663" b="44544"/>
          <a:stretch/>
        </p:blipFill>
        <p:spPr>
          <a:xfrm>
            <a:off x="724922" y="2580775"/>
            <a:ext cx="5250208" cy="247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154354" y="3218775"/>
            <a:ext cx="2893585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sz="4000" dirty="0"/>
              <a:t>Социјална економија во ЕУ – правна рамка</a:t>
            </a:r>
            <a:endParaRPr sz="4000" dirty="0"/>
          </a:p>
        </p:txBody>
      </p:sp>
      <p:pic>
        <p:nvPicPr>
          <p:cNvPr id="248" name="Google Shape;248;p32" descr="A map of europe with different colored countries/region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5996" y="1182076"/>
            <a:ext cx="7978239" cy="545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204395" y="1714314"/>
            <a:ext cx="11518621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dirty="0"/>
              <a:t>Зошто е важна социјалната економија?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 dirty="0"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355003" y="2281095"/>
            <a:ext cx="7756262" cy="385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mk" sz="1740" dirty="0"/>
              <a:t>Социјалната економија игра клучна улога во современото општество, како </a:t>
            </a:r>
            <a:r>
              <a:rPr lang="mk" sz="1740" b="1" dirty="0"/>
              <a:t>мост помеѓу економските активности и општествениот напредок </a:t>
            </a:r>
            <a:r>
              <a:rPr lang="mk" sz="1740" dirty="0"/>
              <a:t>, адресирајќи ги реалните потреби на граѓаните.</a:t>
            </a:r>
            <a:endParaRPr sz="2080" dirty="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mk" sz="1740" dirty="0"/>
              <a:t>На пример, создава </a:t>
            </a:r>
            <a:r>
              <a:rPr lang="mk" sz="1740" b="1" dirty="0"/>
              <a:t>решенија за предизвиците </a:t>
            </a:r>
            <a:r>
              <a:rPr lang="mk" sz="1740" dirty="0"/>
              <a:t>како што се невработеноста, несигурната работа и климатските промени.</a:t>
            </a:r>
            <a:endParaRPr sz="2080" dirty="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mk" sz="1740" dirty="0"/>
              <a:t>Со вклучување на граѓаните во решавањето на проблемите, социјалната економија го поттикнува </a:t>
            </a:r>
            <a:r>
              <a:rPr lang="mk" sz="1740" b="1" dirty="0"/>
              <a:t>чувството на припадност </a:t>
            </a:r>
            <a:r>
              <a:rPr lang="mk" sz="1740" dirty="0"/>
              <a:t>и ги овластува поединците да учествуваат во обликувањето на нивната иднина.</a:t>
            </a:r>
            <a:endParaRPr sz="2080" dirty="0"/>
          </a:p>
          <a:p>
            <a:pPr marL="228600" lvl="0" indent="-2095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40"/>
              <a:buChar char="•"/>
            </a:pPr>
            <a:r>
              <a:rPr lang="mk" sz="1740" dirty="0"/>
              <a:t>Покрај тоа, </a:t>
            </a:r>
            <a:r>
              <a:rPr lang="mk" sz="1740" b="1" dirty="0"/>
              <a:t>промовира инклузивност и еднаквост </a:t>
            </a:r>
            <a:r>
              <a:rPr lang="mk" sz="1740" dirty="0"/>
              <a:t>, справување со дискриминацијата и зајакнување на социјалната кохезија. Во суштина, социјалната економија е катализатор и за економскиот и за општествениот напредок.</a:t>
            </a:r>
            <a:endParaRPr sz="2080" dirty="0"/>
          </a:p>
        </p:txBody>
      </p:sp>
      <p:pic>
        <p:nvPicPr>
          <p:cNvPr id="255" name="Google Shape;255;p33" descr="A group of people holding sign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265" y="2893807"/>
            <a:ext cx="3371947" cy="287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4" descr="What is social entrepreneurship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6423" y="1911648"/>
            <a:ext cx="5246501" cy="392951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/>
          <p:nvPr/>
        </p:nvSpPr>
        <p:spPr>
          <a:xfrm>
            <a:off x="107576" y="2429348"/>
            <a:ext cx="5568847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sz="4400" b="1" i="0" u="none" strike="noStrike" cap="none" dirty="0">
                <a:solidFill>
                  <a:srgbClr val="2F549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Социјална економија и социјално претприемништво</a:t>
            </a:r>
            <a:r>
              <a:rPr lang="mk" sz="4400" b="0" i="0" u="none" strike="noStrike" cap="none" dirty="0">
                <a:solidFill>
                  <a:srgbClr val="0C45A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4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endParaRPr sz="44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</a:pPr>
            <a:endParaRPr sz="4400" b="0" i="0" u="none" strike="noStrike" cap="none"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 descr="DesignStudio creates new logo for Airbn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75" y="1543876"/>
            <a:ext cx="4134901" cy="414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 descr="Fairbnb.coop - A smart and fair solution for community powered touris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8835" y="1817868"/>
            <a:ext cx="4268771" cy="386876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/>
          <p:nvPr/>
        </p:nvSpPr>
        <p:spPr>
          <a:xfrm>
            <a:off x="5185758" y="3476076"/>
            <a:ext cx="1817086" cy="685692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7785100" y="568960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mk" sz="1800" b="0" i="0" u="sng" strike="noStrike" cap="non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Fairbnb.coop за 90 секунди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838200" y="1917514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Од социјално претпријатие до социјален претприемач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838200" y="2612254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/>
              <a:t>Социјалните претприемачи се </a:t>
            </a:r>
            <a:r>
              <a:rPr lang="mk" sz="2000" b="1"/>
              <a:t>движечката сила </a:t>
            </a:r>
            <a:r>
              <a:rPr lang="mk" sz="2000"/>
              <a:t>зад социјалните претпријатија. Тие поседуваат уникатна комбинација на иновации, визија и посветеност за создавање позитивни промени. Овие поединци ги идентификуваат општествените проблеми и развиваат креативни решенија кои произведуваат долготраен социјален ефект.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/>
              <a:t>За разлика од традиционалните претприемачи, нивната мотивација не е финансиска добивка, туку </a:t>
            </a:r>
            <a:r>
              <a:rPr lang="mk" sz="2000" b="1"/>
              <a:t>желбата да се спроведат одржливи социјални промени </a:t>
            </a:r>
            <a:r>
              <a:rPr lang="mk" sz="2000"/>
              <a:t>.</a:t>
            </a:r>
            <a:endParaRPr sz="24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mk" sz="2000"/>
              <a:t>Тие го балансираат нивниот фокус помеѓу </a:t>
            </a:r>
            <a:r>
              <a:rPr lang="mk" sz="2000" b="1"/>
              <a:t>клиентите </a:t>
            </a:r>
            <a:r>
              <a:rPr lang="mk" sz="2000"/>
              <a:t>и </a:t>
            </a:r>
            <a:r>
              <a:rPr lang="mk" sz="2000" b="1"/>
              <a:t>корисниците </a:t>
            </a:r>
            <a:r>
              <a:rPr lang="mk" sz="2000"/>
              <a:t>, осигурувајќи дека нивните потфати се и општествено влијателни и економски одржливи. Овој двоен фокус го нагласува трансформативниот потенцијал на социјалното претприемништво.</a:t>
            </a: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838200" y="1713267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Групна активност (40 минути)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430306" y="2408007"/>
            <a:ext cx="7933626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mk" sz="2100" u="sng" dirty="0"/>
              <a:t>Две групи, по едно социјално претпријатие;</a:t>
            </a:r>
            <a:endParaRPr sz="2500" dirty="0"/>
          </a:p>
          <a:p>
            <a:pPr marL="2857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mk" sz="2100" u="sng" dirty="0"/>
              <a:t>Гледајќи ги информациите достапни на интернет, идентификувајте ја главната карактеристика на социјалните претпријатија:</a:t>
            </a:r>
            <a:endParaRPr sz="2500" dirty="0"/>
          </a:p>
          <a:p>
            <a:pPr marL="742950" lvl="5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mk" sz="2100" dirty="0"/>
              <a:t>Социјална цел - Што сакате да постигнете?</a:t>
            </a:r>
            <a:endParaRPr sz="2100" dirty="0"/>
          </a:p>
          <a:p>
            <a:pPr marL="742950" lvl="5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mk" sz="2100" dirty="0"/>
              <a:t>Претприемничка активност - Како ја постигнувате вашата цел?</a:t>
            </a:r>
            <a:endParaRPr sz="2100" dirty="0"/>
          </a:p>
          <a:p>
            <a:pPr marL="742950" lvl="5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mk" sz="2100" dirty="0"/>
              <a:t>Управување – Како ќе се носат одлуките? Како е структурирано социјалното претпријатие?</a:t>
            </a:r>
            <a:endParaRPr sz="2100" dirty="0"/>
          </a:p>
          <a:p>
            <a:pPr marL="742950" lvl="5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mk" sz="2100" dirty="0"/>
              <a:t>Социјално реинвестирање – Како ќе го искористите профитот?</a:t>
            </a:r>
            <a:endParaRPr sz="2100" dirty="0"/>
          </a:p>
          <a:p>
            <a:pPr marL="285750" lvl="4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1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100" dirty="0"/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308" y="1271098"/>
            <a:ext cx="2518332" cy="227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 descr="A logo of hands holding each other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4478" y="4198983"/>
            <a:ext cx="4241322" cy="116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828275" y="1693092"/>
            <a:ext cx="1088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Социјална економија во Северна Македонија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828275" y="1693092"/>
            <a:ext cx="1088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Завршен тест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2"/>
          <p:cNvGrpSpPr/>
          <p:nvPr/>
        </p:nvGrpSpPr>
        <p:grpSpPr>
          <a:xfrm>
            <a:off x="25900" y="1938200"/>
            <a:ext cx="516525" cy="190314"/>
            <a:chOff x="63500" y="63500"/>
            <a:chExt cx="441198" cy="162560"/>
          </a:xfrm>
        </p:grpSpPr>
        <p:sp>
          <p:nvSpPr>
            <p:cNvPr id="141" name="Google Shape;141;p22"/>
            <p:cNvSpPr/>
            <p:nvPr/>
          </p:nvSpPr>
          <p:spPr>
            <a:xfrm>
              <a:off x="470662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368808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267081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165227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63500" y="198755"/>
              <a:ext cx="34036" cy="27305"/>
            </a:xfrm>
            <a:custGeom>
              <a:avLst/>
              <a:gdLst/>
              <a:ahLst/>
              <a:cxnLst/>
              <a:rect l="l" t="t" r="r" b="b"/>
              <a:pathLst>
                <a:path w="34036" h="27305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223"/>
                    <a:pt x="0" y="13716"/>
                  </a:cubicBezTo>
                  <a:cubicBezTo>
                    <a:pt x="0" y="21209"/>
                    <a:pt x="7620" y="27305"/>
                    <a:pt x="17018" y="27305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470662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68808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267081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165227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63500" y="131064"/>
              <a:ext cx="34036" cy="27305"/>
            </a:xfrm>
            <a:custGeom>
              <a:avLst/>
              <a:gdLst/>
              <a:ahLst/>
              <a:cxnLst/>
              <a:rect l="l" t="t" r="r" b="b"/>
              <a:pathLst>
                <a:path w="34036" h="27305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223"/>
                    <a:pt x="0" y="13716"/>
                  </a:cubicBezTo>
                  <a:cubicBezTo>
                    <a:pt x="0" y="21209"/>
                    <a:pt x="7620" y="27305"/>
                    <a:pt x="17018" y="27305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470662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368808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267081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65227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63500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289" y="0"/>
                    <a:pt x="17018" y="0"/>
                  </a:cubicBezTo>
                  <a:cubicBezTo>
                    <a:pt x="7747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6" name="Google Shape;156;p22"/>
          <p:cNvGrpSpPr/>
          <p:nvPr/>
        </p:nvGrpSpPr>
        <p:grpSpPr>
          <a:xfrm>
            <a:off x="4265832" y="2806747"/>
            <a:ext cx="516525" cy="190314"/>
            <a:chOff x="63500" y="63500"/>
            <a:chExt cx="441198" cy="162560"/>
          </a:xfrm>
        </p:grpSpPr>
        <p:sp>
          <p:nvSpPr>
            <p:cNvPr id="157" name="Google Shape;157;p22"/>
            <p:cNvSpPr/>
            <p:nvPr/>
          </p:nvSpPr>
          <p:spPr>
            <a:xfrm>
              <a:off x="470662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368808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267081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65227" y="198755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63500" y="198755"/>
              <a:ext cx="34036" cy="27305"/>
            </a:xfrm>
            <a:custGeom>
              <a:avLst/>
              <a:gdLst/>
              <a:ahLst/>
              <a:cxnLst/>
              <a:rect l="l" t="t" r="r" b="b"/>
              <a:pathLst>
                <a:path w="34036" h="27305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223"/>
                    <a:pt x="0" y="13716"/>
                  </a:cubicBezTo>
                  <a:cubicBezTo>
                    <a:pt x="0" y="21209"/>
                    <a:pt x="7620" y="27305"/>
                    <a:pt x="17018" y="27305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70662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368808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267081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65227" y="131064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63500" y="131064"/>
              <a:ext cx="34036" cy="27305"/>
            </a:xfrm>
            <a:custGeom>
              <a:avLst/>
              <a:gdLst/>
              <a:ahLst/>
              <a:cxnLst/>
              <a:rect l="l" t="t" r="r" b="b"/>
              <a:pathLst>
                <a:path w="34036" h="27305" extrusionOk="0">
                  <a:moveTo>
                    <a:pt x="17018" y="27178"/>
                  </a:moveTo>
                  <a:cubicBezTo>
                    <a:pt x="26416" y="27178"/>
                    <a:pt x="34036" y="21082"/>
                    <a:pt x="34036" y="13589"/>
                  </a:cubicBezTo>
                  <a:cubicBezTo>
                    <a:pt x="34036" y="6096"/>
                    <a:pt x="26416" y="0"/>
                    <a:pt x="17018" y="0"/>
                  </a:cubicBezTo>
                  <a:cubicBezTo>
                    <a:pt x="7620" y="0"/>
                    <a:pt x="0" y="6223"/>
                    <a:pt x="0" y="13716"/>
                  </a:cubicBezTo>
                  <a:cubicBezTo>
                    <a:pt x="0" y="21209"/>
                    <a:pt x="7620" y="27305"/>
                    <a:pt x="17018" y="27305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70662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368808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267081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165227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416" y="0"/>
                    <a:pt x="17018" y="0"/>
                  </a:cubicBezTo>
                  <a:cubicBezTo>
                    <a:pt x="7620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3500" y="63500"/>
              <a:ext cx="34036" cy="27178"/>
            </a:xfrm>
            <a:custGeom>
              <a:avLst/>
              <a:gdLst/>
              <a:ahLst/>
              <a:cxnLst/>
              <a:rect l="l" t="t" r="r" b="b"/>
              <a:pathLst>
                <a:path w="34036" h="27178" extrusionOk="0">
                  <a:moveTo>
                    <a:pt x="17018" y="27051"/>
                  </a:moveTo>
                  <a:cubicBezTo>
                    <a:pt x="26416" y="27051"/>
                    <a:pt x="34036" y="20955"/>
                    <a:pt x="34036" y="13462"/>
                  </a:cubicBezTo>
                  <a:cubicBezTo>
                    <a:pt x="34036" y="5969"/>
                    <a:pt x="26289" y="0"/>
                    <a:pt x="17018" y="0"/>
                  </a:cubicBezTo>
                  <a:cubicBezTo>
                    <a:pt x="7747" y="0"/>
                    <a:pt x="0" y="6096"/>
                    <a:pt x="0" y="13589"/>
                  </a:cubicBezTo>
                  <a:cubicBezTo>
                    <a:pt x="0" y="21082"/>
                    <a:pt x="7620" y="27178"/>
                    <a:pt x="17018" y="27178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2" name="Google Shape;172;p22"/>
          <p:cNvSpPr/>
          <p:nvPr/>
        </p:nvSpPr>
        <p:spPr>
          <a:xfrm>
            <a:off x="-1849601" y="4693817"/>
            <a:ext cx="14472781" cy="1719131"/>
          </a:xfrm>
          <a:custGeom>
            <a:avLst/>
            <a:gdLst/>
            <a:ahLst/>
            <a:cxnLst/>
            <a:rect l="l" t="t" r="r" b="b"/>
            <a:pathLst>
              <a:path w="21709172" h="2578697" extrusionOk="0">
                <a:moveTo>
                  <a:pt x="0" y="0"/>
                </a:moveTo>
                <a:lnTo>
                  <a:pt x="21709172" y="0"/>
                </a:lnTo>
                <a:lnTo>
                  <a:pt x="21709172" y="2578697"/>
                </a:lnTo>
                <a:lnTo>
                  <a:pt x="0" y="257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5057881" y="846720"/>
            <a:ext cx="8056429" cy="3656529"/>
          </a:xfrm>
          <a:custGeom>
            <a:avLst/>
            <a:gdLst/>
            <a:ahLst/>
            <a:cxnLst/>
            <a:rect l="l" t="t" r="r" b="b"/>
            <a:pathLst>
              <a:path w="12084643" h="5484794" extrusionOk="0">
                <a:moveTo>
                  <a:pt x="0" y="0"/>
                </a:moveTo>
                <a:lnTo>
                  <a:pt x="12084644" y="0"/>
                </a:lnTo>
                <a:lnTo>
                  <a:pt x="12084644" y="5484795"/>
                </a:lnTo>
                <a:lnTo>
                  <a:pt x="0" y="5484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7599883" y="231762"/>
            <a:ext cx="1564219" cy="563122"/>
          </a:xfrm>
          <a:custGeom>
            <a:avLst/>
            <a:gdLst/>
            <a:ahLst/>
            <a:cxnLst/>
            <a:rect l="l" t="t" r="r" b="b"/>
            <a:pathLst>
              <a:path w="2346328" h="844683" extrusionOk="0">
                <a:moveTo>
                  <a:pt x="0" y="0"/>
                </a:moveTo>
                <a:lnTo>
                  <a:pt x="2346328" y="0"/>
                </a:lnTo>
                <a:lnTo>
                  <a:pt x="2346328" y="844683"/>
                </a:lnTo>
                <a:lnTo>
                  <a:pt x="0" y="844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5796672" y="265335"/>
            <a:ext cx="1745195" cy="523557"/>
          </a:xfrm>
          <a:custGeom>
            <a:avLst/>
            <a:gdLst/>
            <a:ahLst/>
            <a:cxnLst/>
            <a:rect l="l" t="t" r="r" b="b"/>
            <a:pathLst>
              <a:path w="2617793" h="785336" extrusionOk="0">
                <a:moveTo>
                  <a:pt x="0" y="0"/>
                </a:moveTo>
                <a:lnTo>
                  <a:pt x="2617794" y="0"/>
                </a:lnTo>
                <a:lnTo>
                  <a:pt x="2617794" y="785336"/>
                </a:lnTo>
                <a:lnTo>
                  <a:pt x="0" y="785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" b="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9187833" y="254495"/>
            <a:ext cx="1106587" cy="552372"/>
          </a:xfrm>
          <a:custGeom>
            <a:avLst/>
            <a:gdLst/>
            <a:ahLst/>
            <a:cxnLst/>
            <a:rect l="l" t="t" r="r" b="b"/>
            <a:pathLst>
              <a:path w="1659881" h="828558" extrusionOk="0">
                <a:moveTo>
                  <a:pt x="0" y="0"/>
                </a:moveTo>
                <a:lnTo>
                  <a:pt x="1659881" y="0"/>
                </a:lnTo>
                <a:lnTo>
                  <a:pt x="1659881" y="828558"/>
                </a:lnTo>
                <a:lnTo>
                  <a:pt x="0" y="828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0294330" y="265186"/>
            <a:ext cx="1095392" cy="529698"/>
          </a:xfrm>
          <a:custGeom>
            <a:avLst/>
            <a:gdLst/>
            <a:ahLst/>
            <a:cxnLst/>
            <a:rect l="l" t="t" r="r" b="b"/>
            <a:pathLst>
              <a:path w="1643088" h="794547" extrusionOk="0">
                <a:moveTo>
                  <a:pt x="0" y="0"/>
                </a:moveTo>
                <a:lnTo>
                  <a:pt x="1643088" y="0"/>
                </a:lnTo>
                <a:lnTo>
                  <a:pt x="1643088" y="794547"/>
                </a:lnTo>
                <a:lnTo>
                  <a:pt x="0" y="794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1" b="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1616927" y="55930"/>
            <a:ext cx="1307845" cy="980341"/>
          </a:xfrm>
          <a:custGeom>
            <a:avLst/>
            <a:gdLst/>
            <a:ahLst/>
            <a:cxnLst/>
            <a:rect l="l" t="t" r="r" b="b"/>
            <a:pathLst>
              <a:path w="1961767" h="1470511" extrusionOk="0">
                <a:moveTo>
                  <a:pt x="0" y="0"/>
                </a:moveTo>
                <a:lnTo>
                  <a:pt x="1961767" y="0"/>
                </a:lnTo>
                <a:lnTo>
                  <a:pt x="1961767" y="1470512"/>
                </a:lnTo>
                <a:lnTo>
                  <a:pt x="0" y="147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141409" y="278478"/>
            <a:ext cx="729647" cy="487650"/>
          </a:xfrm>
          <a:custGeom>
            <a:avLst/>
            <a:gdLst/>
            <a:ahLst/>
            <a:cxnLst/>
            <a:rect l="l" t="t" r="r" b="b"/>
            <a:pathLst>
              <a:path w="1094470" h="731475" extrusionOk="0">
                <a:moveTo>
                  <a:pt x="0" y="0"/>
                </a:moveTo>
                <a:lnTo>
                  <a:pt x="1094470" y="0"/>
                </a:lnTo>
                <a:lnTo>
                  <a:pt x="1094470" y="731476"/>
                </a:lnTo>
                <a:lnTo>
                  <a:pt x="0" y="731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5139419" y="5996297"/>
            <a:ext cx="340216" cy="10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9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3"/>
              <a:buFont typeface="Arial"/>
              <a:buNone/>
            </a:pPr>
            <a:r>
              <a:rPr lang="mk" sz="483" b="1" i="0" u="none" strike="noStrike" cap="none">
                <a:solidFill>
                  <a:srgbClr val="EC2227"/>
                </a:solidFill>
                <a:latin typeface="Montserrat"/>
                <a:ea typeface="Montserrat"/>
                <a:cs typeface="Montserrat"/>
                <a:sym typeface="Montserrat"/>
              </a:rPr>
              <a:t>РИМСКИ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31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"/>
              <a:buFont typeface="Arial"/>
              <a:buNone/>
            </a:pPr>
            <a:r>
              <a:rPr lang="mk" sz="159" b="1" i="0" u="none" strike="noStrike" cap="none">
                <a:solidFill>
                  <a:srgbClr val="090F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Млади Ромки за социјални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496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"/>
              <a:buFont typeface="Arial"/>
              <a:buNone/>
            </a:pPr>
            <a:r>
              <a:rPr lang="mk" sz="159" b="1" i="0" u="none" strike="noStrike" cap="none">
                <a:solidFill>
                  <a:srgbClr val="090F1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претприемништво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309926" y="867843"/>
            <a:ext cx="418126" cy="9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mk" sz="605" b="0" i="0" u="none" strike="noStrike" cap="none">
                <a:solidFill>
                  <a:srgbClr val="253D91"/>
                </a:solidFill>
                <a:latin typeface="Open Sans"/>
                <a:ea typeface="Open Sans"/>
                <a:cs typeface="Open Sans"/>
                <a:sym typeface="Open Sans"/>
              </a:rPr>
              <a:t>Финансиран од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139165" y="960071"/>
            <a:ext cx="744767" cy="9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lang="mk" sz="605" b="0" i="0" u="none" strike="noStrike" cap="none">
                <a:solidFill>
                  <a:srgbClr val="253D91"/>
                </a:solidFill>
                <a:latin typeface="Open Sans"/>
                <a:ea typeface="Open Sans"/>
                <a:cs typeface="Open Sans"/>
                <a:sym typeface="Open Sans"/>
              </a:rPr>
              <a:t>Европската Унија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506443" y="5740930"/>
            <a:ext cx="195976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1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"/>
              <a:buFont typeface="Arial"/>
              <a:buNone/>
            </a:pPr>
            <a:r>
              <a:rPr lang="mk" sz="363" b="0" i="0" u="none" strike="noStrike" cap="non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Ова е финансирано од Европската Унија. Неговата содржина е единствена одговорност на проектниот конзорциум, предводен од Ромскиот ресурсен центар, и не мора да ги одразува ставовите на Европската Унија.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ctrTitle"/>
          </p:nvPr>
        </p:nvSpPr>
        <p:spPr>
          <a:xfrm>
            <a:off x="949158" y="2028562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Libre Franklin Medium"/>
              <a:buNone/>
            </a:pPr>
            <a:r>
              <a:rPr lang="mk"/>
              <a:t>ГРАДЕЊЕ КАПАЦИТЕТИ ЗА ГО </a:t>
            </a:r>
            <a:br>
              <a:rPr lang="mk"/>
            </a:br>
            <a:r>
              <a:rPr lang="mk"/>
              <a:t>Сесија 5</a:t>
            </a: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subTitle" idx="1"/>
          </p:nvPr>
        </p:nvSpPr>
        <p:spPr>
          <a:xfrm>
            <a:off x="1524000" y="42303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>
                <a:latin typeface="Libre Franklin"/>
                <a:ea typeface="Libre Franklin"/>
                <a:cs typeface="Libre Franklin"/>
                <a:sym typeface="Libre Franklin"/>
              </a:rPr>
              <a:t>Поддршка и развој на социјалното претприемништво (6 часа)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mk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838200" y="1503984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ЦЕЛИ НА ВТОРАТА СЕСИЈА</a:t>
            </a:r>
            <a:endParaRPr/>
          </a:p>
        </p:txBody>
      </p:sp>
      <p:sp>
        <p:nvSpPr>
          <p:cNvPr id="305" name="Google Shape;305;p41"/>
          <p:cNvSpPr txBox="1"/>
          <p:nvPr/>
        </p:nvSpPr>
        <p:spPr>
          <a:xfrm>
            <a:off x="990599" y="2390125"/>
            <a:ext cx="9336741" cy="304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Развивање на социјални бизнис планови.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Идентификување на извори на финансирање и ресурси за социјалните претпријатија.</a:t>
            </a: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924613" y="2076814"/>
            <a:ext cx="10809705" cy="7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 dirty="0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Што е </a:t>
            </a:r>
            <a:r>
              <a:rPr lang="mk" dirty="0">
                <a:solidFill>
                  <a:srgbClr val="2F5597"/>
                </a:solidFill>
              </a:rPr>
              <a:t>Канвас</a:t>
            </a:r>
            <a:r>
              <a:rPr lang="mk" dirty="0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за социјален бизнис?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 dirty="0">
              <a:solidFill>
                <a:srgbClr val="2F559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630507" y="2879862"/>
            <a:ext cx="10809705" cy="306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730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</a:pPr>
            <a:r>
              <a:rPr lang="mk" sz="2205" dirty="0"/>
              <a:t>Бизнис канвас модел (BMC) е развиен од Алекс Остервалдер и Ив Пигнер. Нуди едноставно, визуелно платно на една страница на кое можеме </a:t>
            </a:r>
            <a:r>
              <a:rPr lang="mk" sz="2205" b="1" dirty="0"/>
              <a:t>да дизајнираме, да иновираме и да разговараме </a:t>
            </a:r>
            <a:r>
              <a:rPr lang="mk" sz="2205" dirty="0"/>
              <a:t>за нашите деловни модели.</a:t>
            </a:r>
            <a:endParaRPr sz="2390" dirty="0"/>
          </a:p>
          <a:p>
            <a:pPr marL="285750" lvl="0" indent="-2730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</a:pPr>
            <a:r>
              <a:rPr lang="mk" sz="2205" dirty="0"/>
              <a:t>Решавањето на социјалното влијание во деловното работење не е нужно неутрално за трошоците - така што и вештините потребни за да се испорача социјалното влијание и трошоците вклучени во тоа треба да се земат предвид при </a:t>
            </a:r>
            <a:r>
              <a:rPr lang="mk" sz="2205" b="1" dirty="0"/>
              <a:t>дизајнирање одржлив и одржлив бизнис модел</a:t>
            </a:r>
            <a:r>
              <a:rPr lang="en-US" sz="2205" b="1" dirty="0"/>
              <a:t>.</a:t>
            </a:r>
          </a:p>
          <a:p>
            <a:pPr marL="285750" lvl="0" indent="-2730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</a:pPr>
            <a:r>
              <a:rPr lang="mk-MK" sz="2205" b="1" dirty="0"/>
              <a:t>Б</a:t>
            </a:r>
            <a:r>
              <a:rPr lang="mk" sz="2205" dirty="0"/>
              <a:t>изнис моделот треба да го покаже не само бизнисот, туку и</a:t>
            </a:r>
            <a:r>
              <a:rPr lang="mk" sz="2205" b="1" dirty="0"/>
              <a:t> општественото влијание </a:t>
            </a:r>
            <a:r>
              <a:rPr lang="mk" sz="2205" dirty="0"/>
              <a:t>што треба да се постигне, јасно да се види како тие две компоненти се надополнуваат.</a:t>
            </a:r>
            <a:endParaRPr sz="239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688943" y="1464072"/>
            <a:ext cx="10809705" cy="7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Ајде да го погледнеме Платното</a:t>
            </a:r>
            <a:endParaRPr/>
          </a:p>
        </p:txBody>
      </p:sp>
      <p:pic>
        <p:nvPicPr>
          <p:cNvPr id="317" name="Google Shape;317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0802" y="2264591"/>
            <a:ext cx="7945089" cy="44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4911-23D6-7270-7A60-DFD0997C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8329"/>
            <a:ext cx="10515600" cy="449863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КЛУЧНИ РЕСУРСИ</a:t>
            </a:r>
          </a:p>
          <a:p>
            <a:r>
              <a:rPr lang="ru-RU" dirty="0"/>
              <a:t>Кои ресурси ќе ви требаат за да ги извршувате вашите активности?</a:t>
            </a:r>
          </a:p>
          <a:p>
            <a:r>
              <a:rPr lang="ru-RU" dirty="0"/>
              <a:t>Луѓе, финансии, пристап?</a:t>
            </a:r>
          </a:p>
          <a:p>
            <a:endParaRPr lang="ru-RU" dirty="0"/>
          </a:p>
          <a:p>
            <a:r>
              <a:rPr lang="ru-RU" dirty="0"/>
              <a:t>ПАРТНЕРИ + КЛУЧНИ ЗАИНТЕРЕСИРАНИ СТРАНИ</a:t>
            </a:r>
          </a:p>
          <a:p>
            <a:r>
              <a:rPr lang="ru-RU" dirty="0"/>
              <a:t>Кои се основните групи што ќе треба да ги вклучите за да ја спроведете вашата програма?</a:t>
            </a:r>
          </a:p>
          <a:p>
            <a:r>
              <a:rPr lang="ru-RU" dirty="0"/>
              <a:t>Дали ви треба специјален пристап или дозволи?</a:t>
            </a:r>
          </a:p>
          <a:p>
            <a:endParaRPr lang="ru-RU" dirty="0"/>
          </a:p>
          <a:p>
            <a:r>
              <a:rPr lang="ru-RU" dirty="0"/>
              <a:t>Кои програмски и не-програмски активности ќе ги спроведува вашата организација?</a:t>
            </a:r>
          </a:p>
          <a:p>
            <a:endParaRPr lang="ru-RU" dirty="0"/>
          </a:p>
          <a:p>
            <a:r>
              <a:rPr lang="ru-RU" dirty="0"/>
              <a:t>СТРУКТУРА НА ТРОШОЦИ</a:t>
            </a:r>
          </a:p>
          <a:p>
            <a:r>
              <a:rPr lang="ru-RU" dirty="0"/>
              <a:t>Кои се вашите најголеми области на трошење?</a:t>
            </a:r>
          </a:p>
          <a:p>
            <a:r>
              <a:rPr lang="ru-RU" dirty="0"/>
              <a:t>Како се менуваат кога се зголемувате?</a:t>
            </a:r>
          </a:p>
        </p:txBody>
      </p:sp>
    </p:spTree>
    <p:extLst>
      <p:ext uri="{BB962C8B-B14F-4D97-AF65-F5344CB8AC3E}">
        <p14:creationId xmlns:p14="http://schemas.microsoft.com/office/powerpoint/2010/main" val="123937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4911-23D6-7270-7A60-DFD0997C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5261"/>
            <a:ext cx="10515600" cy="4741701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/>
              <a:t>ТИП НА ИНТЕРВЕНЦИЈА</a:t>
            </a:r>
          </a:p>
          <a:p>
            <a:r>
              <a:rPr lang="ru-RU" dirty="0"/>
              <a:t>Кој е форматот на вашата интервенција? Дали е тоа работилница?</a:t>
            </a:r>
          </a:p>
          <a:p>
            <a:r>
              <a:rPr lang="ru-RU" dirty="0"/>
              <a:t>Услуга? Производ?</a:t>
            </a:r>
          </a:p>
          <a:p>
            <a:endParaRPr lang="ru-RU" dirty="0"/>
          </a:p>
          <a:p>
            <a:r>
              <a:rPr lang="ru-RU" dirty="0"/>
              <a:t>СЕГМЕНТИ</a:t>
            </a:r>
          </a:p>
          <a:p>
            <a:pPr marL="114300" indent="0">
              <a:buNone/>
            </a:pPr>
            <a:r>
              <a:rPr lang="ru-RU" dirty="0"/>
              <a:t>ПОНУДА ЗА ВРЕДНОСТ</a:t>
            </a:r>
          </a:p>
          <a:p>
            <a:r>
              <a:rPr lang="ru-RU" dirty="0"/>
              <a:t>Понуда за вредност за корисникот</a:t>
            </a:r>
          </a:p>
          <a:p>
            <a:r>
              <a:rPr lang="ru-RU" dirty="0"/>
              <a:t>Мерки за влијание</a:t>
            </a:r>
          </a:p>
          <a:p>
            <a:r>
              <a:rPr lang="ru-RU" dirty="0"/>
              <a:t>Клиент</a:t>
            </a:r>
          </a:p>
          <a:p>
            <a:r>
              <a:rPr lang="ru-RU" dirty="0"/>
              <a:t>Како ќе покажете дека создавате социјално влијание?</a:t>
            </a:r>
          </a:p>
          <a:p>
            <a:r>
              <a:rPr lang="ru-RU" dirty="0"/>
              <a:t>Понуда за вредност за клиентот</a:t>
            </a:r>
          </a:p>
          <a:p>
            <a:pPr marL="114300" indent="0">
              <a:buNone/>
            </a:pPr>
            <a:r>
              <a:rPr lang="ru-RU" dirty="0"/>
              <a:t>Кои се луѓето или организациите кои ќе платат за да се реши овој проблем?</a:t>
            </a:r>
          </a:p>
          <a:p>
            <a:pPr marL="114300" indent="0">
              <a:buNone/>
            </a:pPr>
            <a:r>
              <a:rPr lang="ru-RU" dirty="0"/>
              <a:t>Што сакаат вашите клиенти да добијат од оваа иницијатива?</a:t>
            </a:r>
          </a:p>
          <a:p>
            <a:r>
              <a:rPr lang="ru-RU" dirty="0"/>
              <a:t>ДОБИВКА /ЗАГУБА</a:t>
            </a:r>
          </a:p>
          <a:p>
            <a:pPr marL="114300" indent="0">
              <a:buNone/>
            </a:pPr>
            <a:r>
              <a:rPr lang="ru-RU" dirty="0"/>
              <a:t>Каде планирате да ги инвестирате вашите профити?</a:t>
            </a:r>
          </a:p>
          <a:p>
            <a:endParaRPr lang="ru-RU" dirty="0"/>
          </a:p>
          <a:p>
            <a:r>
              <a:rPr lang="ru-RU" dirty="0"/>
              <a:t>ПРИХОД</a:t>
            </a:r>
          </a:p>
          <a:p>
            <a:pPr marL="114300" indent="0">
              <a:buNone/>
            </a:pPr>
            <a:r>
              <a:rPr lang="ru-RU" dirty="0"/>
              <a:t>Поделете ги вашите извори на приход по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1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>
            <a:spLocks noGrp="1"/>
          </p:cNvSpPr>
          <p:nvPr>
            <p:ph type="title"/>
          </p:nvPr>
        </p:nvSpPr>
        <p:spPr>
          <a:xfrm>
            <a:off x="839946" y="1715627"/>
            <a:ext cx="10809705" cy="7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Сегменти: Корисници и клиенти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>
              <a:solidFill>
                <a:srgbClr val="2F559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1"/>
          </p:nvPr>
        </p:nvSpPr>
        <p:spPr>
          <a:xfrm>
            <a:off x="839945" y="2211344"/>
            <a:ext cx="10515600" cy="37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 sz="2300"/>
              <a:t>• </a:t>
            </a:r>
            <a:r>
              <a:rPr lang="mk" sz="2300" b="1"/>
              <a:t>Сегменти: Корисници </a:t>
            </a:r>
            <a:r>
              <a:rPr lang="mk" sz="2300"/>
              <a:t>– ги опишува главните корисници на вашиот социјален бизнис. Постојат два типа на корисници: клиенти кои го купуваат вашиот производ/услуги и други луѓе кои можат да имаат корист без плаќање. Обично социјалниот бизнис има корисници кои не плаќаат ништо, но се клучни за бизнис моделот;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 sz="2300"/>
              <a:t>• </a:t>
            </a:r>
            <a:r>
              <a:rPr lang="mk" sz="2300" b="1"/>
              <a:t>Сегменти: клиенти </a:t>
            </a:r>
            <a:r>
              <a:rPr lang="mk" sz="2300"/>
              <a:t>– овој блок ги дефинира групите на луѓе или организации до кои вашето претпријатие има за цел да допре и да им служи. За подобро да ги задоволите клиентите, треба да ги групирате во различни сегменти врз основа на различни </a:t>
            </a:r>
            <a:r>
              <a:rPr lang="mk" sz="2300">
                <a:latin typeface="Libre Franklin"/>
                <a:ea typeface="Libre Franklin"/>
                <a:cs typeface="Libre Franklin"/>
                <a:sym typeface="Libre Franklin"/>
              </a:rPr>
              <a:t>наши критериуми: потреби, однесувања, вештини, интереси итн. Сегментацијата на клиентите е многу важна затоа што ова ви нуди увид за развојот на вашите производи, каналите на дистрибуција и сл.</a:t>
            </a:r>
            <a:endParaRPr sz="23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924613" y="2096627"/>
            <a:ext cx="10809705" cy="79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Предлог за влијателна вредност и предлози за комерцијална вредност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289612" y="3049544"/>
            <a:ext cx="11904133" cy="350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Социјалното претпријатие често има две предлози за вредност</a:t>
            </a:r>
            <a:endParaRPr sz="25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Предлогот за </a:t>
            </a:r>
            <a:r>
              <a:rPr lang="mk" sz="2500" b="1" dirty="0">
                <a:latin typeface="Libre Franklin"/>
                <a:ea typeface="Libre Franklin"/>
                <a:cs typeface="Libre Franklin"/>
                <a:sym typeface="Libre Franklin"/>
              </a:rPr>
              <a:t>импакт </a:t>
            </a: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вредност: (општествената вредност што сакате да ја испорачате и што ја прави привлечна за клиентите);</a:t>
            </a:r>
            <a:endParaRPr sz="25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Предлогот за </a:t>
            </a:r>
            <a:r>
              <a:rPr lang="mk" sz="2500" b="1" dirty="0">
                <a:latin typeface="Libre Franklin"/>
                <a:ea typeface="Libre Franklin"/>
                <a:cs typeface="Libre Franklin"/>
                <a:sym typeface="Libre Franklin"/>
              </a:rPr>
              <a:t>комерцијална </a:t>
            </a: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вредност (стоките и услугите што ги произведувате и продавате и што го прави ова привлечно за клиентите).</a:t>
            </a:r>
            <a:endParaRPr sz="25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mk" sz="2500" dirty="0">
                <a:latin typeface="Libre Franklin"/>
                <a:ea typeface="Libre Franklin"/>
                <a:cs typeface="Libre Franklin"/>
                <a:sym typeface="Libre Franklin"/>
              </a:rPr>
              <a:t>Забелешка: треба да воспоставите алатки за да ги измерите овие!</a:t>
            </a:r>
            <a:endParaRPr sz="25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838200" y="1712919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Канали</a:t>
            </a:r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body" idx="1"/>
          </p:nvPr>
        </p:nvSpPr>
        <p:spPr>
          <a:xfrm>
            <a:off x="838200" y="2449118"/>
            <a:ext cx="10515600" cy="533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mk" sz="1600">
                <a:latin typeface="Libre Franklin"/>
                <a:ea typeface="Libre Franklin"/>
                <a:cs typeface="Libre Franklin"/>
                <a:sym typeface="Libre Franklin"/>
              </a:rPr>
              <a:t>Каналите ги прикажуваат каналите за комуникација и дистрибуција што една компанија ги користи за да ја достави понудата за вредност до своите клиенти.</a:t>
            </a: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mk" sz="1600">
                <a:latin typeface="Libre Franklin"/>
                <a:ea typeface="Libre Franklin"/>
                <a:cs typeface="Libre Franklin"/>
                <a:sym typeface="Libre Franklin"/>
              </a:rPr>
              <a:t>Тие ги претставуваат точките на допир на клиентите/корисниците со вашиот производ/услуги и се многу важни.</a:t>
            </a: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mk" sz="1600">
                <a:latin typeface="Libre Franklin"/>
                <a:ea typeface="Libre Franklin"/>
                <a:cs typeface="Libre Franklin"/>
                <a:sym typeface="Libre Franklin"/>
              </a:rPr>
              <a:t>Овие канали имаат за цел: да ја подигнат свеста за производот/услугите на компанијата кај клиентите/корисниците; да им помогне на клиентите/корисниците да ја проценат понудата за вредност; им овозможи на клиентите/корисниците да купат производ/услуга; обезбеди поддршка на клиентите/корисниците.</a:t>
            </a: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mk" sz="1600">
                <a:latin typeface="Libre Franklin"/>
                <a:ea typeface="Libre Franklin"/>
                <a:cs typeface="Libre Franklin"/>
                <a:sym typeface="Libre Franklin"/>
              </a:rPr>
              <a:t>Главните прашања што ви помагаат да ги дефинирате каналите се: Како допирате до вашите корисници и клиенти? Како претпријатието комуницира со и допира до сегментите на своите клиенти за да испорача понуда за вредност?</a:t>
            </a: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mk" sz="1600">
                <a:latin typeface="Libre Franklin"/>
                <a:ea typeface="Libre Franklin"/>
                <a:cs typeface="Libre Franklin"/>
                <a:sym typeface="Libre Franklin"/>
              </a:rPr>
              <a:t>Забелешка: каналите може да бидат исти за корисниците и клиентите!</a:t>
            </a:r>
            <a:endParaRPr sz="16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>
            <a:spLocks noGrp="1"/>
          </p:cNvSpPr>
          <p:nvPr>
            <p:ph type="title"/>
          </p:nvPr>
        </p:nvSpPr>
        <p:spPr>
          <a:xfrm>
            <a:off x="838200" y="1862177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Клучни активности и видови на интервенција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838200" y="2449118"/>
            <a:ext cx="10515600" cy="533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mk" sz="2400" b="1">
                <a:latin typeface="Libre Franklin"/>
                <a:ea typeface="Libre Franklin"/>
                <a:cs typeface="Libre Franklin"/>
                <a:sym typeface="Libre Franklin"/>
              </a:rPr>
              <a:t>Клучни активности </a:t>
            </a:r>
            <a:r>
              <a:rPr lang="mk" sz="2400">
                <a:latin typeface="Libre Franklin"/>
                <a:ea typeface="Libre Franklin"/>
                <a:cs typeface="Libre Franklin"/>
                <a:sym typeface="Libre Franklin"/>
              </a:rPr>
              <a:t>: опишува кои работи треба да ги направи социјалното претпријатие за да функционира бизнисот. За ова треба да наведете кои програмски и непрограмски активности ќе ги спроведува вашата организација.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mk" sz="2400" b="1">
                <a:latin typeface="Libre Franklin"/>
                <a:ea typeface="Libre Franklin"/>
                <a:cs typeface="Libre Franklin"/>
                <a:sym typeface="Libre Franklin"/>
              </a:rPr>
              <a:t>Видови на интервенција </a:t>
            </a:r>
            <a:r>
              <a:rPr lang="mk" sz="2400">
                <a:latin typeface="Libre Franklin"/>
                <a:ea typeface="Libre Franklin"/>
                <a:cs typeface="Libre Franklin"/>
                <a:sym typeface="Libre Franklin"/>
              </a:rPr>
              <a:t>: го опишува типот на производот што ќе ја испорача вредноста. Прашањата кои можат да ви помогнат да ја дефинирате интервенцијата се: Кој е форматот на вашата интервенција? Дали е работилница? Услуга? Производ?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838200" y="1503984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ЦЕЛИ НА ПРВАТА СЕСИЈА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838200" y="2237725"/>
            <a:ext cx="105156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k-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К</a:t>
            </a:r>
            <a: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онцепт на социјална економија и социјално претприемништво</a:t>
            </a: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Вредности и придобивки од социјалната економија</a:t>
            </a: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Практични примери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mk" sz="2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8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Партнери и засегнати страни</a:t>
            </a: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1"/>
          </p:nvPr>
        </p:nvSpPr>
        <p:spPr>
          <a:xfrm>
            <a:off x="838200" y="2188563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mk" sz="3200">
                <a:latin typeface="Libre Franklin"/>
                <a:ea typeface="Libre Franklin"/>
                <a:cs typeface="Libre Franklin"/>
                <a:sym typeface="Libre Franklin"/>
              </a:rPr>
              <a:t>Ја дефинира мрежата на добавувачи и партнери потребни за да функционира социјалниот бизнис.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mk" sz="3200">
                <a:latin typeface="Libre Franklin"/>
                <a:ea typeface="Libre Franklin"/>
                <a:cs typeface="Libre Franklin"/>
                <a:sym typeface="Libre Franklin"/>
              </a:rPr>
              <a:t>Кои се основните групи што ќе треба да ги вклучите за да ја испорачате вашата програма? Дали ви треба посебен пристап или дозволи?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Трошоци, приходи и вишок</a:t>
            </a:r>
            <a:endParaRPr/>
          </a:p>
        </p:txBody>
      </p:sp>
      <p:sp>
        <p:nvSpPr>
          <p:cNvPr id="353" name="Google Shape;353;p49"/>
          <p:cNvSpPr txBox="1">
            <a:spLocks noGrp="1"/>
          </p:cNvSpPr>
          <p:nvPr>
            <p:ph type="body" idx="1"/>
          </p:nvPr>
        </p:nvSpPr>
        <p:spPr>
          <a:xfrm>
            <a:off x="838200" y="2188563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mk" sz="2600" b="1" dirty="0">
                <a:latin typeface="Libre Franklin"/>
                <a:ea typeface="Libre Franklin"/>
                <a:cs typeface="Libre Franklin"/>
                <a:sym typeface="Libre Franklin"/>
              </a:rPr>
              <a:t>Структура на трошоци </a:t>
            </a:r>
            <a:r>
              <a:rPr lang="mk" sz="2600" dirty="0">
                <a:latin typeface="Libre Franklin"/>
                <a:ea typeface="Libre Franklin"/>
                <a:cs typeface="Libre Franklin"/>
                <a:sym typeface="Libre Franklin"/>
              </a:rPr>
              <a:t>– ги опишува сите трошоци направени за управување со бизнис модел. </a:t>
            </a:r>
            <a:r>
              <a:rPr lang="mk" sz="2600" i="1" dirty="0">
                <a:latin typeface="Libre Franklin"/>
                <a:ea typeface="Libre Franklin"/>
                <a:cs typeface="Libre Franklin"/>
                <a:sym typeface="Libre Franklin"/>
              </a:rPr>
              <a:t>Кои се вашите најголеми области на трошоци? Како се менуваат додека се зголемувате?</a:t>
            </a:r>
            <a:endParaRPr sz="2600" i="1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mk" sz="2600" b="1" dirty="0"/>
              <a:t>Структура на приходите</a:t>
            </a:r>
            <a:r>
              <a:rPr lang="mk" sz="2600" dirty="0">
                <a:latin typeface="Libre Franklin"/>
                <a:ea typeface="Libre Franklin"/>
                <a:cs typeface="Libre Franklin"/>
                <a:sym typeface="Libre Franklin"/>
              </a:rPr>
              <a:t>– опишете од каде ќе доаѓаат приходите на вашето социјално претпријатие.</a:t>
            </a:r>
            <a:endParaRPr sz="2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mk" sz="2600" b="1" dirty="0">
                <a:latin typeface="Libre Franklin"/>
                <a:ea typeface="Libre Franklin"/>
                <a:cs typeface="Libre Franklin"/>
                <a:sym typeface="Libre Franklin"/>
              </a:rPr>
              <a:t>Вишок </a:t>
            </a:r>
            <a:r>
              <a:rPr lang="mk" sz="2600" dirty="0">
                <a:latin typeface="Libre Franklin"/>
                <a:ea typeface="Libre Franklin"/>
                <a:cs typeface="Libre Franklin"/>
                <a:sym typeface="Libre Franklin"/>
              </a:rPr>
              <a:t>- опишува каде планирате да го инвестирате вашиот профит.</a:t>
            </a:r>
            <a:endParaRPr sz="26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/>
        </p:nvSpPr>
        <p:spPr>
          <a:xfrm>
            <a:off x="838200" y="1713267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sz="4400" b="1" i="0" u="none" strike="noStrike" cap="none">
                <a:solidFill>
                  <a:srgbClr val="2F549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Групна активност (45 минути)</a:t>
            </a:r>
            <a:endParaRPr sz="4400" b="1" i="0" u="none" strike="noStrike" cap="none">
              <a:solidFill>
                <a:srgbClr val="2F549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9" name="Google Shape;359;p50"/>
          <p:cNvSpPr txBox="1">
            <a:spLocks noGrp="1"/>
          </p:cNvSpPr>
          <p:nvPr>
            <p:ph type="body" idx="1"/>
          </p:nvPr>
        </p:nvSpPr>
        <p:spPr>
          <a:xfrm>
            <a:off x="838200" y="2408000"/>
            <a:ext cx="8034600" cy="3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mk" sz="2400" u="sng"/>
              <a:t>Поделба во групи до 4 лица;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mk" sz="2400" u="sng"/>
              <a:t>Испечатете копија во А3 од SBM Canvas</a:t>
            </a:r>
            <a:endParaRPr/>
          </a:p>
          <a:p>
            <a:pPr marL="74295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mk" sz="2400"/>
              <a:t>Социјална цел - Што сакате да постигнете?</a:t>
            </a:r>
            <a:endParaRPr sz="2400"/>
          </a:p>
          <a:p>
            <a:pPr marL="74295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mk" sz="2400"/>
              <a:t>Претприемничка активност - Како ја постигнувате вашата цел?</a:t>
            </a:r>
            <a:endParaRPr sz="2400"/>
          </a:p>
          <a:p>
            <a:pPr marL="74295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mk" sz="2400"/>
              <a:t>Управување – Како ќе се носат одлуките? Како е структурирано социјалното претпријатие?</a:t>
            </a:r>
            <a:endParaRPr sz="2400"/>
          </a:p>
          <a:p>
            <a:pPr marL="8001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mk" sz="2400"/>
              <a:t>Социјално реинвестирање – Како ќе го искористите профитот?</a:t>
            </a:r>
            <a:endParaRPr sz="2400"/>
          </a:p>
          <a:p>
            <a:pPr marL="3429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mk" sz="2400" u="sng"/>
              <a:t>Презентација пред целата група</a:t>
            </a:r>
            <a:endParaRPr/>
          </a:p>
          <a:p>
            <a:pPr marL="342900" lvl="4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/>
          <p:nvPr/>
        </p:nvSpPr>
        <p:spPr>
          <a:xfrm>
            <a:off x="838200" y="1713267"/>
            <a:ext cx="1088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sz="4400" b="1" i="0" u="none" strike="noStrike" cap="none">
                <a:solidFill>
                  <a:srgbClr val="2F549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Завршен тест</a:t>
            </a:r>
            <a:endParaRPr sz="4400" b="1" i="0" u="none" strike="noStrike" cap="none">
              <a:solidFill>
                <a:srgbClr val="2F549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>
            <a:spLocks noGrp="1"/>
          </p:cNvSpPr>
          <p:nvPr>
            <p:ph type="title"/>
          </p:nvPr>
        </p:nvSpPr>
        <p:spPr>
          <a:xfrm>
            <a:off x="3378200" y="3061304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7200"/>
              <a:buFont typeface="Libre Franklin Medium"/>
              <a:buNone/>
            </a:pPr>
            <a:r>
              <a:rPr lang="mk" sz="7200"/>
              <a:t>Ви благодариме!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838200" y="2565868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 sz="4100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Разбирање на моделот на социјални претпријатија: принципи и придобивки</a:t>
            </a:r>
            <a:endParaRPr sz="4100"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838200" y="3668318"/>
            <a:ext cx="10515600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 sz="2400" dirty="0"/>
              <a:t>Првиот дел од оваа сесија го претставува моделот на социјално претпријатие, истражувајќи ги неговите </a:t>
            </a:r>
            <a:r>
              <a:rPr lang="mk" sz="2400" b="1" dirty="0"/>
              <a:t>принципи </a:t>
            </a:r>
            <a:r>
              <a:rPr lang="mk" sz="2400" dirty="0"/>
              <a:t>, </a:t>
            </a:r>
            <a:r>
              <a:rPr lang="mk" sz="2400" b="1" dirty="0"/>
              <a:t>придобивките </a:t>
            </a:r>
            <a:r>
              <a:rPr lang="mk" sz="2400" dirty="0"/>
              <a:t>и суштинската </a:t>
            </a:r>
            <a:r>
              <a:rPr lang="mk" sz="2400" b="1" dirty="0"/>
              <a:t>улога </a:t>
            </a:r>
            <a:r>
              <a:rPr lang="mk" sz="2400" dirty="0"/>
              <a:t>што ја игра во справувањето со </a:t>
            </a:r>
            <a:r>
              <a:rPr lang="mk" sz="2400" b="1" dirty="0"/>
              <a:t>општествените предизвици </a:t>
            </a:r>
            <a:r>
              <a:rPr lang="mk" sz="2400" dirty="0"/>
              <a:t>.</a:t>
            </a: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838200" y="1717456"/>
            <a:ext cx="10515600" cy="73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Што е социјална економија?</a:t>
            </a:r>
            <a:endParaRPr/>
          </a:p>
        </p:txBody>
      </p:sp>
      <p:pic>
        <p:nvPicPr>
          <p:cNvPr id="201" name="Google Shape;201;p25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9124" y="2771367"/>
            <a:ext cx="2904835" cy="290483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1745883" y="3667156"/>
            <a:ext cx="3908389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mk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Одете на: </a:t>
            </a:r>
            <a:r>
              <a:rPr lang="mk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www.menti.com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mk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Користете го кодот: </a:t>
            </a:r>
            <a:r>
              <a:rPr lang="mk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838200" y="1717450"/>
            <a:ext cx="114387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Libre Franklin Medium"/>
              <a:buNone/>
            </a:pPr>
            <a:r>
              <a:rPr lang="mk">
                <a:solidFill>
                  <a:srgbClr val="2F559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Што е социјална економија? Кратко видео!</a:t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046" y="2454030"/>
            <a:ext cx="5845908" cy="32883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651933" y="1951380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Основни вредности на социјалната економија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pic>
        <p:nvPicPr>
          <p:cNvPr id="214" name="Google Shape;214;p27" descr="A blue and white text overlay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59" y="2595537"/>
            <a:ext cx="12192000" cy="323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838200" y="1473799"/>
            <a:ext cx="10884816" cy="63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 sz="3300" dirty="0"/>
              <a:t>Вовед во организациите од социјалната економија</a:t>
            </a: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 sz="3300" dirty="0"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1"/>
          </p:nvPr>
        </p:nvSpPr>
        <p:spPr>
          <a:xfrm>
            <a:off x="838199" y="2408268"/>
            <a:ext cx="6444727" cy="398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•"/>
            </a:pPr>
            <a:r>
              <a:rPr lang="mk" sz="1820" b="1" dirty="0"/>
              <a:t>СЕ се субјекти </a:t>
            </a:r>
            <a:r>
              <a:rPr lang="mk" sz="1820" dirty="0"/>
              <a:t>кои работат во речиси секој сектор од економијата.</a:t>
            </a:r>
            <a:endParaRPr sz="2190" dirty="0"/>
          </a:p>
          <a:p>
            <a:pPr marL="228600" lvl="0" indent="-203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20"/>
              <a:buChar char="•"/>
            </a:pPr>
            <a:r>
              <a:rPr lang="mk" sz="1820" dirty="0"/>
              <a:t>За разлика од традиционалните бизниси, нивната </a:t>
            </a:r>
            <a:r>
              <a:rPr lang="mk" sz="1820" b="1" dirty="0"/>
              <a:t>примарна цел </a:t>
            </a:r>
            <a:r>
              <a:rPr lang="mk" sz="1820" dirty="0"/>
              <a:t>не е максимизирање на профитот, туку </a:t>
            </a:r>
            <a:r>
              <a:rPr lang="mk" sz="1820" b="1" dirty="0"/>
              <a:t>служење на потребите на нивните заедници и општество </a:t>
            </a:r>
            <a:r>
              <a:rPr lang="mk" sz="1820" dirty="0"/>
              <a:t>.</a:t>
            </a:r>
            <a:endParaRPr sz="2190" dirty="0"/>
          </a:p>
          <a:p>
            <a:pPr marL="228600" lvl="0" indent="-203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20"/>
              <a:buChar char="•"/>
            </a:pPr>
            <a:r>
              <a:rPr lang="mk" sz="1820" dirty="0"/>
              <a:t>Тие </a:t>
            </a:r>
            <a:r>
              <a:rPr lang="mk" sz="1820" b="1" dirty="0"/>
              <a:t>се занимаваат со критични прашања </a:t>
            </a:r>
            <a:r>
              <a:rPr lang="mk" sz="1820" dirty="0"/>
              <a:t>како што се социјалното исклучување, дискриминацијата и еколошките предизвици.</a:t>
            </a:r>
            <a:endParaRPr sz="2190" dirty="0"/>
          </a:p>
          <a:p>
            <a:pPr marL="228600" lvl="0" indent="-203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20"/>
              <a:buChar char="•"/>
            </a:pPr>
            <a:r>
              <a:rPr lang="mk" sz="1820" dirty="0"/>
              <a:t>Водени од </a:t>
            </a:r>
            <a:r>
              <a:rPr lang="mk" sz="1820" b="1" dirty="0"/>
              <a:t>принципот на солидарност </a:t>
            </a:r>
            <a:r>
              <a:rPr lang="mk" sz="1820" dirty="0"/>
              <a:t>и имаат за цел да ја поттикнат социјалната кохезија, обезбедувајќи иновативни решенија за итните потреби на денешниот свет.</a:t>
            </a:r>
            <a:endParaRPr sz="1820" dirty="0"/>
          </a:p>
        </p:txBody>
      </p:sp>
      <p:pic>
        <p:nvPicPr>
          <p:cNvPr id="221" name="Google Shape;221;p28" descr="A diagram of a social enterpri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9690" y="2111312"/>
            <a:ext cx="6033575" cy="474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838200" y="1714314"/>
            <a:ext cx="10884816" cy="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r>
              <a:rPr lang="mk"/>
              <a:t>Правни форми и предизвици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Libre Franklin Medium"/>
              <a:buNone/>
            </a:pP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838200" y="2903377"/>
            <a:ext cx="5649732" cy="202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Организациите за социјална економија имаат </a:t>
            </a:r>
            <a:r>
              <a:rPr lang="mk" sz="2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различни правни форми </a:t>
            </a: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и </a:t>
            </a:r>
            <a:r>
              <a:rPr lang="mk" sz="2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различни цели</a:t>
            </a: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mk"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Тие се присутни во </a:t>
            </a:r>
            <a:r>
              <a:rPr lang="mk" sz="2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речиси секој сектор од економијата </a:t>
            </a: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, служејќи им на </a:t>
            </a:r>
            <a:r>
              <a:rPr lang="mk" sz="2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потребите и интересите на нивните заедници </a:t>
            </a:r>
            <a:r>
              <a:rPr lang="mk" sz="2400" dirty="0">
                <a:latin typeface="Libre Franklin"/>
                <a:ea typeface="Libre Franklin"/>
                <a:cs typeface="Libre Franklin"/>
                <a:sym typeface="Libre Franklin"/>
              </a:rPr>
              <a:t>и општество.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228" name="Google Shape;228;p29" descr="SE organis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1924121"/>
            <a:ext cx="5867399" cy="430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1606</Words>
  <Application>Microsoft Office PowerPoint</Application>
  <PresentationFormat>Widescreen</PresentationFormat>
  <Paragraphs>142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Quattrocento Sans</vt:lpstr>
      <vt:lpstr>Montserrat Medium</vt:lpstr>
      <vt:lpstr>Libre Franklin Medium</vt:lpstr>
      <vt:lpstr>Open Sans</vt:lpstr>
      <vt:lpstr>Noto Sans Symbols</vt:lpstr>
      <vt:lpstr>Libre Franklin</vt:lpstr>
      <vt:lpstr>Montserrat</vt:lpstr>
      <vt:lpstr>Office Theme 2013 - 2022</vt:lpstr>
      <vt:lpstr>ГРАДЕЊЕ КАПАЦИТЕТИ ЗА ГО  Сесија 5</vt:lpstr>
      <vt:lpstr>PowerPoint Presentation</vt:lpstr>
      <vt:lpstr>ЦЕЛИ НА ПРВАТА СЕСИЈА</vt:lpstr>
      <vt:lpstr>Разбирање на моделот на социјални претпријатија: принципи и придобивки</vt:lpstr>
      <vt:lpstr>Што е социјална економија?</vt:lpstr>
      <vt:lpstr>Што е социјална економија? Кратко видео!</vt:lpstr>
      <vt:lpstr>Основни вредности на социјалната економија </vt:lpstr>
      <vt:lpstr>Вовед во организациите од социјалната економија </vt:lpstr>
      <vt:lpstr>Правни форми и предизвици </vt:lpstr>
      <vt:lpstr>Правни форми и предизвици </vt:lpstr>
      <vt:lpstr>Социјална економија во ЕУ – некои бројки</vt:lpstr>
      <vt:lpstr>Социјална економија во ЕУ – правна рамка</vt:lpstr>
      <vt:lpstr>Зошто е важна социјалната економија? </vt:lpstr>
      <vt:lpstr>PowerPoint Presentation</vt:lpstr>
      <vt:lpstr>PowerPoint Presentation</vt:lpstr>
      <vt:lpstr>Од социјално претпријатие до социјален претприемач </vt:lpstr>
      <vt:lpstr>Групна активност (40 минути)</vt:lpstr>
      <vt:lpstr>Социјална економија во Северна Македонија</vt:lpstr>
      <vt:lpstr>Завршен тест</vt:lpstr>
      <vt:lpstr>ГРАДЕЊЕ КАПАЦИТЕТИ ЗА ГО  Сесија 5</vt:lpstr>
      <vt:lpstr>ЦЕЛИ НА ВТОРАТА СЕСИЈА</vt:lpstr>
      <vt:lpstr>Што е Канвас за социјален бизнис? </vt:lpstr>
      <vt:lpstr>Ајде да го погледнеме Платното</vt:lpstr>
      <vt:lpstr>PowerPoint Presentation</vt:lpstr>
      <vt:lpstr>PowerPoint Presentation</vt:lpstr>
      <vt:lpstr>Сегменти: Корисници и клиенти </vt:lpstr>
      <vt:lpstr>Предлог за влијателна вредност и предлози за комерцијална вредност </vt:lpstr>
      <vt:lpstr>Канали</vt:lpstr>
      <vt:lpstr>Клучни активности и видови на интервенција </vt:lpstr>
      <vt:lpstr>Партнери и засегнати страни</vt:lpstr>
      <vt:lpstr>Трошоци, приходи и вишок</vt:lpstr>
      <vt:lpstr>PowerPoint Presentation</vt:lpstr>
      <vt:lpstr>PowerPoint Presentation</vt:lpstr>
      <vt:lpstr>Ви благодариме!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ГРАДЕЊЕ КАПАЦИТЕТИ ЗА ГО  Сесија 5</dc:title>
  <cp:lastModifiedBy>Suzana Trajkovska Kochankovska</cp:lastModifiedBy>
  <cp:revision>2</cp:revision>
  <dcterms:modified xsi:type="dcterms:W3CDTF">2025-03-17T22:26:31Z</dcterms:modified>
</cp:coreProperties>
</file>