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257" r:id="rId3"/>
    <p:sldId id="258" r:id="rId4"/>
    <p:sldId id="259" r:id="rId5"/>
    <p:sldId id="260" r:id="rId6"/>
    <p:sldId id="262" r:id="rId7"/>
    <p:sldId id="261" r:id="rId8"/>
    <p:sldId id="278" r:id="rId9"/>
    <p:sldId id="279" r:id="rId10"/>
    <p:sldId id="280" r:id="rId11"/>
    <p:sldId id="277" r:id="rId12"/>
    <p:sldId id="282" r:id="rId13"/>
    <p:sldId id="274" r:id="rId14"/>
    <p:sldId id="281" r:id="rId15"/>
    <p:sldId id="276" r:id="rId16"/>
    <p:sldId id="285" r:id="rId17"/>
    <p:sldId id="286" r:id="rId18"/>
    <p:sldId id="287" r:id="rId19"/>
    <p:sldId id="288" r:id="rId20"/>
    <p:sldId id="289" r:id="rId21"/>
    <p:sldId id="290" r:id="rId22"/>
    <p:sldId id="292" r:id="rId23"/>
    <p:sldId id="294" r:id="rId24"/>
    <p:sldId id="295" r:id="rId25"/>
    <p:sldId id="29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9"/>
    <p:restoredTop sz="96327"/>
  </p:normalViewPr>
  <p:slideViewPr>
    <p:cSldViewPr snapToGrid="0">
      <p:cViewPr varScale="1">
        <p:scale>
          <a:sx n="92" d="100"/>
          <a:sy n="92" d="100"/>
        </p:scale>
        <p:origin x="23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4AAC62-AA57-45B2-9A39-619DB71AF84C}"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6D34A1F2-4D37-4DB0-8039-A9F7999B5266}">
      <dgm:prSet phldrT="[Text]" custT="1"/>
      <dgm:spPr/>
      <dgm:t>
        <a:bodyPr/>
        <a:lstStyle/>
        <a:p>
          <a:r>
            <a:rPr lang="en-US" sz="1400" b="1" u="sng" dirty="0"/>
            <a:t>Policy or guidance</a:t>
          </a:r>
        </a:p>
        <a:p>
          <a:r>
            <a:rPr lang="en-US" sz="1400" dirty="0"/>
            <a:t>This category includes new laws or usually new policies</a:t>
          </a:r>
          <a:r>
            <a:rPr lang="el-GR" sz="1400" dirty="0"/>
            <a:t>,</a:t>
          </a:r>
          <a:r>
            <a:rPr lang="en-US" sz="1400" dirty="0"/>
            <a:t> and political decisions aimed at changing </a:t>
          </a:r>
          <a:r>
            <a:rPr lang="en-US" sz="1400" dirty="0" err="1"/>
            <a:t>behaviour</a:t>
          </a:r>
          <a:r>
            <a:rPr lang="en-US" sz="1400" dirty="0"/>
            <a:t>. </a:t>
          </a:r>
        </a:p>
      </dgm:t>
    </dgm:pt>
    <dgm:pt modelId="{2B20A57F-4395-44C0-A3C9-AFCB80105741}" type="parTrans" cxnId="{11BF6E5C-4814-42CD-A40E-2C037F1710BA}">
      <dgm:prSet/>
      <dgm:spPr/>
      <dgm:t>
        <a:bodyPr/>
        <a:lstStyle/>
        <a:p>
          <a:endParaRPr lang="en-US"/>
        </a:p>
      </dgm:t>
    </dgm:pt>
    <dgm:pt modelId="{F84B40A5-CE40-4F87-93B0-55E680731FC8}" type="sibTrans" cxnId="{11BF6E5C-4814-42CD-A40E-2C037F1710BA}">
      <dgm:prSet/>
      <dgm:spPr/>
      <dgm:t>
        <a:bodyPr/>
        <a:lstStyle/>
        <a:p>
          <a:endParaRPr lang="en-US"/>
        </a:p>
      </dgm:t>
    </dgm:pt>
    <dgm:pt modelId="{154917F9-A166-4720-9863-A32384E5B5AF}">
      <dgm:prSet phldrT="[Text]" custT="1"/>
      <dgm:spPr>
        <a:solidFill>
          <a:srgbClr val="FF0000"/>
        </a:solidFill>
      </dgm:spPr>
      <dgm:t>
        <a:bodyPr/>
        <a:lstStyle/>
        <a:p>
          <a:r>
            <a:rPr lang="en-US" sz="1400" b="1" u="sng" dirty="0"/>
            <a:t>Major changes to the system</a:t>
          </a:r>
        </a:p>
        <a:p>
          <a:r>
            <a:rPr lang="en-US" sz="1400" dirty="0"/>
            <a:t>This category includes broader strategies that lead to larger systemic changes in social norms, institutions or customary practices. </a:t>
          </a:r>
        </a:p>
      </dgm:t>
    </dgm:pt>
    <dgm:pt modelId="{2117A096-7771-4732-85FF-8A54C34504DC}" type="parTrans" cxnId="{192F4C27-C182-486C-9546-4B9A5EC62969}">
      <dgm:prSet/>
      <dgm:spPr/>
      <dgm:t>
        <a:bodyPr/>
        <a:lstStyle/>
        <a:p>
          <a:endParaRPr lang="en-US"/>
        </a:p>
      </dgm:t>
    </dgm:pt>
    <dgm:pt modelId="{45E21F5C-3076-4F53-9FC7-3F93AF71F0D2}" type="sibTrans" cxnId="{192F4C27-C182-486C-9546-4B9A5EC62969}">
      <dgm:prSet/>
      <dgm:spPr/>
      <dgm:t>
        <a:bodyPr/>
        <a:lstStyle/>
        <a:p>
          <a:endParaRPr lang="en-US"/>
        </a:p>
      </dgm:t>
    </dgm:pt>
    <dgm:pt modelId="{9B025C8F-CCD9-4B40-8B10-A7C4C469939F}">
      <dgm:prSet phldrT="[Text]" custT="1"/>
      <dgm:spPr>
        <a:solidFill>
          <a:srgbClr val="00B050"/>
        </a:solidFill>
      </dgm:spPr>
      <dgm:t>
        <a:bodyPr/>
        <a:lstStyle/>
        <a:p>
          <a:r>
            <a:rPr lang="en-US" sz="1400" b="1" u="sng" dirty="0"/>
            <a:t>Social, economic or physical changes</a:t>
          </a:r>
        </a:p>
        <a:p>
          <a:r>
            <a:rPr lang="en-US" sz="1400" dirty="0"/>
            <a:t>This category includes changes that are designed at a micro level to affect people's </a:t>
          </a:r>
          <a:r>
            <a:rPr lang="en-US" sz="1400" dirty="0" err="1"/>
            <a:t>behaviour</a:t>
          </a:r>
          <a:r>
            <a:rPr lang="en-US" sz="1400" dirty="0"/>
            <a:t>. </a:t>
          </a:r>
        </a:p>
      </dgm:t>
    </dgm:pt>
    <dgm:pt modelId="{A654929D-A3EE-4127-8E70-793608C3B89D}" type="parTrans" cxnId="{35E0259A-C460-4146-B544-0F2FD51EF7F5}">
      <dgm:prSet/>
      <dgm:spPr/>
      <dgm:t>
        <a:bodyPr/>
        <a:lstStyle/>
        <a:p>
          <a:endParaRPr lang="en-US"/>
        </a:p>
      </dgm:t>
    </dgm:pt>
    <dgm:pt modelId="{A4C46761-86E4-4C4E-8AB9-09911F3985B0}" type="sibTrans" cxnId="{35E0259A-C460-4146-B544-0F2FD51EF7F5}">
      <dgm:prSet/>
      <dgm:spPr/>
      <dgm:t>
        <a:bodyPr/>
        <a:lstStyle/>
        <a:p>
          <a:endParaRPr lang="en-US"/>
        </a:p>
      </dgm:t>
    </dgm:pt>
    <dgm:pt modelId="{FEA85D5A-8244-4D1D-88C6-8128FCE3AA61}" type="pres">
      <dgm:prSet presAssocID="{E04AAC62-AA57-45B2-9A39-619DB71AF84C}" presName="linear" presStyleCnt="0">
        <dgm:presLayoutVars>
          <dgm:dir/>
          <dgm:resizeHandles val="exact"/>
        </dgm:presLayoutVars>
      </dgm:prSet>
      <dgm:spPr/>
    </dgm:pt>
    <dgm:pt modelId="{832B0D90-B1E5-4772-A52D-97209DF7D7FA}" type="pres">
      <dgm:prSet presAssocID="{6D34A1F2-4D37-4DB0-8039-A9F7999B5266}" presName="comp" presStyleCnt="0"/>
      <dgm:spPr/>
    </dgm:pt>
    <dgm:pt modelId="{830809E3-6B03-441A-8AB7-E1B93D318F6E}" type="pres">
      <dgm:prSet presAssocID="{6D34A1F2-4D37-4DB0-8039-A9F7999B5266}" presName="box" presStyleLbl="node1" presStyleIdx="0" presStyleCnt="3" custLinFactNeighborX="-1976" custLinFactNeighborY="-15316"/>
      <dgm:spPr/>
    </dgm:pt>
    <dgm:pt modelId="{B5A9E618-D5C9-4ED8-8002-90C1903A4C59}" type="pres">
      <dgm:prSet presAssocID="{6D34A1F2-4D37-4DB0-8039-A9F7999B5266}" presName="img" presStyleLbl="fgImgPlac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t="-60000" b="-60000"/>
          </a:stretch>
        </a:blipFill>
      </dgm:spPr>
      <dgm:extLst>
        <a:ext uri="{E40237B7-FDA0-4F09-8148-C483321AD2D9}">
          <dgm14:cNvPr xmlns:dgm14="http://schemas.microsoft.com/office/drawing/2010/diagram" id="0" name="" descr="Judge male with solid fill"/>
        </a:ext>
      </dgm:extLst>
    </dgm:pt>
    <dgm:pt modelId="{92864F3E-F628-454B-B46E-3B15479C84EC}" type="pres">
      <dgm:prSet presAssocID="{6D34A1F2-4D37-4DB0-8039-A9F7999B5266}" presName="text" presStyleLbl="node1" presStyleIdx="0" presStyleCnt="3">
        <dgm:presLayoutVars>
          <dgm:bulletEnabled val="1"/>
        </dgm:presLayoutVars>
      </dgm:prSet>
      <dgm:spPr/>
    </dgm:pt>
    <dgm:pt modelId="{22FB8787-4C62-403C-8A5C-BF58FBB27F4C}" type="pres">
      <dgm:prSet presAssocID="{F84B40A5-CE40-4F87-93B0-55E680731FC8}" presName="spacer" presStyleCnt="0"/>
      <dgm:spPr/>
    </dgm:pt>
    <dgm:pt modelId="{621925C6-B18B-43FB-A560-50AC3A63B68B}" type="pres">
      <dgm:prSet presAssocID="{154917F9-A166-4720-9863-A32384E5B5AF}" presName="comp" presStyleCnt="0"/>
      <dgm:spPr/>
    </dgm:pt>
    <dgm:pt modelId="{EA9C80D6-79DA-4064-A6EC-CBB20B3F7507}" type="pres">
      <dgm:prSet presAssocID="{154917F9-A166-4720-9863-A32384E5B5AF}" presName="box" presStyleLbl="node1" presStyleIdx="1" presStyleCnt="3"/>
      <dgm:spPr/>
    </dgm:pt>
    <dgm:pt modelId="{816487EE-9209-4DEC-9537-89E73BF5EF42}" type="pres">
      <dgm:prSet presAssocID="{154917F9-A166-4720-9863-A32384E5B5AF}" presName="img"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t="-60000" b="-60000"/>
          </a:stretch>
        </a:blipFill>
      </dgm:spPr>
      <dgm:extLst>
        <a:ext uri="{E40237B7-FDA0-4F09-8148-C483321AD2D9}">
          <dgm14:cNvPr xmlns:dgm14="http://schemas.microsoft.com/office/drawing/2010/diagram" id="0" name="" descr="Hockey Stick Curve Graph with solid fill"/>
        </a:ext>
      </dgm:extLst>
    </dgm:pt>
    <dgm:pt modelId="{050B2B88-254D-46F0-B985-97196CC46B7A}" type="pres">
      <dgm:prSet presAssocID="{154917F9-A166-4720-9863-A32384E5B5AF}" presName="text" presStyleLbl="node1" presStyleIdx="1" presStyleCnt="3">
        <dgm:presLayoutVars>
          <dgm:bulletEnabled val="1"/>
        </dgm:presLayoutVars>
      </dgm:prSet>
      <dgm:spPr/>
    </dgm:pt>
    <dgm:pt modelId="{9D32B436-82B0-407B-9FA4-82F197EDDA8D}" type="pres">
      <dgm:prSet presAssocID="{45E21F5C-3076-4F53-9FC7-3F93AF71F0D2}" presName="spacer" presStyleCnt="0"/>
      <dgm:spPr/>
    </dgm:pt>
    <dgm:pt modelId="{B9A12EE2-4115-486D-AE40-77F1BF1C9D86}" type="pres">
      <dgm:prSet presAssocID="{9B025C8F-CCD9-4B40-8B10-A7C4C469939F}" presName="comp" presStyleCnt="0"/>
      <dgm:spPr/>
    </dgm:pt>
    <dgm:pt modelId="{54D8C3E0-C782-458B-8534-F0D1A3A6FCBF}" type="pres">
      <dgm:prSet presAssocID="{9B025C8F-CCD9-4B40-8B10-A7C4C469939F}" presName="box" presStyleLbl="node1" presStyleIdx="2" presStyleCnt="3" custLinFactNeighborX="-499"/>
      <dgm:spPr/>
    </dgm:pt>
    <dgm:pt modelId="{61E627F3-B20B-41BA-8089-46A2D3C5DECC}" type="pres">
      <dgm:prSet presAssocID="{9B025C8F-CCD9-4B40-8B10-A7C4C469939F}" presName="img" presStyleLbl="fgImgPlace1" presStyleIdx="2" presStyleCnt="3" custLinFactNeighborX="538" custLinFactNeighborY="-5786"/>
      <dgm:spPr>
        <a:blipFill>
          <a:blip xmlns:r="http://schemas.openxmlformats.org/officeDocument/2006/relationships" r:embed="rId5">
            <a:extLst>
              <a:ext uri="{96DAC541-7B7A-43D3-8B79-37D633B846F1}">
                <asvg:svgBlip xmlns:asvg="http://schemas.microsoft.com/office/drawing/2016/SVG/main" r:embed="rId6"/>
              </a:ext>
            </a:extLst>
          </a:blip>
          <a:srcRect/>
          <a:stretch>
            <a:fillRect t="-60000" b="-60000"/>
          </a:stretch>
        </a:blipFill>
      </dgm:spPr>
      <dgm:extLst>
        <a:ext uri="{E40237B7-FDA0-4F09-8148-C483321AD2D9}">
          <dgm14:cNvPr xmlns:dgm14="http://schemas.microsoft.com/office/drawing/2010/diagram" id="0" name="" descr="Connections with solid fill"/>
        </a:ext>
      </dgm:extLst>
    </dgm:pt>
    <dgm:pt modelId="{513B6950-882D-42F9-B2CA-DD48A68F0813}" type="pres">
      <dgm:prSet presAssocID="{9B025C8F-CCD9-4B40-8B10-A7C4C469939F}" presName="text" presStyleLbl="node1" presStyleIdx="2" presStyleCnt="3">
        <dgm:presLayoutVars>
          <dgm:bulletEnabled val="1"/>
        </dgm:presLayoutVars>
      </dgm:prSet>
      <dgm:spPr/>
    </dgm:pt>
  </dgm:ptLst>
  <dgm:cxnLst>
    <dgm:cxn modelId="{8E2CCA02-F2DA-49C2-93E2-F279D4863977}" type="presOf" srcId="{154917F9-A166-4720-9863-A32384E5B5AF}" destId="{EA9C80D6-79DA-4064-A6EC-CBB20B3F7507}" srcOrd="0" destOrd="0" presId="urn:microsoft.com/office/officeart/2005/8/layout/vList4"/>
    <dgm:cxn modelId="{F2B46817-36E3-45F8-BDAC-223C4966EBFB}" type="presOf" srcId="{154917F9-A166-4720-9863-A32384E5B5AF}" destId="{050B2B88-254D-46F0-B985-97196CC46B7A}" srcOrd="1" destOrd="0" presId="urn:microsoft.com/office/officeart/2005/8/layout/vList4"/>
    <dgm:cxn modelId="{192F4C27-C182-486C-9546-4B9A5EC62969}" srcId="{E04AAC62-AA57-45B2-9A39-619DB71AF84C}" destId="{154917F9-A166-4720-9863-A32384E5B5AF}" srcOrd="1" destOrd="0" parTransId="{2117A096-7771-4732-85FF-8A54C34504DC}" sibTransId="{45E21F5C-3076-4F53-9FC7-3F93AF71F0D2}"/>
    <dgm:cxn modelId="{11BF6E5C-4814-42CD-A40E-2C037F1710BA}" srcId="{E04AAC62-AA57-45B2-9A39-619DB71AF84C}" destId="{6D34A1F2-4D37-4DB0-8039-A9F7999B5266}" srcOrd="0" destOrd="0" parTransId="{2B20A57F-4395-44C0-A3C9-AFCB80105741}" sibTransId="{F84B40A5-CE40-4F87-93B0-55E680731FC8}"/>
    <dgm:cxn modelId="{43FF9146-4419-4F95-B228-8A36F3BA0C69}" type="presOf" srcId="{E04AAC62-AA57-45B2-9A39-619DB71AF84C}" destId="{FEA85D5A-8244-4D1D-88C6-8128FCE3AA61}" srcOrd="0" destOrd="0" presId="urn:microsoft.com/office/officeart/2005/8/layout/vList4"/>
    <dgm:cxn modelId="{35E0259A-C460-4146-B544-0F2FD51EF7F5}" srcId="{E04AAC62-AA57-45B2-9A39-619DB71AF84C}" destId="{9B025C8F-CCD9-4B40-8B10-A7C4C469939F}" srcOrd="2" destOrd="0" parTransId="{A654929D-A3EE-4127-8E70-793608C3B89D}" sibTransId="{A4C46761-86E4-4C4E-8AB9-09911F3985B0}"/>
    <dgm:cxn modelId="{356CA7A1-1454-43FF-92D0-0892C7E0A23F}" type="presOf" srcId="{9B025C8F-CCD9-4B40-8B10-A7C4C469939F}" destId="{513B6950-882D-42F9-B2CA-DD48A68F0813}" srcOrd="1" destOrd="0" presId="urn:microsoft.com/office/officeart/2005/8/layout/vList4"/>
    <dgm:cxn modelId="{79DF3ED1-2406-45F3-8F1C-2D85076D9150}" type="presOf" srcId="{9B025C8F-CCD9-4B40-8B10-A7C4C469939F}" destId="{54D8C3E0-C782-458B-8534-F0D1A3A6FCBF}" srcOrd="0" destOrd="0" presId="urn:microsoft.com/office/officeart/2005/8/layout/vList4"/>
    <dgm:cxn modelId="{AA2A06DC-DD0E-4658-BAF7-A67D96873A02}" type="presOf" srcId="{6D34A1F2-4D37-4DB0-8039-A9F7999B5266}" destId="{92864F3E-F628-454B-B46E-3B15479C84EC}" srcOrd="1" destOrd="0" presId="urn:microsoft.com/office/officeart/2005/8/layout/vList4"/>
    <dgm:cxn modelId="{2C9BE2F5-C5F3-449E-8BD5-13641D46EB15}" type="presOf" srcId="{6D34A1F2-4D37-4DB0-8039-A9F7999B5266}" destId="{830809E3-6B03-441A-8AB7-E1B93D318F6E}" srcOrd="0" destOrd="0" presId="urn:microsoft.com/office/officeart/2005/8/layout/vList4"/>
    <dgm:cxn modelId="{C076F729-1C16-47CF-BC3E-9D70D3B7870E}" type="presParOf" srcId="{FEA85D5A-8244-4D1D-88C6-8128FCE3AA61}" destId="{832B0D90-B1E5-4772-A52D-97209DF7D7FA}" srcOrd="0" destOrd="0" presId="urn:microsoft.com/office/officeart/2005/8/layout/vList4"/>
    <dgm:cxn modelId="{B4FEFF5D-A11C-49DE-8B37-A7D25BA5642E}" type="presParOf" srcId="{832B0D90-B1E5-4772-A52D-97209DF7D7FA}" destId="{830809E3-6B03-441A-8AB7-E1B93D318F6E}" srcOrd="0" destOrd="0" presId="urn:microsoft.com/office/officeart/2005/8/layout/vList4"/>
    <dgm:cxn modelId="{FB0E1CFC-BCD1-48A5-9793-48CC4748E3D3}" type="presParOf" srcId="{832B0D90-B1E5-4772-A52D-97209DF7D7FA}" destId="{B5A9E618-D5C9-4ED8-8002-90C1903A4C59}" srcOrd="1" destOrd="0" presId="urn:microsoft.com/office/officeart/2005/8/layout/vList4"/>
    <dgm:cxn modelId="{A7A8BBAD-5AF9-445C-9B45-6FCAD5F6F108}" type="presParOf" srcId="{832B0D90-B1E5-4772-A52D-97209DF7D7FA}" destId="{92864F3E-F628-454B-B46E-3B15479C84EC}" srcOrd="2" destOrd="0" presId="urn:microsoft.com/office/officeart/2005/8/layout/vList4"/>
    <dgm:cxn modelId="{34A87B6C-3C83-4FEC-89C9-3129B8292221}" type="presParOf" srcId="{FEA85D5A-8244-4D1D-88C6-8128FCE3AA61}" destId="{22FB8787-4C62-403C-8A5C-BF58FBB27F4C}" srcOrd="1" destOrd="0" presId="urn:microsoft.com/office/officeart/2005/8/layout/vList4"/>
    <dgm:cxn modelId="{EA315A8E-7A1C-4287-A367-BF9D07491F83}" type="presParOf" srcId="{FEA85D5A-8244-4D1D-88C6-8128FCE3AA61}" destId="{621925C6-B18B-43FB-A560-50AC3A63B68B}" srcOrd="2" destOrd="0" presId="urn:microsoft.com/office/officeart/2005/8/layout/vList4"/>
    <dgm:cxn modelId="{F6CA206A-630A-42E5-8017-1DE45A84659E}" type="presParOf" srcId="{621925C6-B18B-43FB-A560-50AC3A63B68B}" destId="{EA9C80D6-79DA-4064-A6EC-CBB20B3F7507}" srcOrd="0" destOrd="0" presId="urn:microsoft.com/office/officeart/2005/8/layout/vList4"/>
    <dgm:cxn modelId="{397812B2-D3AB-411F-BBB7-29BAC5459BAA}" type="presParOf" srcId="{621925C6-B18B-43FB-A560-50AC3A63B68B}" destId="{816487EE-9209-4DEC-9537-89E73BF5EF42}" srcOrd="1" destOrd="0" presId="urn:microsoft.com/office/officeart/2005/8/layout/vList4"/>
    <dgm:cxn modelId="{D0ED4852-7B74-49BC-B164-448F34996E8A}" type="presParOf" srcId="{621925C6-B18B-43FB-A560-50AC3A63B68B}" destId="{050B2B88-254D-46F0-B985-97196CC46B7A}" srcOrd="2" destOrd="0" presId="urn:microsoft.com/office/officeart/2005/8/layout/vList4"/>
    <dgm:cxn modelId="{DE249FDE-663F-424A-BD2A-37D9FA7F43A8}" type="presParOf" srcId="{FEA85D5A-8244-4D1D-88C6-8128FCE3AA61}" destId="{9D32B436-82B0-407B-9FA4-82F197EDDA8D}" srcOrd="3" destOrd="0" presId="urn:microsoft.com/office/officeart/2005/8/layout/vList4"/>
    <dgm:cxn modelId="{68350487-EDA8-44D0-9326-76C2B0849857}" type="presParOf" srcId="{FEA85D5A-8244-4D1D-88C6-8128FCE3AA61}" destId="{B9A12EE2-4115-486D-AE40-77F1BF1C9D86}" srcOrd="4" destOrd="0" presId="urn:microsoft.com/office/officeart/2005/8/layout/vList4"/>
    <dgm:cxn modelId="{1F6AEA41-F4BD-436F-8E3C-3AEED0900AE0}" type="presParOf" srcId="{B9A12EE2-4115-486D-AE40-77F1BF1C9D86}" destId="{54D8C3E0-C782-458B-8534-F0D1A3A6FCBF}" srcOrd="0" destOrd="0" presId="urn:microsoft.com/office/officeart/2005/8/layout/vList4"/>
    <dgm:cxn modelId="{08AF08EF-71A5-4064-ABAE-7797E46C5315}" type="presParOf" srcId="{B9A12EE2-4115-486D-AE40-77F1BF1C9D86}" destId="{61E627F3-B20B-41BA-8089-46A2D3C5DECC}" srcOrd="1" destOrd="0" presId="urn:microsoft.com/office/officeart/2005/8/layout/vList4"/>
    <dgm:cxn modelId="{210400A8-A094-4242-8653-86A142C96736}" type="presParOf" srcId="{B9A12EE2-4115-486D-AE40-77F1BF1C9D86}" destId="{513B6950-882D-42F9-B2CA-DD48A68F0813}"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C813EA-02F8-4414-96BD-8507D09F0EF2}" type="doc">
      <dgm:prSet loTypeId="urn:microsoft.com/office/officeart/2005/8/layout/hList7" loCatId="list" qsTypeId="urn:microsoft.com/office/officeart/2005/8/quickstyle/simple1" qsCatId="simple" csTypeId="urn:microsoft.com/office/officeart/2005/8/colors/accent1_2" csCatId="accent1" phldr="1"/>
      <dgm:spPr/>
    </dgm:pt>
    <dgm:pt modelId="{FE29497A-5FD1-4B2C-9988-37F5DB6C6FC2}">
      <dgm:prSet phldrT="[Text]" custT="1"/>
      <dgm:spPr/>
      <dgm:t>
        <a:bodyPr/>
        <a:lstStyle/>
        <a:p>
          <a:pPr algn="just"/>
          <a:r>
            <a:rPr lang="en-US" sz="1300" dirty="0"/>
            <a:t>Through the Community Needs Assessment a local NGO realizes that the urban community "X", which has a large number of Roma poor residents has serious issues with lack of fresh food and access to fresh food supply chains, faces challenges of a "food desert" and the Roma poor are in dire need of access to healthy and fresh affordable food. </a:t>
          </a:r>
          <a:br>
            <a:rPr lang="en-US" sz="1300" dirty="0"/>
          </a:br>
          <a:endParaRPr lang="en-US" sz="1300" dirty="0"/>
        </a:p>
        <a:p>
          <a:pPr algn="just"/>
          <a:r>
            <a:rPr lang="en-US" sz="1300" b="1" dirty="0"/>
            <a:t>Possible solution: The NGO discusses with stakeholders and the municipality and a political decision is made to establish a social grocery store providing fresh and healthy food for residents living below the poverty line free of charge, with vouchers and at half-price. The grocery store finds products from offers of shopkeepers from nearby supply chains.</a:t>
          </a:r>
        </a:p>
      </dgm:t>
    </dgm:pt>
    <dgm:pt modelId="{6DC636DE-5C2B-4F3E-B95E-D10771E73456}" type="parTrans" cxnId="{11000BC2-20B1-4C4F-81E0-F03A8918DCBD}">
      <dgm:prSet/>
      <dgm:spPr/>
      <dgm:t>
        <a:bodyPr/>
        <a:lstStyle/>
        <a:p>
          <a:endParaRPr lang="en-US"/>
        </a:p>
      </dgm:t>
    </dgm:pt>
    <dgm:pt modelId="{EEE89473-0EC1-4D9B-8D1D-57D59AF9D295}" type="sibTrans" cxnId="{11000BC2-20B1-4C4F-81E0-F03A8918DCBD}">
      <dgm:prSet/>
      <dgm:spPr/>
      <dgm:t>
        <a:bodyPr/>
        <a:lstStyle/>
        <a:p>
          <a:endParaRPr lang="en-US"/>
        </a:p>
      </dgm:t>
    </dgm:pt>
    <dgm:pt modelId="{A8385E1D-1408-4A18-9B88-945FA2111B5F}">
      <dgm:prSet phldrT="[Text]" custT="1"/>
      <dgm:spPr>
        <a:solidFill>
          <a:srgbClr val="FF0000"/>
        </a:solidFill>
      </dgm:spPr>
      <dgm:t>
        <a:bodyPr/>
        <a:lstStyle/>
        <a:p>
          <a:pPr algn="just"/>
          <a:r>
            <a:rPr lang="en-US" sz="1300" dirty="0"/>
            <a:t>The CNA found that only 20 per cent of Roma families in the 'Z' community are aware that children from low-income families are eligible for school meals and remedial teaching. While the participation of Roma children in both benefits is less than 10% in the community. </a:t>
          </a:r>
          <a:br>
            <a:rPr lang="en-US" sz="1300" dirty="0"/>
          </a:br>
          <a:r>
            <a:rPr lang="en-US" sz="1300" b="1" dirty="0"/>
            <a:t>Possible solution: in order to change the situation, NGOs in the area are organizing awareness and information campaigns for parents with the participation of school principals and the District Education Officer from the Ministry. At the same time the Ministry of Education and the Ministry of Social Solidarity undertook the immediate rapid training of Roma school mediators to further facilitate the population to be approached and assisted to apply for both benefits to which they are entitled.</a:t>
          </a:r>
        </a:p>
      </dgm:t>
    </dgm:pt>
    <dgm:pt modelId="{412C1A9A-81DB-4C2A-8EED-BFF3B8695A0A}" type="parTrans" cxnId="{CB36DFB6-DEDA-4322-A189-AC41F140FA1D}">
      <dgm:prSet/>
      <dgm:spPr/>
      <dgm:t>
        <a:bodyPr/>
        <a:lstStyle/>
        <a:p>
          <a:endParaRPr lang="en-US"/>
        </a:p>
      </dgm:t>
    </dgm:pt>
    <dgm:pt modelId="{A9157113-0F76-4AE3-BBAB-9384849A26B6}" type="sibTrans" cxnId="{CB36DFB6-DEDA-4322-A189-AC41F140FA1D}">
      <dgm:prSet/>
      <dgm:spPr/>
      <dgm:t>
        <a:bodyPr/>
        <a:lstStyle/>
        <a:p>
          <a:endParaRPr lang="en-US"/>
        </a:p>
      </dgm:t>
    </dgm:pt>
    <dgm:pt modelId="{29A87CBE-9436-4666-A299-F7B0CD868B82}">
      <dgm:prSet phldrT="[Text]" custT="1"/>
      <dgm:spPr>
        <a:solidFill>
          <a:srgbClr val="00B050"/>
        </a:solidFill>
      </dgm:spPr>
      <dgm:t>
        <a:bodyPr/>
        <a:lstStyle/>
        <a:p>
          <a:pPr algn="just"/>
          <a:r>
            <a:rPr lang="en-US" sz="1300" dirty="0"/>
            <a:t>Through the CNA and particularly through interviews/conversations with residents, it is understood that a large number of Roma women in the community who have no jobs, and no income, are living on the edge of poverty despite producing for home use traditional spreads and dips of excellent quality. </a:t>
          </a:r>
          <a:br>
            <a:rPr lang="en-US" sz="1300" dirty="0"/>
          </a:br>
          <a:endParaRPr lang="en-US" sz="1300" dirty="0"/>
        </a:p>
        <a:p>
          <a:pPr algn="just"/>
          <a:r>
            <a:rPr lang="en-US" sz="1300" b="1" dirty="0"/>
            <a:t>Possible solution: Local organizations raise a sum of money [campaign funding] and train Roma women while offering legal support to create a social consortium of women for the production of spreads and dips, helping them to connect to local supply chains.</a:t>
          </a:r>
        </a:p>
      </dgm:t>
    </dgm:pt>
    <dgm:pt modelId="{1F22AE4B-F18A-497A-BFDC-7418EFD5BDB8}" type="parTrans" cxnId="{394DADA0-D4ED-4456-A944-9C2A4D0F120B}">
      <dgm:prSet/>
      <dgm:spPr/>
      <dgm:t>
        <a:bodyPr/>
        <a:lstStyle/>
        <a:p>
          <a:endParaRPr lang="en-US"/>
        </a:p>
      </dgm:t>
    </dgm:pt>
    <dgm:pt modelId="{DC775D2A-A382-4EB4-98DA-E06F89831AE4}" type="sibTrans" cxnId="{394DADA0-D4ED-4456-A944-9C2A4D0F120B}">
      <dgm:prSet/>
      <dgm:spPr/>
      <dgm:t>
        <a:bodyPr/>
        <a:lstStyle/>
        <a:p>
          <a:endParaRPr lang="en-US"/>
        </a:p>
      </dgm:t>
    </dgm:pt>
    <dgm:pt modelId="{3E5E066C-24C9-4E2E-BC7D-6F11F35F5CCF}" type="pres">
      <dgm:prSet presAssocID="{4BC813EA-02F8-4414-96BD-8507D09F0EF2}" presName="Name0" presStyleCnt="0">
        <dgm:presLayoutVars>
          <dgm:dir/>
          <dgm:resizeHandles val="exact"/>
        </dgm:presLayoutVars>
      </dgm:prSet>
      <dgm:spPr/>
    </dgm:pt>
    <dgm:pt modelId="{E8E65629-8E29-47DA-9315-E9AAD359A8E1}" type="pres">
      <dgm:prSet presAssocID="{4BC813EA-02F8-4414-96BD-8507D09F0EF2}" presName="fgShape" presStyleLbl="fgShp" presStyleIdx="0" presStyleCnt="1" custScaleX="760" custScaleY="11032" custLinFactY="100000" custLinFactNeighborX="1583" custLinFactNeighborY="156056"/>
      <dgm:spPr/>
    </dgm:pt>
    <dgm:pt modelId="{805B68D1-A26F-470F-8E24-C22CB303060E}" type="pres">
      <dgm:prSet presAssocID="{4BC813EA-02F8-4414-96BD-8507D09F0EF2}" presName="linComp" presStyleCnt="0"/>
      <dgm:spPr/>
    </dgm:pt>
    <dgm:pt modelId="{AAEDD1E2-C944-426D-B883-C8631CFD764E}" type="pres">
      <dgm:prSet presAssocID="{FE29497A-5FD1-4B2C-9988-37F5DB6C6FC2}" presName="compNode" presStyleCnt="0"/>
      <dgm:spPr/>
    </dgm:pt>
    <dgm:pt modelId="{D6811A97-577A-4657-AB78-A4C60F7F962A}" type="pres">
      <dgm:prSet presAssocID="{FE29497A-5FD1-4B2C-9988-37F5DB6C6FC2}" presName="bkgdShape" presStyleLbl="node1" presStyleIdx="0" presStyleCnt="3" custLinFactNeighborX="-714" custLinFactNeighborY="-2854"/>
      <dgm:spPr/>
    </dgm:pt>
    <dgm:pt modelId="{A3779A00-AA1E-4B0C-97D2-C1397A3EAFF7}" type="pres">
      <dgm:prSet presAssocID="{FE29497A-5FD1-4B2C-9988-37F5DB6C6FC2}" presName="nodeTx" presStyleLbl="node1" presStyleIdx="0" presStyleCnt="3">
        <dgm:presLayoutVars>
          <dgm:bulletEnabled val="1"/>
        </dgm:presLayoutVars>
      </dgm:prSet>
      <dgm:spPr/>
    </dgm:pt>
    <dgm:pt modelId="{79C47FCF-8991-4A40-B502-E5460369283B}" type="pres">
      <dgm:prSet presAssocID="{FE29497A-5FD1-4B2C-9988-37F5DB6C6FC2}" presName="invisiNode" presStyleLbl="node1" presStyleIdx="0" presStyleCnt="3"/>
      <dgm:spPr/>
    </dgm:pt>
    <dgm:pt modelId="{06B69DE7-4648-44FC-8BCB-51F3A32EDEF2}" type="pres">
      <dgm:prSet presAssocID="{FE29497A-5FD1-4B2C-9988-37F5DB6C6FC2}" presName="imagNode" presStyleLbl="fgImgPlace1" presStyleIdx="0" presStyleCnt="3" custScaleX="60830" custScaleY="61116" custLinFactNeighborX="2046" custLinFactNeighborY="-33303"/>
      <dgm:spPr>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dgm:spPr>
      <dgm:extLst>
        <a:ext uri="{E40237B7-FDA0-4F09-8148-C483321AD2D9}">
          <dgm14:cNvPr xmlns:dgm14="http://schemas.microsoft.com/office/drawing/2010/diagram" id="0" name="" descr="Judge male with solid fill"/>
        </a:ext>
      </dgm:extLst>
    </dgm:pt>
    <dgm:pt modelId="{84B385D9-920A-4104-8CEE-A0479D2A09D6}" type="pres">
      <dgm:prSet presAssocID="{EEE89473-0EC1-4D9B-8D1D-57D59AF9D295}" presName="sibTrans" presStyleLbl="sibTrans2D1" presStyleIdx="0" presStyleCnt="0"/>
      <dgm:spPr/>
    </dgm:pt>
    <dgm:pt modelId="{CCC71023-645A-43F0-89E2-D4A9AD7ABC8F}" type="pres">
      <dgm:prSet presAssocID="{A8385E1D-1408-4A18-9B88-945FA2111B5F}" presName="compNode" presStyleCnt="0"/>
      <dgm:spPr/>
    </dgm:pt>
    <dgm:pt modelId="{BA82BA2E-EC46-46AB-B9F7-868C061BF5FD}" type="pres">
      <dgm:prSet presAssocID="{A8385E1D-1408-4A18-9B88-945FA2111B5F}" presName="bkgdShape" presStyleLbl="node1" presStyleIdx="1" presStyleCnt="3" custLinFactNeighborX="0" custLinFactNeighborY="42216"/>
      <dgm:spPr/>
    </dgm:pt>
    <dgm:pt modelId="{14BA7672-E406-43E5-A70C-F25C00C092B5}" type="pres">
      <dgm:prSet presAssocID="{A8385E1D-1408-4A18-9B88-945FA2111B5F}" presName="nodeTx" presStyleLbl="node1" presStyleIdx="1" presStyleCnt="3">
        <dgm:presLayoutVars>
          <dgm:bulletEnabled val="1"/>
        </dgm:presLayoutVars>
      </dgm:prSet>
      <dgm:spPr/>
    </dgm:pt>
    <dgm:pt modelId="{971ECD8D-7D20-4A0B-B196-915FB01C6C54}" type="pres">
      <dgm:prSet presAssocID="{A8385E1D-1408-4A18-9B88-945FA2111B5F}" presName="invisiNode" presStyleLbl="node1" presStyleIdx="1" presStyleCnt="3"/>
      <dgm:spPr/>
    </dgm:pt>
    <dgm:pt modelId="{41492F6A-E513-47C3-9EAC-2F9437C1A0A8}" type="pres">
      <dgm:prSet presAssocID="{A8385E1D-1408-4A18-9B88-945FA2111B5F}" presName="imagNode" presStyleLbl="fgImgPlace1" presStyleIdx="1" presStyleCnt="3" custScaleX="58318" custScaleY="56847" custLinFactNeighborX="1569" custLinFactNeighborY="-39114"/>
      <dgm:spPr>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dgm:spPr>
      <dgm:extLst>
        <a:ext uri="{E40237B7-FDA0-4F09-8148-C483321AD2D9}">
          <dgm14:cNvPr xmlns:dgm14="http://schemas.microsoft.com/office/drawing/2010/diagram" id="0" name="" descr="Hockey Stick Curve Graph with solid fill"/>
        </a:ext>
      </dgm:extLst>
    </dgm:pt>
    <dgm:pt modelId="{B81042FE-D802-404F-8C0F-75E239A8606F}" type="pres">
      <dgm:prSet presAssocID="{A9157113-0F76-4AE3-BBAB-9384849A26B6}" presName="sibTrans" presStyleLbl="sibTrans2D1" presStyleIdx="0" presStyleCnt="0"/>
      <dgm:spPr/>
    </dgm:pt>
    <dgm:pt modelId="{41DC017C-1C9A-409D-ACF7-D1E60AC98C94}" type="pres">
      <dgm:prSet presAssocID="{29A87CBE-9436-4666-A299-F7B0CD868B82}" presName="compNode" presStyleCnt="0"/>
      <dgm:spPr/>
    </dgm:pt>
    <dgm:pt modelId="{E0124B77-445E-4586-9AE6-183FDA7C7785}" type="pres">
      <dgm:prSet presAssocID="{29A87CBE-9436-4666-A299-F7B0CD868B82}" presName="bkgdShape" presStyleLbl="node1" presStyleIdx="2" presStyleCnt="3"/>
      <dgm:spPr/>
    </dgm:pt>
    <dgm:pt modelId="{55E30E18-8551-42E7-9BB2-BC7E52A4C5D9}" type="pres">
      <dgm:prSet presAssocID="{29A87CBE-9436-4666-A299-F7B0CD868B82}" presName="nodeTx" presStyleLbl="node1" presStyleIdx="2" presStyleCnt="3">
        <dgm:presLayoutVars>
          <dgm:bulletEnabled val="1"/>
        </dgm:presLayoutVars>
      </dgm:prSet>
      <dgm:spPr/>
    </dgm:pt>
    <dgm:pt modelId="{6C1B44EB-EDBC-4DFB-A849-04B6E5495674}" type="pres">
      <dgm:prSet presAssocID="{29A87CBE-9436-4666-A299-F7B0CD868B82}" presName="invisiNode" presStyleLbl="node1" presStyleIdx="2" presStyleCnt="3"/>
      <dgm:spPr/>
    </dgm:pt>
    <dgm:pt modelId="{5791C6B5-4A2D-4AF3-9C31-7BB4FC26E5C6}" type="pres">
      <dgm:prSet presAssocID="{29A87CBE-9436-4666-A299-F7B0CD868B82}" presName="imagNode" presStyleLbl="fgImgPlace1" presStyleIdx="2" presStyleCnt="3" custScaleX="52339" custScaleY="54401" custLinFactNeighborX="2736" custLinFactNeighborY="-36255"/>
      <dgm:spPr>
        <a:blipFill>
          <a:blip xmlns:r="http://schemas.openxmlformats.org/officeDocument/2006/relationships" r:embed="rId5">
            <a:extLst>
              <a:ext uri="{96DAC541-7B7A-43D3-8B79-37D633B846F1}">
                <asvg:svgBlip xmlns:asvg="http://schemas.microsoft.com/office/drawing/2016/SVG/main" r:embed="rId6"/>
              </a:ext>
            </a:extLst>
          </a:blip>
          <a:srcRect/>
          <a:stretch>
            <a:fillRect l="-2000" r="-2000"/>
          </a:stretch>
        </a:blipFill>
      </dgm:spPr>
      <dgm:extLst>
        <a:ext uri="{E40237B7-FDA0-4F09-8148-C483321AD2D9}">
          <dgm14:cNvPr xmlns:dgm14="http://schemas.microsoft.com/office/drawing/2010/diagram" id="0" name="" descr="Connections with solid fill"/>
        </a:ext>
      </dgm:extLst>
    </dgm:pt>
  </dgm:ptLst>
  <dgm:cxnLst>
    <dgm:cxn modelId="{D3654105-C830-4112-9364-C309F2EFB6A2}" type="presOf" srcId="{29A87CBE-9436-4666-A299-F7B0CD868B82}" destId="{55E30E18-8551-42E7-9BB2-BC7E52A4C5D9}" srcOrd="1" destOrd="0" presId="urn:microsoft.com/office/officeart/2005/8/layout/hList7"/>
    <dgm:cxn modelId="{A60DDC2F-5B03-4AAB-87C5-C382B50CBEB6}" type="presOf" srcId="{29A87CBE-9436-4666-A299-F7B0CD868B82}" destId="{E0124B77-445E-4586-9AE6-183FDA7C7785}" srcOrd="0" destOrd="0" presId="urn:microsoft.com/office/officeart/2005/8/layout/hList7"/>
    <dgm:cxn modelId="{36620877-541D-42AB-9376-D11C656A8019}" type="presOf" srcId="{FE29497A-5FD1-4B2C-9988-37F5DB6C6FC2}" destId="{A3779A00-AA1E-4B0C-97D2-C1397A3EAFF7}" srcOrd="1" destOrd="0" presId="urn:microsoft.com/office/officeart/2005/8/layout/hList7"/>
    <dgm:cxn modelId="{394DADA0-D4ED-4456-A944-9C2A4D0F120B}" srcId="{4BC813EA-02F8-4414-96BD-8507D09F0EF2}" destId="{29A87CBE-9436-4666-A299-F7B0CD868B82}" srcOrd="2" destOrd="0" parTransId="{1F22AE4B-F18A-497A-BFDC-7418EFD5BDB8}" sibTransId="{DC775D2A-A382-4EB4-98DA-E06F89831AE4}"/>
    <dgm:cxn modelId="{CB36DFB6-DEDA-4322-A189-AC41F140FA1D}" srcId="{4BC813EA-02F8-4414-96BD-8507D09F0EF2}" destId="{A8385E1D-1408-4A18-9B88-945FA2111B5F}" srcOrd="1" destOrd="0" parTransId="{412C1A9A-81DB-4C2A-8EED-BFF3B8695A0A}" sibTransId="{A9157113-0F76-4AE3-BBAB-9384849A26B6}"/>
    <dgm:cxn modelId="{A64D86BB-31CD-49C4-856B-5ED2A3A9B711}" type="presOf" srcId="{A8385E1D-1408-4A18-9B88-945FA2111B5F}" destId="{BA82BA2E-EC46-46AB-B9F7-868C061BF5FD}" srcOrd="0" destOrd="0" presId="urn:microsoft.com/office/officeart/2005/8/layout/hList7"/>
    <dgm:cxn modelId="{B345F8C1-CF86-49B0-AF9C-4691F9AA2854}" type="presOf" srcId="{EEE89473-0EC1-4D9B-8D1D-57D59AF9D295}" destId="{84B385D9-920A-4104-8CEE-A0479D2A09D6}" srcOrd="0" destOrd="0" presId="urn:microsoft.com/office/officeart/2005/8/layout/hList7"/>
    <dgm:cxn modelId="{11000BC2-20B1-4C4F-81E0-F03A8918DCBD}" srcId="{4BC813EA-02F8-4414-96BD-8507D09F0EF2}" destId="{FE29497A-5FD1-4B2C-9988-37F5DB6C6FC2}" srcOrd="0" destOrd="0" parTransId="{6DC636DE-5C2B-4F3E-B95E-D10771E73456}" sibTransId="{EEE89473-0EC1-4D9B-8D1D-57D59AF9D295}"/>
    <dgm:cxn modelId="{639D4CDF-A8EE-4967-9709-8B0C17F91FEA}" type="presOf" srcId="{4BC813EA-02F8-4414-96BD-8507D09F0EF2}" destId="{3E5E066C-24C9-4E2E-BC7D-6F11F35F5CCF}" srcOrd="0" destOrd="0" presId="urn:microsoft.com/office/officeart/2005/8/layout/hList7"/>
    <dgm:cxn modelId="{972B61E4-4CF1-4AD0-A9AF-101AA7883AFF}" type="presOf" srcId="{FE29497A-5FD1-4B2C-9988-37F5DB6C6FC2}" destId="{D6811A97-577A-4657-AB78-A4C60F7F962A}" srcOrd="0" destOrd="0" presId="urn:microsoft.com/office/officeart/2005/8/layout/hList7"/>
    <dgm:cxn modelId="{338658E8-066D-42BA-8C3E-6AC950C7EFA3}" type="presOf" srcId="{A8385E1D-1408-4A18-9B88-945FA2111B5F}" destId="{14BA7672-E406-43E5-A70C-F25C00C092B5}" srcOrd="1" destOrd="0" presId="urn:microsoft.com/office/officeart/2005/8/layout/hList7"/>
    <dgm:cxn modelId="{4ABA10EA-A0EB-4D97-9B2E-E0129A8509C0}" type="presOf" srcId="{A9157113-0F76-4AE3-BBAB-9384849A26B6}" destId="{B81042FE-D802-404F-8C0F-75E239A8606F}" srcOrd="0" destOrd="0" presId="urn:microsoft.com/office/officeart/2005/8/layout/hList7"/>
    <dgm:cxn modelId="{B40B7585-F0CB-4A99-913F-FCB833D46314}" type="presParOf" srcId="{3E5E066C-24C9-4E2E-BC7D-6F11F35F5CCF}" destId="{E8E65629-8E29-47DA-9315-E9AAD359A8E1}" srcOrd="0" destOrd="0" presId="urn:microsoft.com/office/officeart/2005/8/layout/hList7"/>
    <dgm:cxn modelId="{DACB558E-C77E-4FBB-B90C-81FB697AB29E}" type="presParOf" srcId="{3E5E066C-24C9-4E2E-BC7D-6F11F35F5CCF}" destId="{805B68D1-A26F-470F-8E24-C22CB303060E}" srcOrd="1" destOrd="0" presId="urn:microsoft.com/office/officeart/2005/8/layout/hList7"/>
    <dgm:cxn modelId="{A9ADA727-D7C9-4991-AD43-8199B64596DB}" type="presParOf" srcId="{805B68D1-A26F-470F-8E24-C22CB303060E}" destId="{AAEDD1E2-C944-426D-B883-C8631CFD764E}" srcOrd="0" destOrd="0" presId="urn:microsoft.com/office/officeart/2005/8/layout/hList7"/>
    <dgm:cxn modelId="{19DD50E8-D53D-4A3D-9EAD-674F109C6194}" type="presParOf" srcId="{AAEDD1E2-C944-426D-B883-C8631CFD764E}" destId="{D6811A97-577A-4657-AB78-A4C60F7F962A}" srcOrd="0" destOrd="0" presId="urn:microsoft.com/office/officeart/2005/8/layout/hList7"/>
    <dgm:cxn modelId="{4CAC485C-67DF-4EBC-9A56-D5985693C1ED}" type="presParOf" srcId="{AAEDD1E2-C944-426D-B883-C8631CFD764E}" destId="{A3779A00-AA1E-4B0C-97D2-C1397A3EAFF7}" srcOrd="1" destOrd="0" presId="urn:microsoft.com/office/officeart/2005/8/layout/hList7"/>
    <dgm:cxn modelId="{366A6EB0-0E8B-4185-ADF0-12B06F52FF16}" type="presParOf" srcId="{AAEDD1E2-C944-426D-B883-C8631CFD764E}" destId="{79C47FCF-8991-4A40-B502-E5460369283B}" srcOrd="2" destOrd="0" presId="urn:microsoft.com/office/officeart/2005/8/layout/hList7"/>
    <dgm:cxn modelId="{92234C35-5025-4469-B25E-21C6A1C75D19}" type="presParOf" srcId="{AAEDD1E2-C944-426D-B883-C8631CFD764E}" destId="{06B69DE7-4648-44FC-8BCB-51F3A32EDEF2}" srcOrd="3" destOrd="0" presId="urn:microsoft.com/office/officeart/2005/8/layout/hList7"/>
    <dgm:cxn modelId="{E45236D0-0124-4310-9AB0-5AAAD17DF144}" type="presParOf" srcId="{805B68D1-A26F-470F-8E24-C22CB303060E}" destId="{84B385D9-920A-4104-8CEE-A0479D2A09D6}" srcOrd="1" destOrd="0" presId="urn:microsoft.com/office/officeart/2005/8/layout/hList7"/>
    <dgm:cxn modelId="{3256834C-16BF-4223-82AE-E0420B05629E}" type="presParOf" srcId="{805B68D1-A26F-470F-8E24-C22CB303060E}" destId="{CCC71023-645A-43F0-89E2-D4A9AD7ABC8F}" srcOrd="2" destOrd="0" presId="urn:microsoft.com/office/officeart/2005/8/layout/hList7"/>
    <dgm:cxn modelId="{73872A97-FB6F-4D7E-93F8-2B0A83959D11}" type="presParOf" srcId="{CCC71023-645A-43F0-89E2-D4A9AD7ABC8F}" destId="{BA82BA2E-EC46-46AB-B9F7-868C061BF5FD}" srcOrd="0" destOrd="0" presId="urn:microsoft.com/office/officeart/2005/8/layout/hList7"/>
    <dgm:cxn modelId="{9050CBC0-6F36-414E-94DE-0CAB7E764A34}" type="presParOf" srcId="{CCC71023-645A-43F0-89E2-D4A9AD7ABC8F}" destId="{14BA7672-E406-43E5-A70C-F25C00C092B5}" srcOrd="1" destOrd="0" presId="urn:microsoft.com/office/officeart/2005/8/layout/hList7"/>
    <dgm:cxn modelId="{8564416D-86E7-42CF-AE18-0F0F14FA5D80}" type="presParOf" srcId="{CCC71023-645A-43F0-89E2-D4A9AD7ABC8F}" destId="{971ECD8D-7D20-4A0B-B196-915FB01C6C54}" srcOrd="2" destOrd="0" presId="urn:microsoft.com/office/officeart/2005/8/layout/hList7"/>
    <dgm:cxn modelId="{B717659B-7764-4EF1-8A18-709D6433C709}" type="presParOf" srcId="{CCC71023-645A-43F0-89E2-D4A9AD7ABC8F}" destId="{41492F6A-E513-47C3-9EAC-2F9437C1A0A8}" srcOrd="3" destOrd="0" presId="urn:microsoft.com/office/officeart/2005/8/layout/hList7"/>
    <dgm:cxn modelId="{E6D3EB1A-4B82-4DB5-93E2-F6A313232385}" type="presParOf" srcId="{805B68D1-A26F-470F-8E24-C22CB303060E}" destId="{B81042FE-D802-404F-8C0F-75E239A8606F}" srcOrd="3" destOrd="0" presId="urn:microsoft.com/office/officeart/2005/8/layout/hList7"/>
    <dgm:cxn modelId="{67891731-C23B-4157-8D68-FD7DA87F1C07}" type="presParOf" srcId="{805B68D1-A26F-470F-8E24-C22CB303060E}" destId="{41DC017C-1C9A-409D-ACF7-D1E60AC98C94}" srcOrd="4" destOrd="0" presId="urn:microsoft.com/office/officeart/2005/8/layout/hList7"/>
    <dgm:cxn modelId="{4DA2B026-0A3B-4269-BD80-1EA38B715ECD}" type="presParOf" srcId="{41DC017C-1C9A-409D-ACF7-D1E60AC98C94}" destId="{E0124B77-445E-4586-9AE6-183FDA7C7785}" srcOrd="0" destOrd="0" presId="urn:microsoft.com/office/officeart/2005/8/layout/hList7"/>
    <dgm:cxn modelId="{557C8CF5-AFD0-4CD4-A2B5-8C887CFCF1E2}" type="presParOf" srcId="{41DC017C-1C9A-409D-ACF7-D1E60AC98C94}" destId="{55E30E18-8551-42E7-9BB2-BC7E52A4C5D9}" srcOrd="1" destOrd="0" presId="urn:microsoft.com/office/officeart/2005/8/layout/hList7"/>
    <dgm:cxn modelId="{7F0AE89B-6FC9-4978-8AE1-1963450FFDCB}" type="presParOf" srcId="{41DC017C-1C9A-409D-ACF7-D1E60AC98C94}" destId="{6C1B44EB-EDBC-4DFB-A849-04B6E5495674}" srcOrd="2" destOrd="0" presId="urn:microsoft.com/office/officeart/2005/8/layout/hList7"/>
    <dgm:cxn modelId="{5561C8B1-7B4B-41E6-84C0-F81A412A8F68}" type="presParOf" srcId="{41DC017C-1C9A-409D-ACF7-D1E60AC98C94}" destId="{5791C6B5-4A2D-4AF3-9C31-7BB4FC26E5C6}"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BBE5DE-44D8-465A-8845-50B3C0AD244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15522395-EE0D-434C-921F-BE404052842B}">
      <dgm:prSet phldrT="[Text]"/>
      <dgm:spPr/>
      <dgm:t>
        <a:bodyPr/>
        <a:lstStyle/>
        <a:p>
          <a:endParaRPr lang="en-US" dirty="0"/>
        </a:p>
      </dgm:t>
    </dgm:pt>
    <dgm:pt modelId="{87E4476E-5C5E-46E1-9FB0-C9466BD3B575}" type="parTrans" cxnId="{FB4F8A3F-42CF-491F-9825-FCBFD9259534}">
      <dgm:prSet/>
      <dgm:spPr/>
      <dgm:t>
        <a:bodyPr/>
        <a:lstStyle/>
        <a:p>
          <a:endParaRPr lang="en-US"/>
        </a:p>
      </dgm:t>
    </dgm:pt>
    <dgm:pt modelId="{F94E78AB-8F04-4DF3-A6CE-C85959DB9DD9}" type="sibTrans" cxnId="{FB4F8A3F-42CF-491F-9825-FCBFD9259534}">
      <dgm:prSet/>
      <dgm:spPr/>
      <dgm:t>
        <a:bodyPr/>
        <a:lstStyle/>
        <a:p>
          <a:endParaRPr lang="en-US"/>
        </a:p>
      </dgm:t>
    </dgm:pt>
    <dgm:pt modelId="{44F4711A-6B0E-483B-98FE-7B415436B9B0}">
      <dgm:prSet phldrT="[Text]" custT="1"/>
      <dgm:spPr/>
      <dgm:t>
        <a:bodyPr/>
        <a:lstStyle/>
        <a:p>
          <a:r>
            <a:rPr lang="en-US" sz="1400" dirty="0"/>
            <a:t>1. Decide which findings you will build on and which services your program or outreach will focus on to meet community needs</a:t>
          </a:r>
        </a:p>
      </dgm:t>
    </dgm:pt>
    <dgm:pt modelId="{CEEFA674-E3C1-428D-BCB7-641AB1669955}" type="parTrans" cxnId="{3BF5682B-0C7B-41D8-BE14-CFE2855D870A}">
      <dgm:prSet/>
      <dgm:spPr/>
      <dgm:t>
        <a:bodyPr/>
        <a:lstStyle/>
        <a:p>
          <a:endParaRPr lang="en-US"/>
        </a:p>
      </dgm:t>
    </dgm:pt>
    <dgm:pt modelId="{DC53BF51-E1E1-47BD-9AA9-EF21B778B790}" type="sibTrans" cxnId="{3BF5682B-0C7B-41D8-BE14-CFE2855D870A}">
      <dgm:prSet/>
      <dgm:spPr/>
      <dgm:t>
        <a:bodyPr/>
        <a:lstStyle/>
        <a:p>
          <a:endParaRPr lang="en-US"/>
        </a:p>
      </dgm:t>
    </dgm:pt>
    <dgm:pt modelId="{D141BD95-82E0-4EAB-988D-D0348C923AC1}">
      <dgm:prSet phldrT="[Text]"/>
      <dgm:spPr>
        <a:solidFill>
          <a:srgbClr val="FF0000"/>
        </a:solidFill>
      </dgm:spPr>
      <dgm:t>
        <a:bodyPr/>
        <a:lstStyle/>
        <a:p>
          <a:endParaRPr lang="en-US" dirty="0"/>
        </a:p>
      </dgm:t>
    </dgm:pt>
    <dgm:pt modelId="{874F6E06-F14C-4871-B0A5-A0CC2DE1B360}" type="parTrans" cxnId="{FBCD143F-3907-4DDD-B0A5-25D9D7770CAB}">
      <dgm:prSet/>
      <dgm:spPr/>
      <dgm:t>
        <a:bodyPr/>
        <a:lstStyle/>
        <a:p>
          <a:endParaRPr lang="en-US"/>
        </a:p>
      </dgm:t>
    </dgm:pt>
    <dgm:pt modelId="{9FB09699-98DB-4DBC-9F3D-41EE9B77A18B}" type="sibTrans" cxnId="{FBCD143F-3907-4DDD-B0A5-25D9D7770CAB}">
      <dgm:prSet/>
      <dgm:spPr/>
      <dgm:t>
        <a:bodyPr/>
        <a:lstStyle/>
        <a:p>
          <a:endParaRPr lang="en-US"/>
        </a:p>
      </dgm:t>
    </dgm:pt>
    <dgm:pt modelId="{58B77F50-9D10-4F13-9AD2-D8A17B8C1A19}">
      <dgm:prSet phldrT="[Text]" custT="1"/>
      <dgm:spPr/>
      <dgm:t>
        <a:bodyPr/>
        <a:lstStyle/>
        <a:p>
          <a:r>
            <a:rPr lang="en-US" sz="1400" dirty="0"/>
            <a:t>3. Identify potential allies and parties (e.g., policy makers, other organizations, community leaders, citizens and civic organizations, associations, etc.) that will contribute to both the planning and implementation of the action to meet the community's needs.</a:t>
          </a:r>
        </a:p>
      </dgm:t>
    </dgm:pt>
    <dgm:pt modelId="{3581CA0D-D0E6-40F4-B69D-AB920D402FA9}" type="parTrans" cxnId="{6A919828-E4C7-4947-A5A7-8C498F69CEBF}">
      <dgm:prSet/>
      <dgm:spPr/>
      <dgm:t>
        <a:bodyPr/>
        <a:lstStyle/>
        <a:p>
          <a:endParaRPr lang="en-US"/>
        </a:p>
      </dgm:t>
    </dgm:pt>
    <dgm:pt modelId="{8BECF1D2-4327-4EDE-A220-7CF91A82FB73}" type="sibTrans" cxnId="{6A919828-E4C7-4947-A5A7-8C498F69CEBF}">
      <dgm:prSet/>
      <dgm:spPr/>
      <dgm:t>
        <a:bodyPr/>
        <a:lstStyle/>
        <a:p>
          <a:endParaRPr lang="en-US"/>
        </a:p>
      </dgm:t>
    </dgm:pt>
    <dgm:pt modelId="{95B2A7E4-E823-4979-9969-48EB4422717A}">
      <dgm:prSet phldrT="[Text]"/>
      <dgm:spPr>
        <a:solidFill>
          <a:srgbClr val="00B050"/>
        </a:solidFill>
      </dgm:spPr>
      <dgm:t>
        <a:bodyPr/>
        <a:lstStyle/>
        <a:p>
          <a:endParaRPr lang="en-US" dirty="0"/>
        </a:p>
      </dgm:t>
    </dgm:pt>
    <dgm:pt modelId="{DE6EC062-6282-4920-87FA-EAB88774EF01}" type="parTrans" cxnId="{90BBD252-03CA-4515-8CDB-C8427F8C76A0}">
      <dgm:prSet/>
      <dgm:spPr/>
      <dgm:t>
        <a:bodyPr/>
        <a:lstStyle/>
        <a:p>
          <a:endParaRPr lang="en-US"/>
        </a:p>
      </dgm:t>
    </dgm:pt>
    <dgm:pt modelId="{4815B5E6-B5D2-4054-A3B8-F91C36178539}" type="sibTrans" cxnId="{90BBD252-03CA-4515-8CDB-C8427F8C76A0}">
      <dgm:prSet/>
      <dgm:spPr/>
      <dgm:t>
        <a:bodyPr/>
        <a:lstStyle/>
        <a:p>
          <a:endParaRPr lang="en-US"/>
        </a:p>
      </dgm:t>
    </dgm:pt>
    <dgm:pt modelId="{6D2C15B9-1ED4-47F8-A3CA-B0A317B3E874}">
      <dgm:prSet phldrT="[Text]" custT="1"/>
      <dgm:spPr/>
      <dgm:t>
        <a:bodyPr/>
        <a:lstStyle/>
        <a:p>
          <a:r>
            <a:rPr lang="en-US" sz="1400" dirty="0"/>
            <a:t>5. Appoint a responsible team to carry out each activity where all potential stakeholders (e.g. civil society </a:t>
          </a:r>
          <a:r>
            <a:rPr lang="en-US" sz="1400" dirty="0" err="1"/>
            <a:t>organisations</a:t>
          </a:r>
          <a:r>
            <a:rPr lang="en-US" sz="1400" dirty="0"/>
            <a:t>, associations) are involved and due, and set clear deadlines to move forward with actions</a:t>
          </a:r>
        </a:p>
      </dgm:t>
    </dgm:pt>
    <dgm:pt modelId="{50C5120F-E2B8-4CA1-A698-19F811A8F878}" type="parTrans" cxnId="{4F88B412-9AE0-41AA-BEC4-0D94446BC759}">
      <dgm:prSet/>
      <dgm:spPr/>
      <dgm:t>
        <a:bodyPr/>
        <a:lstStyle/>
        <a:p>
          <a:endParaRPr lang="en-US"/>
        </a:p>
      </dgm:t>
    </dgm:pt>
    <dgm:pt modelId="{2D4E1705-0AE9-475D-A9C4-0D4B3CD97C3A}" type="sibTrans" cxnId="{4F88B412-9AE0-41AA-BEC4-0D94446BC759}">
      <dgm:prSet/>
      <dgm:spPr/>
      <dgm:t>
        <a:bodyPr/>
        <a:lstStyle/>
        <a:p>
          <a:endParaRPr lang="en-US"/>
        </a:p>
      </dgm:t>
    </dgm:pt>
    <dgm:pt modelId="{F6EB0268-4EFA-4006-9332-D5E15BF6827A}">
      <dgm:prSet phldrT="[Text]" custT="1"/>
      <dgm:spPr/>
      <dgm:t>
        <a:bodyPr/>
        <a:lstStyle/>
        <a:p>
          <a:r>
            <a:rPr lang="en-US" sz="1400" dirty="0"/>
            <a:t>2. Identify an intended activity or response for each key finding, all working toward addressing the need.</a:t>
          </a:r>
        </a:p>
      </dgm:t>
    </dgm:pt>
    <dgm:pt modelId="{EECFC3BD-D260-4910-A8B1-EAA22099EF96}" type="parTrans" cxnId="{90147023-78B5-401F-8868-747F290A1E4B}">
      <dgm:prSet/>
      <dgm:spPr/>
      <dgm:t>
        <a:bodyPr/>
        <a:lstStyle/>
        <a:p>
          <a:endParaRPr lang="en-US"/>
        </a:p>
      </dgm:t>
    </dgm:pt>
    <dgm:pt modelId="{BCFE5CE4-A5FD-43DA-B23A-8CFEF8961251}" type="sibTrans" cxnId="{90147023-78B5-401F-8868-747F290A1E4B}">
      <dgm:prSet/>
      <dgm:spPr/>
      <dgm:t>
        <a:bodyPr/>
        <a:lstStyle/>
        <a:p>
          <a:endParaRPr lang="en-US"/>
        </a:p>
      </dgm:t>
    </dgm:pt>
    <dgm:pt modelId="{EDD4EEBF-453E-4984-92F3-3E3E0A733E0B}">
      <dgm:prSet phldrT="[Text]" custT="1"/>
      <dgm:spPr/>
      <dgm:t>
        <a:bodyPr/>
        <a:lstStyle/>
        <a:p>
          <a:r>
            <a:rPr lang="en-US" sz="1400" dirty="0"/>
            <a:t>4. Formulate an initial action plan which you combine with potential stakeholders, effectively involving the community itself, and listening carefully to potential end beneficiaries and their valuable insight.</a:t>
          </a:r>
        </a:p>
      </dgm:t>
    </dgm:pt>
    <dgm:pt modelId="{57B0B2BE-70EC-4B86-88BD-616D27878B9D}" type="parTrans" cxnId="{695EFACF-E22F-475F-A976-ABA6248A14C0}">
      <dgm:prSet/>
      <dgm:spPr/>
      <dgm:t>
        <a:bodyPr/>
        <a:lstStyle/>
        <a:p>
          <a:endParaRPr lang="en-US"/>
        </a:p>
      </dgm:t>
    </dgm:pt>
    <dgm:pt modelId="{4A32B763-A90A-44B1-AAC8-7A18664E5E37}" type="sibTrans" cxnId="{695EFACF-E22F-475F-A976-ABA6248A14C0}">
      <dgm:prSet/>
      <dgm:spPr/>
      <dgm:t>
        <a:bodyPr/>
        <a:lstStyle/>
        <a:p>
          <a:endParaRPr lang="en-US"/>
        </a:p>
      </dgm:t>
    </dgm:pt>
    <dgm:pt modelId="{1FA24320-6BC2-4ADB-88D2-44DC40581708}">
      <dgm:prSet phldrT="[Text]" custT="1"/>
      <dgm:spPr/>
      <dgm:t>
        <a:bodyPr/>
        <a:lstStyle/>
        <a:p>
          <a:r>
            <a:rPr lang="en-US" sz="1400" dirty="0"/>
            <a:t>6. Define indicators of success. Success indicators are metrics that show that your </a:t>
          </a:r>
          <a:r>
            <a:rPr lang="en-US" sz="1400" dirty="0" err="1"/>
            <a:t>programme</a:t>
          </a:r>
          <a:r>
            <a:rPr lang="en-US" sz="1400" dirty="0"/>
            <a:t> or activity has been completed or achieved a goal. Success indicators must be clear, achievable and measurable.</a:t>
          </a:r>
        </a:p>
      </dgm:t>
    </dgm:pt>
    <dgm:pt modelId="{505AA043-7011-446D-AD55-8C3E9FBF31FD}" type="parTrans" cxnId="{4A6B5E38-DF9E-4995-9132-31F9B8D399C0}">
      <dgm:prSet/>
      <dgm:spPr/>
      <dgm:t>
        <a:bodyPr/>
        <a:lstStyle/>
        <a:p>
          <a:endParaRPr lang="en-US"/>
        </a:p>
      </dgm:t>
    </dgm:pt>
    <dgm:pt modelId="{40981464-CD32-44E0-96AA-5EF6909AE7A5}" type="sibTrans" cxnId="{4A6B5E38-DF9E-4995-9132-31F9B8D399C0}">
      <dgm:prSet/>
      <dgm:spPr/>
      <dgm:t>
        <a:bodyPr/>
        <a:lstStyle/>
        <a:p>
          <a:endParaRPr lang="en-US"/>
        </a:p>
      </dgm:t>
    </dgm:pt>
    <dgm:pt modelId="{83C84FA2-6A90-4185-A832-79CDE7998876}" type="pres">
      <dgm:prSet presAssocID="{06BBE5DE-44D8-465A-8845-50B3C0AD2447}" presName="linearFlow" presStyleCnt="0">
        <dgm:presLayoutVars>
          <dgm:dir/>
          <dgm:animLvl val="lvl"/>
          <dgm:resizeHandles val="exact"/>
        </dgm:presLayoutVars>
      </dgm:prSet>
      <dgm:spPr/>
    </dgm:pt>
    <dgm:pt modelId="{E4E9F451-54C6-4047-8296-7BCBE153BBE8}" type="pres">
      <dgm:prSet presAssocID="{15522395-EE0D-434C-921F-BE404052842B}" presName="composite" presStyleCnt="0"/>
      <dgm:spPr/>
    </dgm:pt>
    <dgm:pt modelId="{7D6DC074-9D55-477A-80B4-E12018C14B02}" type="pres">
      <dgm:prSet presAssocID="{15522395-EE0D-434C-921F-BE404052842B}" presName="parentText" presStyleLbl="alignNode1" presStyleIdx="0" presStyleCnt="3">
        <dgm:presLayoutVars>
          <dgm:chMax val="1"/>
          <dgm:bulletEnabled val="1"/>
        </dgm:presLayoutVars>
      </dgm:prSet>
      <dgm:spPr/>
    </dgm:pt>
    <dgm:pt modelId="{97B6FFAF-D978-42ED-B19A-6A5E969821B5}" type="pres">
      <dgm:prSet presAssocID="{15522395-EE0D-434C-921F-BE404052842B}" presName="descendantText" presStyleLbl="alignAcc1" presStyleIdx="0" presStyleCnt="3">
        <dgm:presLayoutVars>
          <dgm:bulletEnabled val="1"/>
        </dgm:presLayoutVars>
      </dgm:prSet>
      <dgm:spPr/>
    </dgm:pt>
    <dgm:pt modelId="{4174C979-F23B-4D6D-9B99-63D7D0326060}" type="pres">
      <dgm:prSet presAssocID="{F94E78AB-8F04-4DF3-A6CE-C85959DB9DD9}" presName="sp" presStyleCnt="0"/>
      <dgm:spPr/>
    </dgm:pt>
    <dgm:pt modelId="{46DEDCC5-D0BF-44F6-A244-7353E93E5BAA}" type="pres">
      <dgm:prSet presAssocID="{D141BD95-82E0-4EAB-988D-D0348C923AC1}" presName="composite" presStyleCnt="0"/>
      <dgm:spPr/>
    </dgm:pt>
    <dgm:pt modelId="{4F76BDFB-4C8B-422A-AAD9-B7CF7D7104B4}" type="pres">
      <dgm:prSet presAssocID="{D141BD95-82E0-4EAB-988D-D0348C923AC1}" presName="parentText" presStyleLbl="alignNode1" presStyleIdx="1" presStyleCnt="3">
        <dgm:presLayoutVars>
          <dgm:chMax val="1"/>
          <dgm:bulletEnabled val="1"/>
        </dgm:presLayoutVars>
      </dgm:prSet>
      <dgm:spPr/>
    </dgm:pt>
    <dgm:pt modelId="{9F2DAE2D-4EBD-4EB1-8259-1AD15A0CF08B}" type="pres">
      <dgm:prSet presAssocID="{D141BD95-82E0-4EAB-988D-D0348C923AC1}" presName="descendantText" presStyleLbl="alignAcc1" presStyleIdx="1" presStyleCnt="3" custScaleY="122146">
        <dgm:presLayoutVars>
          <dgm:bulletEnabled val="1"/>
        </dgm:presLayoutVars>
      </dgm:prSet>
      <dgm:spPr/>
    </dgm:pt>
    <dgm:pt modelId="{5E285B8F-1257-499A-89AE-E5AB27A9BF73}" type="pres">
      <dgm:prSet presAssocID="{9FB09699-98DB-4DBC-9F3D-41EE9B77A18B}" presName="sp" presStyleCnt="0"/>
      <dgm:spPr/>
    </dgm:pt>
    <dgm:pt modelId="{2E1446F7-D36D-405A-806D-003AC764267C}" type="pres">
      <dgm:prSet presAssocID="{95B2A7E4-E823-4979-9969-48EB4422717A}" presName="composite" presStyleCnt="0"/>
      <dgm:spPr/>
    </dgm:pt>
    <dgm:pt modelId="{9A9BE2DC-63B6-45BE-B6E3-0DE202A42F5D}" type="pres">
      <dgm:prSet presAssocID="{95B2A7E4-E823-4979-9969-48EB4422717A}" presName="parentText" presStyleLbl="alignNode1" presStyleIdx="2" presStyleCnt="3">
        <dgm:presLayoutVars>
          <dgm:chMax val="1"/>
          <dgm:bulletEnabled val="1"/>
        </dgm:presLayoutVars>
      </dgm:prSet>
      <dgm:spPr/>
    </dgm:pt>
    <dgm:pt modelId="{D7FA89DF-77DE-4686-BEED-0CD8C2E42141}" type="pres">
      <dgm:prSet presAssocID="{95B2A7E4-E823-4979-9969-48EB4422717A}" presName="descendantText" presStyleLbl="alignAcc1" presStyleIdx="2" presStyleCnt="3" custScaleY="112013">
        <dgm:presLayoutVars>
          <dgm:bulletEnabled val="1"/>
        </dgm:presLayoutVars>
      </dgm:prSet>
      <dgm:spPr/>
    </dgm:pt>
  </dgm:ptLst>
  <dgm:cxnLst>
    <dgm:cxn modelId="{8C52020B-556B-487E-B1EE-92FB887E9708}" type="presOf" srcId="{EDD4EEBF-453E-4984-92F3-3E3E0A733E0B}" destId="{9F2DAE2D-4EBD-4EB1-8259-1AD15A0CF08B}" srcOrd="0" destOrd="1" presId="urn:microsoft.com/office/officeart/2005/8/layout/chevron2"/>
    <dgm:cxn modelId="{4F88B412-9AE0-41AA-BEC4-0D94446BC759}" srcId="{95B2A7E4-E823-4979-9969-48EB4422717A}" destId="{6D2C15B9-1ED4-47F8-A3CA-B0A317B3E874}" srcOrd="0" destOrd="0" parTransId="{50C5120F-E2B8-4CA1-A698-19F811A8F878}" sibTransId="{2D4E1705-0AE9-475D-A9C4-0D4B3CD97C3A}"/>
    <dgm:cxn modelId="{34FCAC13-970C-4E21-BDB2-D908A9A869AB}" type="presOf" srcId="{6D2C15B9-1ED4-47F8-A3CA-B0A317B3E874}" destId="{D7FA89DF-77DE-4686-BEED-0CD8C2E42141}" srcOrd="0" destOrd="0" presId="urn:microsoft.com/office/officeart/2005/8/layout/chevron2"/>
    <dgm:cxn modelId="{C85E8422-DF32-4A10-9DF3-BED0AABA269C}" type="presOf" srcId="{1FA24320-6BC2-4ADB-88D2-44DC40581708}" destId="{D7FA89DF-77DE-4686-BEED-0CD8C2E42141}" srcOrd="0" destOrd="1" presId="urn:microsoft.com/office/officeart/2005/8/layout/chevron2"/>
    <dgm:cxn modelId="{90147023-78B5-401F-8868-747F290A1E4B}" srcId="{15522395-EE0D-434C-921F-BE404052842B}" destId="{F6EB0268-4EFA-4006-9332-D5E15BF6827A}" srcOrd="1" destOrd="0" parTransId="{EECFC3BD-D260-4910-A8B1-EAA22099EF96}" sibTransId="{BCFE5CE4-A5FD-43DA-B23A-8CFEF8961251}"/>
    <dgm:cxn modelId="{FC9A8B23-4303-405B-AB19-42E33CC3233B}" type="presOf" srcId="{15522395-EE0D-434C-921F-BE404052842B}" destId="{7D6DC074-9D55-477A-80B4-E12018C14B02}" srcOrd="0" destOrd="0" presId="urn:microsoft.com/office/officeart/2005/8/layout/chevron2"/>
    <dgm:cxn modelId="{6A919828-E4C7-4947-A5A7-8C498F69CEBF}" srcId="{D141BD95-82E0-4EAB-988D-D0348C923AC1}" destId="{58B77F50-9D10-4F13-9AD2-D8A17B8C1A19}" srcOrd="0" destOrd="0" parTransId="{3581CA0D-D0E6-40F4-B69D-AB920D402FA9}" sibTransId="{8BECF1D2-4327-4EDE-A220-7CF91A82FB73}"/>
    <dgm:cxn modelId="{6CD76729-60D6-4A1F-BFD1-DF1BD8DEBE01}" type="presOf" srcId="{F6EB0268-4EFA-4006-9332-D5E15BF6827A}" destId="{97B6FFAF-D978-42ED-B19A-6A5E969821B5}" srcOrd="0" destOrd="1" presId="urn:microsoft.com/office/officeart/2005/8/layout/chevron2"/>
    <dgm:cxn modelId="{3BF5682B-0C7B-41D8-BE14-CFE2855D870A}" srcId="{15522395-EE0D-434C-921F-BE404052842B}" destId="{44F4711A-6B0E-483B-98FE-7B415436B9B0}" srcOrd="0" destOrd="0" parTransId="{CEEFA674-E3C1-428D-BCB7-641AB1669955}" sibTransId="{DC53BF51-E1E1-47BD-9AA9-EF21B778B790}"/>
    <dgm:cxn modelId="{4A6B5E38-DF9E-4995-9132-31F9B8D399C0}" srcId="{95B2A7E4-E823-4979-9969-48EB4422717A}" destId="{1FA24320-6BC2-4ADB-88D2-44DC40581708}" srcOrd="1" destOrd="0" parTransId="{505AA043-7011-446D-AD55-8C3E9FBF31FD}" sibTransId="{40981464-CD32-44E0-96AA-5EF6909AE7A5}"/>
    <dgm:cxn modelId="{FBCD143F-3907-4DDD-B0A5-25D9D7770CAB}" srcId="{06BBE5DE-44D8-465A-8845-50B3C0AD2447}" destId="{D141BD95-82E0-4EAB-988D-D0348C923AC1}" srcOrd="1" destOrd="0" parTransId="{874F6E06-F14C-4871-B0A5-A0CC2DE1B360}" sibTransId="{9FB09699-98DB-4DBC-9F3D-41EE9B77A18B}"/>
    <dgm:cxn modelId="{FB4F8A3F-42CF-491F-9825-FCBFD9259534}" srcId="{06BBE5DE-44D8-465A-8845-50B3C0AD2447}" destId="{15522395-EE0D-434C-921F-BE404052842B}" srcOrd="0" destOrd="0" parTransId="{87E4476E-5C5E-46E1-9FB0-C9466BD3B575}" sibTransId="{F94E78AB-8F04-4DF3-A6CE-C85959DB9DD9}"/>
    <dgm:cxn modelId="{E3890B72-0085-4AAF-873B-1E603E63EAB0}" type="presOf" srcId="{D141BD95-82E0-4EAB-988D-D0348C923AC1}" destId="{4F76BDFB-4C8B-422A-AAD9-B7CF7D7104B4}" srcOrd="0" destOrd="0" presId="urn:microsoft.com/office/officeart/2005/8/layout/chevron2"/>
    <dgm:cxn modelId="{90BBD252-03CA-4515-8CDB-C8427F8C76A0}" srcId="{06BBE5DE-44D8-465A-8845-50B3C0AD2447}" destId="{95B2A7E4-E823-4979-9969-48EB4422717A}" srcOrd="2" destOrd="0" parTransId="{DE6EC062-6282-4920-87FA-EAB88774EF01}" sibTransId="{4815B5E6-B5D2-4054-A3B8-F91C36178539}"/>
    <dgm:cxn modelId="{A95CF653-8619-412C-94C0-BCBB09BCDE57}" type="presOf" srcId="{58B77F50-9D10-4F13-9AD2-D8A17B8C1A19}" destId="{9F2DAE2D-4EBD-4EB1-8259-1AD15A0CF08B}" srcOrd="0" destOrd="0" presId="urn:microsoft.com/office/officeart/2005/8/layout/chevron2"/>
    <dgm:cxn modelId="{4BB57B93-8FF2-40EC-A60C-BB0B64642E02}" type="presOf" srcId="{06BBE5DE-44D8-465A-8845-50B3C0AD2447}" destId="{83C84FA2-6A90-4185-A832-79CDE7998876}" srcOrd="0" destOrd="0" presId="urn:microsoft.com/office/officeart/2005/8/layout/chevron2"/>
    <dgm:cxn modelId="{443682BC-F844-4F62-B033-730C1AB49560}" type="presOf" srcId="{44F4711A-6B0E-483B-98FE-7B415436B9B0}" destId="{97B6FFAF-D978-42ED-B19A-6A5E969821B5}" srcOrd="0" destOrd="0" presId="urn:microsoft.com/office/officeart/2005/8/layout/chevron2"/>
    <dgm:cxn modelId="{695EFACF-E22F-475F-A976-ABA6248A14C0}" srcId="{D141BD95-82E0-4EAB-988D-D0348C923AC1}" destId="{EDD4EEBF-453E-4984-92F3-3E3E0A733E0B}" srcOrd="1" destOrd="0" parTransId="{57B0B2BE-70EC-4B86-88BD-616D27878B9D}" sibTransId="{4A32B763-A90A-44B1-AAC8-7A18664E5E37}"/>
    <dgm:cxn modelId="{7CD126DA-24A0-4C55-8AE7-87681A4DBDD7}" type="presOf" srcId="{95B2A7E4-E823-4979-9969-48EB4422717A}" destId="{9A9BE2DC-63B6-45BE-B6E3-0DE202A42F5D}" srcOrd="0" destOrd="0" presId="urn:microsoft.com/office/officeart/2005/8/layout/chevron2"/>
    <dgm:cxn modelId="{AFD7CF05-7EE7-4D4F-A341-58F595BF4011}" type="presParOf" srcId="{83C84FA2-6A90-4185-A832-79CDE7998876}" destId="{E4E9F451-54C6-4047-8296-7BCBE153BBE8}" srcOrd="0" destOrd="0" presId="urn:microsoft.com/office/officeart/2005/8/layout/chevron2"/>
    <dgm:cxn modelId="{B21CA70C-D9D9-4DBB-A641-65A6B2E7F150}" type="presParOf" srcId="{E4E9F451-54C6-4047-8296-7BCBE153BBE8}" destId="{7D6DC074-9D55-477A-80B4-E12018C14B02}" srcOrd="0" destOrd="0" presId="urn:microsoft.com/office/officeart/2005/8/layout/chevron2"/>
    <dgm:cxn modelId="{F3B7A1DC-D5E6-468B-8B8B-4BD5940CBB27}" type="presParOf" srcId="{E4E9F451-54C6-4047-8296-7BCBE153BBE8}" destId="{97B6FFAF-D978-42ED-B19A-6A5E969821B5}" srcOrd="1" destOrd="0" presId="urn:microsoft.com/office/officeart/2005/8/layout/chevron2"/>
    <dgm:cxn modelId="{E5443AAA-4455-4D93-B859-2AB853CBD73A}" type="presParOf" srcId="{83C84FA2-6A90-4185-A832-79CDE7998876}" destId="{4174C979-F23B-4D6D-9B99-63D7D0326060}" srcOrd="1" destOrd="0" presId="urn:microsoft.com/office/officeart/2005/8/layout/chevron2"/>
    <dgm:cxn modelId="{B2BABB34-385C-4628-A88F-43B9456CDF5C}" type="presParOf" srcId="{83C84FA2-6A90-4185-A832-79CDE7998876}" destId="{46DEDCC5-D0BF-44F6-A244-7353E93E5BAA}" srcOrd="2" destOrd="0" presId="urn:microsoft.com/office/officeart/2005/8/layout/chevron2"/>
    <dgm:cxn modelId="{4F049F92-8837-4203-91E0-7BDFCEF7DA27}" type="presParOf" srcId="{46DEDCC5-D0BF-44F6-A244-7353E93E5BAA}" destId="{4F76BDFB-4C8B-422A-AAD9-B7CF7D7104B4}" srcOrd="0" destOrd="0" presId="urn:microsoft.com/office/officeart/2005/8/layout/chevron2"/>
    <dgm:cxn modelId="{24A2A614-267E-48B1-B7DC-31D28C18F12A}" type="presParOf" srcId="{46DEDCC5-D0BF-44F6-A244-7353E93E5BAA}" destId="{9F2DAE2D-4EBD-4EB1-8259-1AD15A0CF08B}" srcOrd="1" destOrd="0" presId="urn:microsoft.com/office/officeart/2005/8/layout/chevron2"/>
    <dgm:cxn modelId="{A64D92C5-4D12-47B8-8935-4158B70763F1}" type="presParOf" srcId="{83C84FA2-6A90-4185-A832-79CDE7998876}" destId="{5E285B8F-1257-499A-89AE-E5AB27A9BF73}" srcOrd="3" destOrd="0" presId="urn:microsoft.com/office/officeart/2005/8/layout/chevron2"/>
    <dgm:cxn modelId="{28AFE2DD-DF4E-4335-89F0-0F0E7AF46E56}" type="presParOf" srcId="{83C84FA2-6A90-4185-A832-79CDE7998876}" destId="{2E1446F7-D36D-405A-806D-003AC764267C}" srcOrd="4" destOrd="0" presId="urn:microsoft.com/office/officeart/2005/8/layout/chevron2"/>
    <dgm:cxn modelId="{CB499EB0-7C3E-405D-9200-C7E368D377DE}" type="presParOf" srcId="{2E1446F7-D36D-405A-806D-003AC764267C}" destId="{9A9BE2DC-63B6-45BE-B6E3-0DE202A42F5D}" srcOrd="0" destOrd="0" presId="urn:microsoft.com/office/officeart/2005/8/layout/chevron2"/>
    <dgm:cxn modelId="{8F2D53BD-0AA5-4289-9DDC-95B1361156EB}" type="presParOf" srcId="{2E1446F7-D36D-405A-806D-003AC764267C}" destId="{D7FA89DF-77DE-4686-BEED-0CD8C2E4214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0809E3-6B03-441A-8AB7-E1B93D318F6E}">
      <dsp:nvSpPr>
        <dsp:cNvPr id="0" name=""/>
        <dsp:cNvSpPr/>
      </dsp:nvSpPr>
      <dsp:spPr>
        <a:xfrm>
          <a:off x="0" y="0"/>
          <a:ext cx="6783686" cy="7735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Policy or guidance</a:t>
          </a:r>
        </a:p>
        <a:p>
          <a:pPr marL="0" lvl="0" indent="0" algn="l" defTabSz="622300">
            <a:lnSpc>
              <a:spcPct val="90000"/>
            </a:lnSpc>
            <a:spcBef>
              <a:spcPct val="0"/>
            </a:spcBef>
            <a:spcAft>
              <a:spcPct val="35000"/>
            </a:spcAft>
            <a:buNone/>
          </a:pPr>
          <a:r>
            <a:rPr lang="en-US" sz="1400" kern="1200" dirty="0"/>
            <a:t>This category includes new laws or usually new policies</a:t>
          </a:r>
          <a:r>
            <a:rPr lang="el-GR" sz="1400" kern="1200" dirty="0"/>
            <a:t>,</a:t>
          </a:r>
          <a:r>
            <a:rPr lang="en-US" sz="1400" kern="1200" dirty="0"/>
            <a:t> and political decisions aimed at changing </a:t>
          </a:r>
          <a:r>
            <a:rPr lang="en-US" sz="1400" kern="1200" dirty="0" err="1"/>
            <a:t>behaviour</a:t>
          </a:r>
          <a:r>
            <a:rPr lang="en-US" sz="1400" kern="1200" dirty="0"/>
            <a:t>. </a:t>
          </a:r>
        </a:p>
      </dsp:txBody>
      <dsp:txXfrm>
        <a:off x="1434096" y="0"/>
        <a:ext cx="5349589" cy="773592"/>
      </dsp:txXfrm>
    </dsp:sp>
    <dsp:sp modelId="{B5A9E618-D5C9-4ED8-8002-90C1903A4C59}">
      <dsp:nvSpPr>
        <dsp:cNvPr id="0" name=""/>
        <dsp:cNvSpPr/>
      </dsp:nvSpPr>
      <dsp:spPr>
        <a:xfrm>
          <a:off x="77359" y="77359"/>
          <a:ext cx="1356737" cy="618873"/>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60000" b="-6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9C80D6-79DA-4064-A6EC-CBB20B3F7507}">
      <dsp:nvSpPr>
        <dsp:cNvPr id="0" name=""/>
        <dsp:cNvSpPr/>
      </dsp:nvSpPr>
      <dsp:spPr>
        <a:xfrm>
          <a:off x="0" y="850951"/>
          <a:ext cx="6783686" cy="773592"/>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Major changes to the system</a:t>
          </a:r>
        </a:p>
        <a:p>
          <a:pPr marL="0" lvl="0" indent="0" algn="l" defTabSz="622300">
            <a:lnSpc>
              <a:spcPct val="90000"/>
            </a:lnSpc>
            <a:spcBef>
              <a:spcPct val="0"/>
            </a:spcBef>
            <a:spcAft>
              <a:spcPct val="35000"/>
            </a:spcAft>
            <a:buNone/>
          </a:pPr>
          <a:r>
            <a:rPr lang="en-US" sz="1400" kern="1200" dirty="0"/>
            <a:t>This category includes broader strategies that lead to larger systemic changes in social norms, institutions or customary practices. </a:t>
          </a:r>
        </a:p>
      </dsp:txBody>
      <dsp:txXfrm>
        <a:off x="1434096" y="850951"/>
        <a:ext cx="5349589" cy="773592"/>
      </dsp:txXfrm>
    </dsp:sp>
    <dsp:sp modelId="{816487EE-9209-4DEC-9537-89E73BF5EF42}">
      <dsp:nvSpPr>
        <dsp:cNvPr id="0" name=""/>
        <dsp:cNvSpPr/>
      </dsp:nvSpPr>
      <dsp:spPr>
        <a:xfrm>
          <a:off x="77359" y="928310"/>
          <a:ext cx="1356737" cy="618873"/>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t="-60000" b="-6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D8C3E0-C782-458B-8534-F0D1A3A6FCBF}">
      <dsp:nvSpPr>
        <dsp:cNvPr id="0" name=""/>
        <dsp:cNvSpPr/>
      </dsp:nvSpPr>
      <dsp:spPr>
        <a:xfrm>
          <a:off x="0" y="1701902"/>
          <a:ext cx="6783686" cy="773592"/>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Social, economic or physical changes</a:t>
          </a:r>
        </a:p>
        <a:p>
          <a:pPr marL="0" lvl="0" indent="0" algn="l" defTabSz="622300">
            <a:lnSpc>
              <a:spcPct val="90000"/>
            </a:lnSpc>
            <a:spcBef>
              <a:spcPct val="0"/>
            </a:spcBef>
            <a:spcAft>
              <a:spcPct val="35000"/>
            </a:spcAft>
            <a:buNone/>
          </a:pPr>
          <a:r>
            <a:rPr lang="en-US" sz="1400" kern="1200" dirty="0"/>
            <a:t>This category includes changes that are designed at a micro level to affect people's </a:t>
          </a:r>
          <a:r>
            <a:rPr lang="en-US" sz="1400" kern="1200" dirty="0" err="1"/>
            <a:t>behaviour</a:t>
          </a:r>
          <a:r>
            <a:rPr lang="en-US" sz="1400" kern="1200" dirty="0"/>
            <a:t>. </a:t>
          </a:r>
        </a:p>
      </dsp:txBody>
      <dsp:txXfrm>
        <a:off x="1434096" y="1701902"/>
        <a:ext cx="5349589" cy="773592"/>
      </dsp:txXfrm>
    </dsp:sp>
    <dsp:sp modelId="{61E627F3-B20B-41BA-8089-46A2D3C5DECC}">
      <dsp:nvSpPr>
        <dsp:cNvPr id="0" name=""/>
        <dsp:cNvSpPr/>
      </dsp:nvSpPr>
      <dsp:spPr>
        <a:xfrm>
          <a:off x="84658" y="1743453"/>
          <a:ext cx="1356737" cy="618873"/>
        </a:xfrm>
        <a:prstGeom prst="roundRect">
          <a:avLst>
            <a:gd name="adj" fmla="val 10000"/>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t="-60000" b="-6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11A97-577A-4657-AB78-A4C60F7F962A}">
      <dsp:nvSpPr>
        <dsp:cNvPr id="0" name=""/>
        <dsp:cNvSpPr/>
      </dsp:nvSpPr>
      <dsp:spPr>
        <a:xfrm>
          <a:off x="0" y="0"/>
          <a:ext cx="3874777" cy="364928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just" defTabSz="577850">
            <a:lnSpc>
              <a:spcPct val="90000"/>
            </a:lnSpc>
            <a:spcBef>
              <a:spcPct val="0"/>
            </a:spcBef>
            <a:spcAft>
              <a:spcPct val="35000"/>
            </a:spcAft>
            <a:buNone/>
          </a:pPr>
          <a:r>
            <a:rPr lang="en-US" sz="1300" kern="1200" dirty="0"/>
            <a:t>Through the Community Needs Assessment a local NGO realizes that the urban community "X", which has a large number of Roma poor residents has serious issues with lack of fresh food and access to fresh food supply chains, faces challenges of a "food desert" and the Roma poor are in dire need of access to healthy and fresh affordable food. </a:t>
          </a:r>
          <a:br>
            <a:rPr lang="en-US" sz="1300" kern="1200" dirty="0"/>
          </a:br>
          <a:endParaRPr lang="en-US" sz="1300" kern="1200" dirty="0"/>
        </a:p>
        <a:p>
          <a:pPr marL="0" lvl="0" indent="0" algn="just" defTabSz="577850">
            <a:lnSpc>
              <a:spcPct val="90000"/>
            </a:lnSpc>
            <a:spcBef>
              <a:spcPct val="0"/>
            </a:spcBef>
            <a:spcAft>
              <a:spcPct val="35000"/>
            </a:spcAft>
            <a:buNone/>
          </a:pPr>
          <a:r>
            <a:rPr lang="en-US" sz="1300" b="1" kern="1200" dirty="0"/>
            <a:t>Possible solution: The NGO discusses with stakeholders and the municipality and a political decision is made to establish a social grocery store providing fresh and healthy food for residents living below the poverty line free of charge, with vouchers and at half-price. The grocery store finds products from offers of shopkeepers from nearby supply chains.</a:t>
          </a:r>
        </a:p>
      </dsp:txBody>
      <dsp:txXfrm>
        <a:off x="0" y="1459714"/>
        <a:ext cx="3874777" cy="1459714"/>
      </dsp:txXfrm>
    </dsp:sp>
    <dsp:sp modelId="{06B69DE7-4648-44FC-8BCB-51F3A32EDEF2}">
      <dsp:nvSpPr>
        <dsp:cNvPr id="0" name=""/>
        <dsp:cNvSpPr/>
      </dsp:nvSpPr>
      <dsp:spPr>
        <a:xfrm>
          <a:off x="1595135" y="50516"/>
          <a:ext cx="739213" cy="742689"/>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A82BA2E-EC46-46AB-B9F7-868C061BF5FD}">
      <dsp:nvSpPr>
        <dsp:cNvPr id="0" name=""/>
        <dsp:cNvSpPr/>
      </dsp:nvSpPr>
      <dsp:spPr>
        <a:xfrm>
          <a:off x="3993511" y="0"/>
          <a:ext cx="3874777" cy="3649287"/>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just" defTabSz="577850">
            <a:lnSpc>
              <a:spcPct val="90000"/>
            </a:lnSpc>
            <a:spcBef>
              <a:spcPct val="0"/>
            </a:spcBef>
            <a:spcAft>
              <a:spcPct val="35000"/>
            </a:spcAft>
            <a:buNone/>
          </a:pPr>
          <a:r>
            <a:rPr lang="en-US" sz="1300" kern="1200" dirty="0"/>
            <a:t>The CNA found that only 20 per cent of Roma families in the 'Z' community are aware that children from low-income families are eligible for school meals and remedial teaching. While the participation of Roma children in both benefits is less than 10% in the community. </a:t>
          </a:r>
          <a:br>
            <a:rPr lang="en-US" sz="1300" kern="1200" dirty="0"/>
          </a:br>
          <a:r>
            <a:rPr lang="en-US" sz="1300" b="1" kern="1200" dirty="0"/>
            <a:t>Possible solution: in order to change the situation, NGOs in the area are organizing awareness and information campaigns for parents with the participation of school principals and the District Education Officer from the Ministry. At the same time the Ministry of Education and the Ministry of Social Solidarity undertook the immediate rapid training of Roma school mediators to further facilitate the population to be approached and assisted to apply for both benefits to which they are entitled.</a:t>
          </a:r>
        </a:p>
      </dsp:txBody>
      <dsp:txXfrm>
        <a:off x="3993511" y="1459714"/>
        <a:ext cx="3874777" cy="1459714"/>
      </dsp:txXfrm>
    </dsp:sp>
    <dsp:sp modelId="{41492F6A-E513-47C3-9EAC-2F9437C1A0A8}">
      <dsp:nvSpPr>
        <dsp:cNvPr id="0" name=""/>
        <dsp:cNvSpPr/>
      </dsp:nvSpPr>
      <dsp:spPr>
        <a:xfrm>
          <a:off x="5595623" y="5839"/>
          <a:ext cx="708687" cy="690811"/>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1000" r="-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0124B77-445E-4586-9AE6-183FDA7C7785}">
      <dsp:nvSpPr>
        <dsp:cNvPr id="0" name=""/>
        <dsp:cNvSpPr/>
      </dsp:nvSpPr>
      <dsp:spPr>
        <a:xfrm>
          <a:off x="7984532" y="0"/>
          <a:ext cx="3874777" cy="3649287"/>
        </a:xfrm>
        <a:prstGeom prst="roundRect">
          <a:avLst>
            <a:gd name="adj" fmla="val 10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just" defTabSz="577850">
            <a:lnSpc>
              <a:spcPct val="90000"/>
            </a:lnSpc>
            <a:spcBef>
              <a:spcPct val="0"/>
            </a:spcBef>
            <a:spcAft>
              <a:spcPct val="35000"/>
            </a:spcAft>
            <a:buNone/>
          </a:pPr>
          <a:r>
            <a:rPr lang="en-US" sz="1300" kern="1200" dirty="0"/>
            <a:t>Through the CNA and particularly through interviews/conversations with residents, it is understood that a large number of Roma women in the community who have no jobs, and no income, are living on the edge of poverty despite producing for home use traditional spreads and dips of excellent quality. </a:t>
          </a:r>
          <a:br>
            <a:rPr lang="en-US" sz="1300" kern="1200" dirty="0"/>
          </a:br>
          <a:endParaRPr lang="en-US" sz="1300" kern="1200" dirty="0"/>
        </a:p>
        <a:p>
          <a:pPr marL="0" lvl="0" indent="0" algn="just" defTabSz="577850">
            <a:lnSpc>
              <a:spcPct val="90000"/>
            </a:lnSpc>
            <a:spcBef>
              <a:spcPct val="0"/>
            </a:spcBef>
            <a:spcAft>
              <a:spcPct val="35000"/>
            </a:spcAft>
            <a:buNone/>
          </a:pPr>
          <a:r>
            <a:rPr lang="en-US" sz="1300" b="1" kern="1200" dirty="0"/>
            <a:t>Possible solution: Local organizations raise a sum of money [campaign funding] and train Roma women while offering legal support to create a social consortium of women for the production of spreads and dips, helping them to connect to local supply chains.</a:t>
          </a:r>
        </a:p>
      </dsp:txBody>
      <dsp:txXfrm>
        <a:off x="7984532" y="1459714"/>
        <a:ext cx="3874777" cy="1459714"/>
      </dsp:txXfrm>
    </dsp:sp>
    <dsp:sp modelId="{5791C6B5-4A2D-4AF3-9C31-7BB4FC26E5C6}">
      <dsp:nvSpPr>
        <dsp:cNvPr id="0" name=""/>
        <dsp:cNvSpPr/>
      </dsp:nvSpPr>
      <dsp:spPr>
        <a:xfrm>
          <a:off x="9637154" y="55444"/>
          <a:ext cx="636030" cy="661087"/>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2000" r="-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8E65629-8E29-47DA-9315-E9AAD359A8E1}">
      <dsp:nvSpPr>
        <dsp:cNvPr id="0" name=""/>
        <dsp:cNvSpPr/>
      </dsp:nvSpPr>
      <dsp:spPr>
        <a:xfrm>
          <a:off x="6062182" y="3588898"/>
          <a:ext cx="82937" cy="60388"/>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6DC074-9D55-477A-80B4-E12018C14B02}">
      <dsp:nvSpPr>
        <dsp:cNvPr id="0" name=""/>
        <dsp:cNvSpPr/>
      </dsp:nvSpPr>
      <dsp:spPr>
        <a:xfrm rot="5400000">
          <a:off x="-227752" y="232225"/>
          <a:ext cx="1518349" cy="1062844"/>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endParaRPr lang="en-US" sz="3200" kern="1200" dirty="0"/>
        </a:p>
      </dsp:txBody>
      <dsp:txXfrm rot="-5400000">
        <a:off x="1" y="535894"/>
        <a:ext cx="1062844" cy="455505"/>
      </dsp:txXfrm>
    </dsp:sp>
    <dsp:sp modelId="{97B6FFAF-D978-42ED-B19A-6A5E969821B5}">
      <dsp:nvSpPr>
        <dsp:cNvPr id="0" name=""/>
        <dsp:cNvSpPr/>
      </dsp:nvSpPr>
      <dsp:spPr>
        <a:xfrm rot="5400000">
          <a:off x="4402698" y="-3335380"/>
          <a:ext cx="986926" cy="766663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1. Decide which findings you will build on and which services your program or outreach will focus on to meet community needs</a:t>
          </a:r>
        </a:p>
        <a:p>
          <a:pPr marL="114300" lvl="1" indent="-114300" algn="l" defTabSz="622300">
            <a:lnSpc>
              <a:spcPct val="90000"/>
            </a:lnSpc>
            <a:spcBef>
              <a:spcPct val="0"/>
            </a:spcBef>
            <a:spcAft>
              <a:spcPct val="15000"/>
            </a:spcAft>
            <a:buChar char="•"/>
          </a:pPr>
          <a:r>
            <a:rPr lang="en-US" sz="1400" kern="1200" dirty="0"/>
            <a:t>2. Identify an intended activity or response for each key finding, all working toward addressing the need.</a:t>
          </a:r>
        </a:p>
      </dsp:txBody>
      <dsp:txXfrm rot="-5400000">
        <a:off x="1062844" y="52652"/>
        <a:ext cx="7618457" cy="890570"/>
      </dsp:txXfrm>
    </dsp:sp>
    <dsp:sp modelId="{4F76BDFB-4C8B-422A-AAD9-B7CF7D7104B4}">
      <dsp:nvSpPr>
        <dsp:cNvPr id="0" name=""/>
        <dsp:cNvSpPr/>
      </dsp:nvSpPr>
      <dsp:spPr>
        <a:xfrm rot="5400000">
          <a:off x="-227752" y="1673284"/>
          <a:ext cx="1518349" cy="1062844"/>
        </a:xfrm>
        <a:prstGeom prst="chevron">
          <a:avLst/>
        </a:prstGeom>
        <a:solidFill>
          <a:srgbClr val="FF0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endParaRPr lang="en-US" sz="3200" kern="1200" dirty="0"/>
        </a:p>
      </dsp:txBody>
      <dsp:txXfrm rot="-5400000">
        <a:off x="1" y="1976953"/>
        <a:ext cx="1062844" cy="455505"/>
      </dsp:txXfrm>
    </dsp:sp>
    <dsp:sp modelId="{9F2DAE2D-4EBD-4EB1-8259-1AD15A0CF08B}">
      <dsp:nvSpPr>
        <dsp:cNvPr id="0" name=""/>
        <dsp:cNvSpPr/>
      </dsp:nvSpPr>
      <dsp:spPr>
        <a:xfrm rot="5400000">
          <a:off x="4293416" y="-1894322"/>
          <a:ext cx="1205491" cy="766663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3. Identify potential allies and parties (e.g., policy makers, other organizations, community leaders, citizens and civic organizations, associations, etc.) that will contribute to both the planning and implementation of the action to meet the community's needs.</a:t>
          </a:r>
        </a:p>
        <a:p>
          <a:pPr marL="114300" lvl="1" indent="-114300" algn="l" defTabSz="622300">
            <a:lnSpc>
              <a:spcPct val="90000"/>
            </a:lnSpc>
            <a:spcBef>
              <a:spcPct val="0"/>
            </a:spcBef>
            <a:spcAft>
              <a:spcPct val="15000"/>
            </a:spcAft>
            <a:buChar char="•"/>
          </a:pPr>
          <a:r>
            <a:rPr lang="en-US" sz="1400" kern="1200" dirty="0"/>
            <a:t>4. Formulate an initial action plan which you combine with potential stakeholders, effectively involving the community itself, and listening carefully to potential end beneficiaries and their valuable insight.</a:t>
          </a:r>
        </a:p>
      </dsp:txBody>
      <dsp:txXfrm rot="-5400000">
        <a:off x="1062845" y="1395096"/>
        <a:ext cx="7607788" cy="1087797"/>
      </dsp:txXfrm>
    </dsp:sp>
    <dsp:sp modelId="{9A9BE2DC-63B6-45BE-B6E3-0DE202A42F5D}">
      <dsp:nvSpPr>
        <dsp:cNvPr id="0" name=""/>
        <dsp:cNvSpPr/>
      </dsp:nvSpPr>
      <dsp:spPr>
        <a:xfrm rot="5400000">
          <a:off x="-227752" y="3064339"/>
          <a:ext cx="1518349" cy="1062844"/>
        </a:xfrm>
        <a:prstGeom prst="chevron">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endParaRPr lang="en-US" sz="3200" kern="1200" dirty="0"/>
        </a:p>
      </dsp:txBody>
      <dsp:txXfrm rot="-5400000">
        <a:off x="1" y="3368008"/>
        <a:ext cx="1062844" cy="455505"/>
      </dsp:txXfrm>
    </dsp:sp>
    <dsp:sp modelId="{D7FA89DF-77DE-4686-BEED-0CD8C2E42141}">
      <dsp:nvSpPr>
        <dsp:cNvPr id="0" name=""/>
        <dsp:cNvSpPr/>
      </dsp:nvSpPr>
      <dsp:spPr>
        <a:xfrm rot="5400000">
          <a:off x="4343418" y="-503266"/>
          <a:ext cx="1105486" cy="766663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5. Appoint a responsible team to carry out each activity where all potential stakeholders (e.g. civil society </a:t>
          </a:r>
          <a:r>
            <a:rPr lang="en-US" sz="1400" kern="1200" dirty="0" err="1"/>
            <a:t>organisations</a:t>
          </a:r>
          <a:r>
            <a:rPr lang="en-US" sz="1400" kern="1200" dirty="0"/>
            <a:t>, associations) are involved and due, and set clear deadlines to move forward with actions</a:t>
          </a:r>
        </a:p>
        <a:p>
          <a:pPr marL="114300" lvl="1" indent="-114300" algn="l" defTabSz="622300">
            <a:lnSpc>
              <a:spcPct val="90000"/>
            </a:lnSpc>
            <a:spcBef>
              <a:spcPct val="0"/>
            </a:spcBef>
            <a:spcAft>
              <a:spcPct val="15000"/>
            </a:spcAft>
            <a:buChar char="•"/>
          </a:pPr>
          <a:r>
            <a:rPr lang="en-US" sz="1400" kern="1200" dirty="0"/>
            <a:t>6. Define indicators of success. Success indicators are metrics that show that your </a:t>
          </a:r>
          <a:r>
            <a:rPr lang="en-US" sz="1400" kern="1200" dirty="0" err="1"/>
            <a:t>programme</a:t>
          </a:r>
          <a:r>
            <a:rPr lang="en-US" sz="1400" kern="1200" dirty="0"/>
            <a:t> or activity has been completed or achieved a goal. Success indicators must be clear, achievable and measurable.</a:t>
          </a:r>
        </a:p>
      </dsp:txBody>
      <dsp:txXfrm rot="-5400000">
        <a:off x="1062844" y="2831273"/>
        <a:ext cx="7612670" cy="997556"/>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C00992-0275-47AF-B9C4-3E9A6F50E923}" type="datetimeFigureOut">
              <a:rPr lang="en-US" smtClean="0"/>
              <a:t>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A4CF6D-A45C-4857-8400-FB4B00109C94}" type="slidenum">
              <a:rPr lang="en-US" smtClean="0"/>
              <a:t>‹#›</a:t>
            </a:fld>
            <a:endParaRPr lang="en-US"/>
          </a:p>
        </p:txBody>
      </p:sp>
    </p:spTree>
    <p:extLst>
      <p:ext uri="{BB962C8B-B14F-4D97-AF65-F5344CB8AC3E}">
        <p14:creationId xmlns:p14="http://schemas.microsoft.com/office/powerpoint/2010/main" val="2081171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2d835a9aea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E802E9B5-C4D8-B878-DC89-A1BB293BDBE2}"/>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4D4DE0BA-BB5E-4D3E-D9EA-FE3AFC550DB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221D1402-1B57-D396-3D76-F45614863E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7184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9BB346BF-A1BA-A4E1-7088-239DB982025D}"/>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3C0236B1-1955-2ECB-1D25-8D2E092A6B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C21FA812-EF78-F001-B80B-198D310F821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7572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E2F8E69C-EE55-861D-40EE-11D3BBC9B8F1}"/>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23DEF21C-ED95-D70A-CE30-D27115AA7CE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6611557F-8F60-F4E3-1DE1-00C4B4F8DAF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885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EBE4DEDA-E862-9BBB-D0D7-4F03DE7D7E12}"/>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4F0B44FD-99BD-64A3-E98B-729D4F02CCA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ADA3F738-47D2-3C7F-FBA9-C7EE321CE64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15922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1606BF4C-018F-8402-523E-1754109E42E4}"/>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2B47FBDE-A158-CD3B-1A05-7DDD8C05431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6835F1FF-F789-1AD8-AA43-317EF67CBFB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76834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2D31980C-03A4-2528-09BA-4EC057846C79}"/>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AD36E5D3-C0A1-D6AA-4023-DD9844F8B85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0F1B0565-F551-9D9C-E729-4526CAE2984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262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5C03628D-E711-59D0-2D7D-A57275AD7DE9}"/>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2A64DED3-9FDF-0DD0-47E2-CCDDCE3C7EC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9AADB9CF-EDEF-0757-6EC9-E78377F083E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5337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6B08EDBC-B8E7-3875-F946-0DDF009BC4BC}"/>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689E4F89-717D-7014-3952-8976FBCCB4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50E49979-E4D0-0737-3E7B-1ABEB63D80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6876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a:extLst>
            <a:ext uri="{FF2B5EF4-FFF2-40B4-BE49-F238E27FC236}">
              <a16:creationId xmlns:a16="http://schemas.microsoft.com/office/drawing/2014/main" id="{EC12BAA0-46B7-1865-2008-8F6A7AB481DF}"/>
            </a:ext>
          </a:extLst>
        </p:cNvPr>
        <p:cNvGrpSpPr/>
        <p:nvPr/>
      </p:nvGrpSpPr>
      <p:grpSpPr>
        <a:xfrm>
          <a:off x="0" y="0"/>
          <a:ext cx="0" cy="0"/>
          <a:chOff x="0" y="0"/>
          <a:chExt cx="0" cy="0"/>
        </a:xfrm>
      </p:grpSpPr>
      <p:sp>
        <p:nvSpPr>
          <p:cNvPr id="290" name="Google Shape;290;g2d835a9aea3_0_0:notes">
            <a:extLst>
              <a:ext uri="{FF2B5EF4-FFF2-40B4-BE49-F238E27FC236}">
                <a16:creationId xmlns:a16="http://schemas.microsoft.com/office/drawing/2014/main" id="{CF96EEA6-94DE-0376-518E-363A475B73A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g2d835a9aea3_0_0:notes">
            <a:extLst>
              <a:ext uri="{FF2B5EF4-FFF2-40B4-BE49-F238E27FC236}">
                <a16:creationId xmlns:a16="http://schemas.microsoft.com/office/drawing/2014/main" id="{F11656C7-F228-69A9-A41A-26528A85D62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161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o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80457"/>
            <a:ext cx="9144000" cy="2029506"/>
          </a:xfrm>
        </p:spPr>
        <p:txBody>
          <a:bodyPr anchor="b"/>
          <a:lstStyle>
            <a:lvl1pPr algn="ctr">
              <a:defRPr sz="6000" b="1" spc="300">
                <a:solidFill>
                  <a:schemeClr val="accent1">
                    <a:lumMod val="75000"/>
                  </a:schemeClr>
                </a:solidFill>
              </a:defRPr>
            </a:lvl1pPr>
          </a:lstStyle>
          <a:p>
            <a:r>
              <a:rPr lang="en-GB" dirty="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838200" y="1441056"/>
            <a:ext cx="10515600" cy="714106"/>
          </a:xfrm>
        </p:spPr>
        <p:txBody>
          <a:bodyPr/>
          <a:lstStyle/>
          <a:p>
            <a:r>
              <a:rPr lang="en-GB"/>
              <a:t>Click to edit Master title style</a:t>
            </a:r>
            <a:endParaRPr lang="en-US"/>
          </a:p>
        </p:txBody>
      </p:sp>
      <p:sp>
        <p:nvSpPr>
          <p:cNvPr id="6" name="Footer Placeholder 4"/>
          <p:cNvSpPr>
            <a:spLocks noGrp="1"/>
          </p:cNvSpPr>
          <p:nvPr>
            <p:ph type="ftr" sz="quarter" idx="11"/>
          </p:nvPr>
        </p:nvSpPr>
        <p:spPr>
          <a:xfrm>
            <a:off x="1194117" y="6329385"/>
            <a:ext cx="6960532" cy="365126"/>
          </a:xfrm>
        </p:spPr>
        <p:txBody>
          <a:bodyPr/>
          <a:lstStyle/>
          <a:p>
            <a:endParaRPr lang="en-US" dirty="0"/>
          </a:p>
        </p:txBody>
      </p:sp>
      <p:sp>
        <p:nvSpPr>
          <p:cNvPr id="7"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Čučo slaj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rtnerija">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2" name="TextBox 1"/>
          <p:cNvSpPr txBox="1"/>
          <p:nvPr userDrawn="1"/>
        </p:nvSpPr>
        <p:spPr>
          <a:xfrm>
            <a:off x="539646" y="1004341"/>
            <a:ext cx="2353456" cy="646331"/>
          </a:xfrm>
          <a:prstGeom prst="rect">
            <a:avLst/>
          </a:prstGeom>
          <a:noFill/>
        </p:spPr>
        <p:txBody>
          <a:bodyPr wrap="square" rtlCol="0">
            <a:spAutoFit/>
          </a:bodyPr>
          <a:lstStyle/>
          <a:p>
            <a:r>
              <a:rPr lang="en-US" sz="3600" dirty="0">
                <a:effectLst>
                  <a:outerShdw blurRad="38100" dist="38100" dir="2700000" algn="tl">
                    <a:srgbClr val="000000">
                      <a:alpha val="43137"/>
                    </a:srgbClr>
                  </a:outerShdw>
                </a:effectLst>
              </a:rPr>
              <a:t>Partners</a:t>
            </a:r>
          </a:p>
        </p:txBody>
      </p:sp>
      <p:sp>
        <p:nvSpPr>
          <p:cNvPr id="4" name="Picture Placeholder 3"/>
          <p:cNvSpPr>
            <a:spLocks noGrp="1"/>
          </p:cNvSpPr>
          <p:nvPr>
            <p:ph type="pic" sz="quarter" idx="13"/>
          </p:nvPr>
        </p:nvSpPr>
        <p:spPr>
          <a:xfrm>
            <a:off x="1333500" y="2219325"/>
            <a:ext cx="2743200" cy="1209675"/>
          </a:xfrm>
        </p:spPr>
        <p:txBody>
          <a:bodyPr/>
          <a:lstStyle/>
          <a:p>
            <a:endParaRPr lang="en-US"/>
          </a:p>
        </p:txBody>
      </p:sp>
      <p:sp>
        <p:nvSpPr>
          <p:cNvPr id="7" name="Picture Placeholder 3"/>
          <p:cNvSpPr>
            <a:spLocks noGrp="1"/>
          </p:cNvSpPr>
          <p:nvPr>
            <p:ph type="pic" sz="quarter" idx="14"/>
          </p:nvPr>
        </p:nvSpPr>
        <p:spPr>
          <a:xfrm>
            <a:off x="4724400" y="2219325"/>
            <a:ext cx="2743200" cy="1209675"/>
          </a:xfrm>
        </p:spPr>
        <p:txBody>
          <a:bodyPr/>
          <a:lstStyle/>
          <a:p>
            <a:endParaRPr lang="en-US"/>
          </a:p>
        </p:txBody>
      </p:sp>
      <p:sp>
        <p:nvSpPr>
          <p:cNvPr id="8" name="Picture Placeholder 3"/>
          <p:cNvSpPr>
            <a:spLocks noGrp="1"/>
          </p:cNvSpPr>
          <p:nvPr>
            <p:ph type="pic" sz="quarter" idx="15"/>
          </p:nvPr>
        </p:nvSpPr>
        <p:spPr>
          <a:xfrm>
            <a:off x="8115300" y="2219325"/>
            <a:ext cx="2743200" cy="1209675"/>
          </a:xfrm>
        </p:spPr>
        <p:txBody>
          <a:bodyPr/>
          <a:lstStyle/>
          <a:p>
            <a:endParaRPr lang="en-US"/>
          </a:p>
        </p:txBody>
      </p:sp>
      <p:sp>
        <p:nvSpPr>
          <p:cNvPr id="9" name="Picture Placeholder 3"/>
          <p:cNvSpPr>
            <a:spLocks noGrp="1"/>
          </p:cNvSpPr>
          <p:nvPr>
            <p:ph type="pic" sz="quarter" idx="16"/>
          </p:nvPr>
        </p:nvSpPr>
        <p:spPr>
          <a:xfrm>
            <a:off x="1333500" y="3840761"/>
            <a:ext cx="2743200" cy="1209675"/>
          </a:xfrm>
        </p:spPr>
        <p:txBody>
          <a:bodyPr/>
          <a:lstStyle/>
          <a:p>
            <a:endParaRPr lang="en-US"/>
          </a:p>
        </p:txBody>
      </p:sp>
      <p:sp>
        <p:nvSpPr>
          <p:cNvPr id="10" name="Picture Placeholder 3"/>
          <p:cNvSpPr>
            <a:spLocks noGrp="1"/>
          </p:cNvSpPr>
          <p:nvPr>
            <p:ph type="pic" sz="quarter" idx="17"/>
          </p:nvPr>
        </p:nvSpPr>
        <p:spPr>
          <a:xfrm>
            <a:off x="4724400" y="3840761"/>
            <a:ext cx="2743200" cy="1209675"/>
          </a:xfrm>
        </p:spPr>
        <p:txBody>
          <a:bodyPr/>
          <a:lstStyle/>
          <a:p>
            <a:endParaRPr lang="en-US"/>
          </a:p>
        </p:txBody>
      </p:sp>
      <p:sp>
        <p:nvSpPr>
          <p:cNvPr id="11" name="Picture Placeholder 3"/>
          <p:cNvSpPr>
            <a:spLocks noGrp="1"/>
          </p:cNvSpPr>
          <p:nvPr>
            <p:ph type="pic" sz="quarter" idx="18"/>
          </p:nvPr>
        </p:nvSpPr>
        <p:spPr>
          <a:xfrm>
            <a:off x="8115300" y="3840761"/>
            <a:ext cx="2743200" cy="1209675"/>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ela">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194117" y="6329385"/>
            <a:ext cx="6960532" cy="365126"/>
          </a:xfrm>
        </p:spPr>
        <p:txBody>
          <a:bodyPr/>
          <a:lstStyle/>
          <a:p>
            <a:endParaRPr lang="en-US" dirty="0"/>
          </a:p>
        </p:txBody>
      </p:sp>
      <p:sp>
        <p:nvSpPr>
          <p:cNvPr id="6"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3" name="Table Placeholder 2"/>
          <p:cNvSpPr>
            <a:spLocks noGrp="1"/>
          </p:cNvSpPr>
          <p:nvPr>
            <p:ph type="tbl" sz="quarter" idx="13"/>
          </p:nvPr>
        </p:nvSpPr>
        <p:spPr>
          <a:xfrm>
            <a:off x="809625" y="1567543"/>
            <a:ext cx="10267950" cy="4023632"/>
          </a:xfrm>
        </p:spPr>
        <p:txBody>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Teksti 2">
    <p:spTree>
      <p:nvGrpSpPr>
        <p:cNvPr id="1" name=""/>
        <p:cNvGrpSpPr/>
        <p:nvPr/>
      </p:nvGrpSpPr>
      <p:grpSpPr>
        <a:xfrm>
          <a:off x="0" y="0"/>
          <a:ext cx="0" cy="0"/>
          <a:chOff x="0" y="0"/>
          <a:chExt cx="0" cy="0"/>
        </a:xfrm>
      </p:grpSpPr>
      <p:sp>
        <p:nvSpPr>
          <p:cNvPr id="2" name="Title 1"/>
          <p:cNvSpPr>
            <a:spLocks noGrp="1"/>
          </p:cNvSpPr>
          <p:nvPr>
            <p:ph type="title"/>
          </p:nvPr>
        </p:nvSpPr>
        <p:spPr>
          <a:xfrm>
            <a:off x="839788" y="1629682"/>
            <a:ext cx="3932237" cy="979714"/>
          </a:xfrm>
        </p:spPr>
        <p:txBody>
          <a:bodyPr anchor="b"/>
          <a:lstStyle>
            <a:lvl1pPr>
              <a:defRPr sz="3200"/>
            </a:lvl1pPr>
          </a:lstStyle>
          <a:p>
            <a:r>
              <a:rPr lang="en-GB" dirty="0"/>
              <a:t>Click to edit Master title style</a:t>
            </a:r>
            <a:endParaRPr lang="en-US" dirty="0"/>
          </a:p>
        </p:txBody>
      </p:sp>
      <p:sp>
        <p:nvSpPr>
          <p:cNvPr id="3" name="Content Placeholder 2"/>
          <p:cNvSpPr>
            <a:spLocks noGrp="1"/>
          </p:cNvSpPr>
          <p:nvPr>
            <p:ph idx="1"/>
          </p:nvPr>
        </p:nvSpPr>
        <p:spPr>
          <a:xfrm>
            <a:off x="5183188" y="1629682"/>
            <a:ext cx="6172200" cy="423136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839788" y="2667000"/>
            <a:ext cx="3932237" cy="3201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Teksti &amp; Slika">
    <p:spTree>
      <p:nvGrpSpPr>
        <p:cNvPr id="1" name=""/>
        <p:cNvGrpSpPr/>
        <p:nvPr/>
      </p:nvGrpSpPr>
      <p:grpSpPr>
        <a:xfrm>
          <a:off x="0" y="0"/>
          <a:ext cx="0" cy="0"/>
          <a:chOff x="0" y="0"/>
          <a:chExt cx="0" cy="0"/>
        </a:xfrm>
      </p:grpSpPr>
      <p:sp>
        <p:nvSpPr>
          <p:cNvPr id="2" name="Title 1"/>
          <p:cNvSpPr>
            <a:spLocks noGrp="1"/>
          </p:cNvSpPr>
          <p:nvPr>
            <p:ph type="title"/>
          </p:nvPr>
        </p:nvSpPr>
        <p:spPr>
          <a:xfrm>
            <a:off x="839788" y="1629681"/>
            <a:ext cx="3932237" cy="1069975"/>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1629681"/>
            <a:ext cx="6172200" cy="423136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808514"/>
            <a:ext cx="3932237" cy="30604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kni slika &amp; Teksti">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10" name="Text Placeholder 9"/>
          <p:cNvSpPr>
            <a:spLocks noGrp="1"/>
          </p:cNvSpPr>
          <p:nvPr>
            <p:ph type="body" sz="quarter" idx="13"/>
          </p:nvPr>
        </p:nvSpPr>
        <p:spPr>
          <a:xfrm>
            <a:off x="3687580" y="1510532"/>
            <a:ext cx="7615004" cy="3836935"/>
          </a:xfrm>
        </p:spPr>
        <p:txBody>
          <a:bodyPr/>
          <a:lstStyle>
            <a:lvl1pPr marL="0" indent="0">
              <a:buNone/>
              <a:defRPr/>
            </a:lvl1pPr>
          </a:lstStyle>
          <a:p>
            <a:pPr lvl="0"/>
            <a:endParaRPr lang="en-US" dirty="0"/>
          </a:p>
        </p:txBody>
      </p:sp>
      <p:sp>
        <p:nvSpPr>
          <p:cNvPr id="11" name="Document 10"/>
          <p:cNvSpPr/>
          <p:nvPr userDrawn="1"/>
        </p:nvSpPr>
        <p:spPr>
          <a:xfrm rot="16200000" flipH="1">
            <a:off x="-1329244" y="2360478"/>
            <a:ext cx="5685065" cy="342953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 name="connsiteX0-71" fmla="*/ 564 w 22849"/>
              <a:gd name="connsiteY0-72" fmla="*/ 0 h 25468"/>
              <a:gd name="connsiteX1-73" fmla="*/ 22849 w 22849"/>
              <a:gd name="connsiteY1-74" fmla="*/ 0 h 25468"/>
              <a:gd name="connsiteX2-75" fmla="*/ 22849 w 22849"/>
              <a:gd name="connsiteY2-76" fmla="*/ 17322 h 25468"/>
              <a:gd name="connsiteX3-77" fmla="*/ 1362 w 22849"/>
              <a:gd name="connsiteY3-78" fmla="*/ 25468 h 25468"/>
              <a:gd name="connsiteX4-79" fmla="*/ 564 w 22849"/>
              <a:gd name="connsiteY4-80" fmla="*/ 0 h 25468"/>
              <a:gd name="connsiteX0-81" fmla="*/ 564 w 22849"/>
              <a:gd name="connsiteY0-82" fmla="*/ 0 h 27240"/>
              <a:gd name="connsiteX1-83" fmla="*/ 22849 w 22849"/>
              <a:gd name="connsiteY1-84" fmla="*/ 0 h 27240"/>
              <a:gd name="connsiteX2-85" fmla="*/ 22849 w 22849"/>
              <a:gd name="connsiteY2-86" fmla="*/ 17322 h 27240"/>
              <a:gd name="connsiteX3-87" fmla="*/ 1362 w 22849"/>
              <a:gd name="connsiteY3-88" fmla="*/ 25468 h 27240"/>
              <a:gd name="connsiteX4-89" fmla="*/ 564 w 22849"/>
              <a:gd name="connsiteY4-90" fmla="*/ 0 h 27240"/>
              <a:gd name="connsiteX0-91" fmla="*/ 564 w 23027"/>
              <a:gd name="connsiteY0-92" fmla="*/ 0 h 27229"/>
              <a:gd name="connsiteX1-93" fmla="*/ 22849 w 23027"/>
              <a:gd name="connsiteY1-94" fmla="*/ 0 h 27229"/>
              <a:gd name="connsiteX2-95" fmla="*/ 23027 w 23027"/>
              <a:gd name="connsiteY2-96" fmla="*/ 17198 h 27229"/>
              <a:gd name="connsiteX3-97" fmla="*/ 1362 w 23027"/>
              <a:gd name="connsiteY3-98" fmla="*/ 25468 h 27229"/>
              <a:gd name="connsiteX4-99" fmla="*/ 564 w 23027"/>
              <a:gd name="connsiteY4-100" fmla="*/ 0 h 27229"/>
              <a:gd name="connsiteX0-101" fmla="*/ 564 w 23027"/>
              <a:gd name="connsiteY0-102" fmla="*/ 0 h 26511"/>
              <a:gd name="connsiteX1-103" fmla="*/ 22849 w 23027"/>
              <a:gd name="connsiteY1-104" fmla="*/ 0 h 26511"/>
              <a:gd name="connsiteX2-105" fmla="*/ 23027 w 23027"/>
              <a:gd name="connsiteY2-106" fmla="*/ 17198 h 26511"/>
              <a:gd name="connsiteX3-107" fmla="*/ 1362 w 23027"/>
              <a:gd name="connsiteY3-108" fmla="*/ 25468 h 26511"/>
              <a:gd name="connsiteX4-109" fmla="*/ 564 w 23027"/>
              <a:gd name="connsiteY4-110" fmla="*/ 0 h 26511"/>
              <a:gd name="connsiteX0-111" fmla="*/ 564 w 23027"/>
              <a:gd name="connsiteY0-112" fmla="*/ 0 h 26417"/>
              <a:gd name="connsiteX1-113" fmla="*/ 22849 w 23027"/>
              <a:gd name="connsiteY1-114" fmla="*/ 0 h 26417"/>
              <a:gd name="connsiteX2-115" fmla="*/ 23027 w 23027"/>
              <a:gd name="connsiteY2-116" fmla="*/ 17198 h 26417"/>
              <a:gd name="connsiteX3-117" fmla="*/ 1362 w 23027"/>
              <a:gd name="connsiteY3-118" fmla="*/ 25468 h 26417"/>
              <a:gd name="connsiteX4-119" fmla="*/ 564 w 23027"/>
              <a:gd name="connsiteY4-120" fmla="*/ 0 h 26417"/>
              <a:gd name="connsiteX0-121" fmla="*/ 11 w 22474"/>
              <a:gd name="connsiteY0-122" fmla="*/ 0 h 26417"/>
              <a:gd name="connsiteX1-123" fmla="*/ 22296 w 22474"/>
              <a:gd name="connsiteY1-124" fmla="*/ 0 h 26417"/>
              <a:gd name="connsiteX2-125" fmla="*/ 22474 w 22474"/>
              <a:gd name="connsiteY2-126" fmla="*/ 17198 h 26417"/>
              <a:gd name="connsiteX3-127" fmla="*/ 809 w 22474"/>
              <a:gd name="connsiteY3-128" fmla="*/ 25468 h 26417"/>
              <a:gd name="connsiteX4-129" fmla="*/ 11 w 22474"/>
              <a:gd name="connsiteY4-130" fmla="*/ 0 h 26417"/>
              <a:gd name="connsiteX0-131" fmla="*/ 16 w 22479"/>
              <a:gd name="connsiteY0-132" fmla="*/ 0 h 26417"/>
              <a:gd name="connsiteX1-133" fmla="*/ 22301 w 22479"/>
              <a:gd name="connsiteY1-134" fmla="*/ 0 h 26417"/>
              <a:gd name="connsiteX2-135" fmla="*/ 22479 w 22479"/>
              <a:gd name="connsiteY2-136" fmla="*/ 17198 h 26417"/>
              <a:gd name="connsiteX3-137" fmla="*/ 814 w 22479"/>
              <a:gd name="connsiteY3-138" fmla="*/ 25468 h 26417"/>
              <a:gd name="connsiteX4-139" fmla="*/ 16 w 22479"/>
              <a:gd name="connsiteY4-140" fmla="*/ 0 h 26417"/>
              <a:gd name="connsiteX0-141" fmla="*/ 16 w 22538"/>
              <a:gd name="connsiteY0-142" fmla="*/ 2715 h 28802"/>
              <a:gd name="connsiteX1-143" fmla="*/ 22301 w 22538"/>
              <a:gd name="connsiteY1-144" fmla="*/ 2715 h 28802"/>
              <a:gd name="connsiteX2-145" fmla="*/ 22538 w 22538"/>
              <a:gd name="connsiteY2-146" fmla="*/ 2705 h 28802"/>
              <a:gd name="connsiteX3-147" fmla="*/ 814 w 22538"/>
              <a:gd name="connsiteY3-148" fmla="*/ 28183 h 28802"/>
              <a:gd name="connsiteX4-149" fmla="*/ 16 w 22538"/>
              <a:gd name="connsiteY4-150" fmla="*/ 2715 h 28802"/>
              <a:gd name="connsiteX0-151" fmla="*/ 16 w 22538"/>
              <a:gd name="connsiteY0-152" fmla="*/ 1664 h 28324"/>
              <a:gd name="connsiteX1-153" fmla="*/ 22301 w 22538"/>
              <a:gd name="connsiteY1-154" fmla="*/ 1664 h 28324"/>
              <a:gd name="connsiteX2-155" fmla="*/ 22538 w 22538"/>
              <a:gd name="connsiteY2-156" fmla="*/ 1654 h 28324"/>
              <a:gd name="connsiteX3-157" fmla="*/ 814 w 22538"/>
              <a:gd name="connsiteY3-158" fmla="*/ 27132 h 28324"/>
              <a:gd name="connsiteX4-159" fmla="*/ 16 w 22538"/>
              <a:gd name="connsiteY4-160" fmla="*/ 1664 h 2832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538" h="28324">
                <a:moveTo>
                  <a:pt x="16" y="1664"/>
                </a:moveTo>
                <a:lnTo>
                  <a:pt x="22301" y="1664"/>
                </a:lnTo>
                <a:cubicBezTo>
                  <a:pt x="22360" y="7397"/>
                  <a:pt x="22479" y="-4079"/>
                  <a:pt x="22538" y="1654"/>
                </a:cubicBezTo>
                <a:cubicBezTo>
                  <a:pt x="14293" y="12425"/>
                  <a:pt x="24300" y="33558"/>
                  <a:pt x="814" y="27132"/>
                </a:cubicBezTo>
                <a:cubicBezTo>
                  <a:pt x="3054" y="12287"/>
                  <a:pt x="-263" y="5119"/>
                  <a:pt x="16" y="1664"/>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4"/>
          </p:nvPr>
        </p:nvSpPr>
        <p:spPr>
          <a:xfrm>
            <a:off x="539750" y="2068513"/>
            <a:ext cx="1828800" cy="1828800"/>
          </a:xfrm>
        </p:spPr>
        <p:txBody>
          <a:bodyPr/>
          <a:lstStyle/>
          <a:p>
            <a:endParaRPr lang="en-US"/>
          </a:p>
        </p:txBody>
      </p:sp>
      <p:sp>
        <p:nvSpPr>
          <p:cNvPr id="6" name="Text Placeholder 5"/>
          <p:cNvSpPr>
            <a:spLocks noGrp="1"/>
          </p:cNvSpPr>
          <p:nvPr>
            <p:ph type="body" sz="quarter" idx="15" hasCustomPrompt="1"/>
          </p:nvPr>
        </p:nvSpPr>
        <p:spPr>
          <a:xfrm>
            <a:off x="539750" y="4092575"/>
            <a:ext cx="1828800" cy="854075"/>
          </a:xfrm>
        </p:spPr>
        <p:txBody>
          <a:bodyPr>
            <a:normAutofit/>
          </a:bodyPr>
          <a:lstStyle>
            <a:lvl1pPr marL="0" indent="0">
              <a:buNone/>
              <a:defRPr sz="1400"/>
            </a:lvl1pPr>
          </a:lstStyle>
          <a:p>
            <a:pPr lvl="0"/>
            <a:r>
              <a:rPr lang="en-US" dirty="0"/>
              <a:t>Name of t</a:t>
            </a:r>
            <a:r>
              <a:rPr lang="en-GB" dirty="0"/>
              <a:t>he</a:t>
            </a:r>
            <a:r>
              <a:rPr lang="en-US" dirty="0"/>
              <a:t> author</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uj tekstija">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10" name="Text Placeholder 9"/>
          <p:cNvSpPr>
            <a:spLocks noGrp="1"/>
          </p:cNvSpPr>
          <p:nvPr>
            <p:ph type="body" sz="quarter" idx="13"/>
          </p:nvPr>
        </p:nvSpPr>
        <p:spPr>
          <a:xfrm>
            <a:off x="564530" y="1837848"/>
            <a:ext cx="4577096" cy="3836935"/>
          </a:xfrm>
          <a:solidFill>
            <a:schemeClr val="accent1">
              <a:alpha val="30000"/>
            </a:schemeClr>
          </a:solidFill>
        </p:spPr>
        <p:txBody>
          <a:bodyPr/>
          <a:lstStyle>
            <a:lvl1pPr marL="0" indent="0">
              <a:buNone/>
              <a:defRPr/>
            </a:lvl1pPr>
          </a:lstStyle>
          <a:p>
            <a:pPr lvl="0"/>
            <a:endParaRPr lang="en-US" dirty="0"/>
          </a:p>
        </p:txBody>
      </p:sp>
      <p:sp>
        <p:nvSpPr>
          <p:cNvPr id="2" name="Text Placeholder 9"/>
          <p:cNvSpPr>
            <a:spLocks noGrp="1"/>
          </p:cNvSpPr>
          <p:nvPr>
            <p:ph type="body" sz="quarter" idx="14"/>
          </p:nvPr>
        </p:nvSpPr>
        <p:spPr>
          <a:xfrm>
            <a:off x="6691184" y="1510532"/>
            <a:ext cx="4577096" cy="3836935"/>
          </a:xfrm>
          <a:solidFill>
            <a:schemeClr val="accent2">
              <a:alpha val="30000"/>
            </a:schemeClr>
          </a:solidFill>
        </p:spPr>
        <p:txBody>
          <a:bodyPr/>
          <a:lstStyle>
            <a:lvl1pPr marL="0" indent="0">
              <a:buNone/>
              <a:defRPr/>
            </a:lvl1pPr>
          </a:lstStyle>
          <a:p>
            <a:pPr lvl="0"/>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aslov &amp; Teksti &amp; Grafika">
    <p:spTree>
      <p:nvGrpSpPr>
        <p:cNvPr id="1" name=""/>
        <p:cNvGrpSpPr/>
        <p:nvPr/>
      </p:nvGrpSpPr>
      <p:grpSpPr>
        <a:xfrm>
          <a:off x="0" y="0"/>
          <a:ext cx="0" cy="0"/>
          <a:chOff x="0" y="0"/>
          <a:chExt cx="0" cy="0"/>
        </a:xfrm>
      </p:grpSpPr>
      <p:sp>
        <p:nvSpPr>
          <p:cNvPr id="2" name="Title 1"/>
          <p:cNvSpPr>
            <a:spLocks noGrp="1"/>
          </p:cNvSpPr>
          <p:nvPr>
            <p:ph type="title"/>
          </p:nvPr>
        </p:nvSpPr>
        <p:spPr>
          <a:xfrm>
            <a:off x="2563318" y="1420497"/>
            <a:ext cx="8790482" cy="836249"/>
          </a:xfrm>
        </p:spPr>
        <p:txBody>
          <a:bodyPr/>
          <a:lstStyle/>
          <a:p>
            <a:r>
              <a:rPr lang="en-GB" dirty="0"/>
              <a:t>Click to edit Master title style</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10" name="Text Placeholder 9"/>
          <p:cNvSpPr>
            <a:spLocks noGrp="1"/>
          </p:cNvSpPr>
          <p:nvPr>
            <p:ph type="body" sz="quarter" idx="13"/>
          </p:nvPr>
        </p:nvSpPr>
        <p:spPr>
          <a:xfrm>
            <a:off x="2563318" y="2264229"/>
            <a:ext cx="8365032" cy="349199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Document 10"/>
          <p:cNvSpPr/>
          <p:nvPr userDrawn="1"/>
        </p:nvSpPr>
        <p:spPr>
          <a:xfrm rot="16200000" flipH="1">
            <a:off x="-1776810" y="2983798"/>
            <a:ext cx="5651013" cy="209739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403" h="17322">
                <a:moveTo>
                  <a:pt x="118" y="0"/>
                </a:moveTo>
                <a:lnTo>
                  <a:pt x="22403" y="0"/>
                </a:lnTo>
                <a:lnTo>
                  <a:pt x="22403" y="17322"/>
                </a:lnTo>
                <a:cubicBezTo>
                  <a:pt x="11603" y="17322"/>
                  <a:pt x="10496" y="12457"/>
                  <a:pt x="2164" y="12840"/>
                </a:cubicBezTo>
                <a:cubicBezTo>
                  <a:pt x="-112" y="7651"/>
                  <a:pt x="-161" y="3455"/>
                  <a:pt x="118"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4" hasCustomPrompt="1"/>
          </p:nvPr>
        </p:nvSpPr>
        <p:spPr>
          <a:xfrm>
            <a:off x="285450" y="1690688"/>
            <a:ext cx="1105499" cy="1814512"/>
          </a:xfrm>
        </p:spPr>
        <p:txBody>
          <a:bodyPr>
            <a:normAutofit/>
          </a:bodyPr>
          <a:lstStyle>
            <a:lvl1pPr marL="0" indent="0">
              <a:buNone/>
              <a:defRPr sz="8000" b="1" cap="none" spc="0">
                <a:ln w="10160">
                  <a:solidFill>
                    <a:schemeClr val="accent5"/>
                  </a:solidFill>
                  <a:prstDash val="solid"/>
                </a:ln>
                <a:solidFill>
                  <a:srgbClr val="FFFFFF"/>
                </a:solidFill>
                <a:effectLst>
                  <a:outerShdw blurRad="38100" dist="22860" dir="5400000" algn="tl" rotWithShape="0">
                    <a:srgbClr val="000000">
                      <a:alpha val="30000"/>
                    </a:srgbClr>
                  </a:outerShdw>
                </a:effectLst>
              </a:defRPr>
            </a:lvl1pPr>
          </a:lstStyle>
          <a:p>
            <a:pPr lvl="0"/>
            <a:r>
              <a:rPr lang="en-US" dirty="0"/>
              <a:t>1</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aslov &amp; Teksti &amp; Grafika 2">
    <p:spTree>
      <p:nvGrpSpPr>
        <p:cNvPr id="1" name=""/>
        <p:cNvGrpSpPr/>
        <p:nvPr/>
      </p:nvGrpSpPr>
      <p:grpSpPr>
        <a:xfrm>
          <a:off x="0" y="0"/>
          <a:ext cx="0" cy="0"/>
          <a:chOff x="0" y="0"/>
          <a:chExt cx="0" cy="0"/>
        </a:xfrm>
      </p:grpSpPr>
      <p:sp>
        <p:nvSpPr>
          <p:cNvPr id="2" name="Title 1"/>
          <p:cNvSpPr>
            <a:spLocks noGrp="1"/>
          </p:cNvSpPr>
          <p:nvPr>
            <p:ph type="title"/>
          </p:nvPr>
        </p:nvSpPr>
        <p:spPr>
          <a:xfrm>
            <a:off x="2563318" y="1362462"/>
            <a:ext cx="8790482" cy="836249"/>
          </a:xfrm>
        </p:spPr>
        <p:txBody>
          <a:bodyPr/>
          <a:lstStyle/>
          <a:p>
            <a:r>
              <a:rPr lang="en-GB" dirty="0"/>
              <a:t>Click to edit Master title style</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10" name="Text Placeholder 9"/>
          <p:cNvSpPr>
            <a:spLocks noGrp="1"/>
          </p:cNvSpPr>
          <p:nvPr>
            <p:ph type="body" sz="quarter" idx="13"/>
          </p:nvPr>
        </p:nvSpPr>
        <p:spPr>
          <a:xfrm>
            <a:off x="2563318" y="2362200"/>
            <a:ext cx="8790482" cy="339402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Document 10"/>
          <p:cNvSpPr/>
          <p:nvPr userDrawn="1"/>
        </p:nvSpPr>
        <p:spPr>
          <a:xfrm rot="16200000" flipH="1">
            <a:off x="-1776810" y="2983798"/>
            <a:ext cx="5651013" cy="209739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838 w 22438"/>
              <a:gd name="connsiteY0-2" fmla="*/ 0 h 17322"/>
              <a:gd name="connsiteX1-3" fmla="*/ 22438 w 22438"/>
              <a:gd name="connsiteY1-4" fmla="*/ 0 h 17322"/>
              <a:gd name="connsiteX2-5" fmla="*/ 22438 w 22438"/>
              <a:gd name="connsiteY2-6" fmla="*/ 17322 h 17322"/>
              <a:gd name="connsiteX3-7" fmla="*/ 0 w 22438"/>
              <a:gd name="connsiteY3-8" fmla="*/ 10364 h 17322"/>
              <a:gd name="connsiteX4-9" fmla="*/ 838 w 22438"/>
              <a:gd name="connsiteY4-10" fmla="*/ 0 h 17322"/>
              <a:gd name="connsiteX0-11" fmla="*/ 838 w 22438"/>
              <a:gd name="connsiteY0-12" fmla="*/ 0 h 17456"/>
              <a:gd name="connsiteX1-13" fmla="*/ 22438 w 22438"/>
              <a:gd name="connsiteY1-14" fmla="*/ 0 h 17456"/>
              <a:gd name="connsiteX2-15" fmla="*/ 22438 w 22438"/>
              <a:gd name="connsiteY2-16" fmla="*/ 17322 h 17456"/>
              <a:gd name="connsiteX3-17" fmla="*/ 0 w 22438"/>
              <a:gd name="connsiteY3-18" fmla="*/ 10364 h 17456"/>
              <a:gd name="connsiteX4-19" fmla="*/ 838 w 22438"/>
              <a:gd name="connsiteY4-20" fmla="*/ 0 h 17456"/>
              <a:gd name="connsiteX0-21" fmla="*/ 153 w 22438"/>
              <a:gd name="connsiteY0-22" fmla="*/ 0 h 17456"/>
              <a:gd name="connsiteX1-23" fmla="*/ 22438 w 22438"/>
              <a:gd name="connsiteY1-24" fmla="*/ 0 h 17456"/>
              <a:gd name="connsiteX2-25" fmla="*/ 22438 w 22438"/>
              <a:gd name="connsiteY2-26" fmla="*/ 17322 h 17456"/>
              <a:gd name="connsiteX3-27" fmla="*/ 0 w 22438"/>
              <a:gd name="connsiteY3-28" fmla="*/ 10364 h 17456"/>
              <a:gd name="connsiteX4-29" fmla="*/ 153 w 22438"/>
              <a:gd name="connsiteY4-30" fmla="*/ 0 h 17456"/>
              <a:gd name="connsiteX0-31" fmla="*/ 264 w 22549"/>
              <a:gd name="connsiteY0-32" fmla="*/ 0 h 17456"/>
              <a:gd name="connsiteX1-33" fmla="*/ 22549 w 22549"/>
              <a:gd name="connsiteY1-34" fmla="*/ 0 h 17456"/>
              <a:gd name="connsiteX2-35" fmla="*/ 22549 w 22549"/>
              <a:gd name="connsiteY2-36" fmla="*/ 17322 h 17456"/>
              <a:gd name="connsiteX3-37" fmla="*/ 111 w 22549"/>
              <a:gd name="connsiteY3-38" fmla="*/ 10364 h 17456"/>
              <a:gd name="connsiteX4-39" fmla="*/ 264 w 22549"/>
              <a:gd name="connsiteY4-40" fmla="*/ 0 h 17456"/>
              <a:gd name="connsiteX0-41" fmla="*/ 26 w 22311"/>
              <a:gd name="connsiteY0-42" fmla="*/ 0 h 18327"/>
              <a:gd name="connsiteX1-43" fmla="*/ 22311 w 22311"/>
              <a:gd name="connsiteY1-44" fmla="*/ 0 h 18327"/>
              <a:gd name="connsiteX2-45" fmla="*/ 22311 w 22311"/>
              <a:gd name="connsiteY2-46" fmla="*/ 17322 h 18327"/>
              <a:gd name="connsiteX3-47" fmla="*/ 2072 w 22311"/>
              <a:gd name="connsiteY3-48" fmla="*/ 12840 h 18327"/>
              <a:gd name="connsiteX4-49" fmla="*/ 26 w 22311"/>
              <a:gd name="connsiteY4-50" fmla="*/ 0 h 18327"/>
              <a:gd name="connsiteX0-51" fmla="*/ 118 w 22403"/>
              <a:gd name="connsiteY0-52" fmla="*/ 0 h 18327"/>
              <a:gd name="connsiteX1-53" fmla="*/ 22403 w 22403"/>
              <a:gd name="connsiteY1-54" fmla="*/ 0 h 18327"/>
              <a:gd name="connsiteX2-55" fmla="*/ 22403 w 22403"/>
              <a:gd name="connsiteY2-56" fmla="*/ 17322 h 18327"/>
              <a:gd name="connsiteX3-57" fmla="*/ 2164 w 22403"/>
              <a:gd name="connsiteY3-58" fmla="*/ 12840 h 18327"/>
              <a:gd name="connsiteX4-59" fmla="*/ 118 w 22403"/>
              <a:gd name="connsiteY4-60" fmla="*/ 0 h 18327"/>
              <a:gd name="connsiteX0-61" fmla="*/ 118 w 22403"/>
              <a:gd name="connsiteY0-62" fmla="*/ 0 h 17322"/>
              <a:gd name="connsiteX1-63" fmla="*/ 22403 w 22403"/>
              <a:gd name="connsiteY1-64" fmla="*/ 0 h 17322"/>
              <a:gd name="connsiteX2-65" fmla="*/ 22403 w 22403"/>
              <a:gd name="connsiteY2-66" fmla="*/ 17322 h 17322"/>
              <a:gd name="connsiteX3-67" fmla="*/ 2164 w 22403"/>
              <a:gd name="connsiteY3-68" fmla="*/ 12840 h 17322"/>
              <a:gd name="connsiteX4-69" fmla="*/ 118 w 22403"/>
              <a:gd name="connsiteY4-70" fmla="*/ 0 h 173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2403" h="17322">
                <a:moveTo>
                  <a:pt x="118" y="0"/>
                </a:moveTo>
                <a:lnTo>
                  <a:pt x="22403" y="0"/>
                </a:lnTo>
                <a:lnTo>
                  <a:pt x="22403" y="17322"/>
                </a:lnTo>
                <a:cubicBezTo>
                  <a:pt x="11603" y="17322"/>
                  <a:pt x="10496" y="12457"/>
                  <a:pt x="2164" y="12840"/>
                </a:cubicBezTo>
                <a:cubicBezTo>
                  <a:pt x="-112" y="7651"/>
                  <a:pt x="-161" y="3455"/>
                  <a:pt x="118" y="0"/>
                </a:cubicBezTo>
                <a:close/>
              </a:path>
            </a:pathLst>
          </a:cu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4" hasCustomPrompt="1"/>
          </p:nvPr>
        </p:nvSpPr>
        <p:spPr>
          <a:xfrm>
            <a:off x="285450" y="1690688"/>
            <a:ext cx="1105499" cy="1814512"/>
          </a:xfrm>
        </p:spPr>
        <p:txBody>
          <a:bodyPr>
            <a:normAutofit/>
          </a:bodyPr>
          <a:lstStyle>
            <a:lvl1pPr marL="0" indent="0">
              <a:buNone/>
              <a:defRPr sz="8000" b="1" cap="none" spc="0">
                <a:ln w="10160">
                  <a:solidFill>
                    <a:schemeClr val="accent5"/>
                  </a:solidFill>
                  <a:prstDash val="solid"/>
                </a:ln>
                <a:solidFill>
                  <a:srgbClr val="FFFFFF"/>
                </a:solidFill>
                <a:effectLst>
                  <a:outerShdw blurRad="38100" dist="22860" dir="5400000" algn="tl" rotWithShape="0">
                    <a:srgbClr val="000000">
                      <a:alpha val="30000"/>
                    </a:srgbClr>
                  </a:outerShdw>
                </a:effectLst>
              </a:defRPr>
            </a:lvl1pPr>
          </a:lstStyle>
          <a:p>
            <a:pPr lvl="0"/>
            <a:r>
              <a:rPr lang="en-US" dirty="0"/>
              <a:t>2</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amp; Teksti">
    <p:spTree>
      <p:nvGrpSpPr>
        <p:cNvPr id="1" name=""/>
        <p:cNvGrpSpPr/>
        <p:nvPr/>
      </p:nvGrpSpPr>
      <p:grpSpPr>
        <a:xfrm>
          <a:off x="0" y="0"/>
          <a:ext cx="0" cy="0"/>
          <a:chOff x="0" y="0"/>
          <a:chExt cx="0" cy="0"/>
        </a:xfrm>
      </p:grpSpPr>
      <p:sp>
        <p:nvSpPr>
          <p:cNvPr id="2" name="Title 1"/>
          <p:cNvSpPr>
            <a:spLocks noGrp="1"/>
          </p:cNvSpPr>
          <p:nvPr>
            <p:ph type="title"/>
          </p:nvPr>
        </p:nvSpPr>
        <p:spPr>
          <a:xfrm>
            <a:off x="838200" y="1393371"/>
            <a:ext cx="10515600" cy="732029"/>
          </a:xfrm>
        </p:spPr>
        <p:txBody>
          <a:bodyPr/>
          <a:lstStyle>
            <a:lvl1pPr>
              <a:defRPr b="1">
                <a:solidFill>
                  <a:schemeClr val="accent1">
                    <a:lumMod val="75000"/>
                  </a:schemeClr>
                </a:solidFill>
              </a:defRPr>
            </a:lvl1pPr>
          </a:lstStyle>
          <a:p>
            <a:r>
              <a:rPr lang="en-GB" dirty="0"/>
              <a:t>Click to edit Master title style</a:t>
            </a:r>
            <a:endParaRPr lang="en-US" dirty="0"/>
          </a:p>
        </p:txBody>
      </p:sp>
      <p:sp>
        <p:nvSpPr>
          <p:cNvPr id="3" name="Content Placeholder 2"/>
          <p:cNvSpPr>
            <a:spLocks noGrp="1"/>
          </p:cNvSpPr>
          <p:nvPr>
            <p:ph idx="1"/>
          </p:nvPr>
        </p:nvSpPr>
        <p:spPr>
          <a:xfrm>
            <a:off x="838200" y="2188563"/>
            <a:ext cx="10515600" cy="398839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ka &amp; Naslov &amp; Teksti">
    <p:spTree>
      <p:nvGrpSpPr>
        <p:cNvPr id="1" name=""/>
        <p:cNvGrpSpPr/>
        <p:nvPr/>
      </p:nvGrpSpPr>
      <p:grpSpPr>
        <a:xfrm>
          <a:off x="0" y="0"/>
          <a:ext cx="0" cy="0"/>
          <a:chOff x="0" y="0"/>
          <a:chExt cx="0" cy="0"/>
        </a:xfrm>
      </p:grpSpPr>
      <p:sp>
        <p:nvSpPr>
          <p:cNvPr id="2" name="Title 1"/>
          <p:cNvSpPr>
            <a:spLocks noGrp="1"/>
          </p:cNvSpPr>
          <p:nvPr>
            <p:ph type="title"/>
          </p:nvPr>
        </p:nvSpPr>
        <p:spPr>
          <a:xfrm>
            <a:off x="4032354" y="1415143"/>
            <a:ext cx="7321446" cy="710257"/>
          </a:xfrm>
        </p:spPr>
        <p:txBody>
          <a:bodyPr/>
          <a:lstStyle>
            <a:lvl1pPr>
              <a:defRPr b="1">
                <a:solidFill>
                  <a:schemeClr val="accent1">
                    <a:lumMod val="75000"/>
                  </a:schemeClr>
                </a:solidFill>
              </a:defRPr>
            </a:lvl1pPr>
          </a:lstStyle>
          <a:p>
            <a:r>
              <a:rPr lang="en-GB" dirty="0"/>
              <a:t>Click to edit Master title style</a:t>
            </a:r>
            <a:endParaRPr lang="en-US" dirty="0"/>
          </a:p>
        </p:txBody>
      </p:sp>
      <p:sp>
        <p:nvSpPr>
          <p:cNvPr id="3" name="Content Placeholder 2"/>
          <p:cNvSpPr>
            <a:spLocks noGrp="1"/>
          </p:cNvSpPr>
          <p:nvPr>
            <p:ph idx="1"/>
          </p:nvPr>
        </p:nvSpPr>
        <p:spPr>
          <a:xfrm>
            <a:off x="4032354" y="2188563"/>
            <a:ext cx="7321446" cy="398839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5" name="Picture Placeholder 4"/>
          <p:cNvSpPr>
            <a:spLocks noGrp="1"/>
          </p:cNvSpPr>
          <p:nvPr>
            <p:ph type="pic" sz="quarter" idx="13"/>
          </p:nvPr>
        </p:nvSpPr>
        <p:spPr>
          <a:xfrm>
            <a:off x="284709" y="1295400"/>
            <a:ext cx="3522663" cy="4957773"/>
          </a:xfrm>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Naslov &amp; Teksti 2">
    <p:spTree>
      <p:nvGrpSpPr>
        <p:cNvPr id="1" name=""/>
        <p:cNvGrpSpPr/>
        <p:nvPr/>
      </p:nvGrpSpPr>
      <p:grpSpPr>
        <a:xfrm>
          <a:off x="0" y="0"/>
          <a:ext cx="0" cy="0"/>
          <a:chOff x="0" y="0"/>
          <a:chExt cx="0" cy="0"/>
        </a:xfrm>
      </p:grpSpPr>
      <p:sp>
        <p:nvSpPr>
          <p:cNvPr id="2" name="Title 1"/>
          <p:cNvSpPr>
            <a:spLocks noGrp="1"/>
          </p:cNvSpPr>
          <p:nvPr>
            <p:ph type="title"/>
          </p:nvPr>
        </p:nvSpPr>
        <p:spPr>
          <a:xfrm>
            <a:off x="838200" y="1415143"/>
            <a:ext cx="10515600" cy="710257"/>
          </a:xfrm>
        </p:spPr>
        <p:txBody>
          <a:bodyPr/>
          <a:lstStyle>
            <a:lvl1pPr>
              <a:defRPr b="1">
                <a:solidFill>
                  <a:schemeClr val="accent2"/>
                </a:solidFill>
              </a:defRPr>
            </a:lvl1pPr>
          </a:lstStyle>
          <a:p>
            <a:r>
              <a:rPr lang="en-GB" dirty="0"/>
              <a:t>Click to edit Master title style</a:t>
            </a:r>
            <a:endParaRPr lang="en-US" dirty="0"/>
          </a:p>
        </p:txBody>
      </p:sp>
      <p:sp>
        <p:nvSpPr>
          <p:cNvPr id="3" name="Content Placeholder 2"/>
          <p:cNvSpPr>
            <a:spLocks noGrp="1"/>
          </p:cNvSpPr>
          <p:nvPr>
            <p:ph idx="1"/>
          </p:nvPr>
        </p:nvSpPr>
        <p:spPr>
          <a:xfrm>
            <a:off x="838200" y="2188563"/>
            <a:ext cx="10515600" cy="398839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ka &amp; Naslov &amp; Teksti 2">
    <p:spTree>
      <p:nvGrpSpPr>
        <p:cNvPr id="1" name=""/>
        <p:cNvGrpSpPr/>
        <p:nvPr/>
      </p:nvGrpSpPr>
      <p:grpSpPr>
        <a:xfrm>
          <a:off x="0" y="0"/>
          <a:ext cx="0" cy="0"/>
          <a:chOff x="0" y="0"/>
          <a:chExt cx="0" cy="0"/>
        </a:xfrm>
      </p:grpSpPr>
      <p:sp>
        <p:nvSpPr>
          <p:cNvPr id="2" name="Title 1"/>
          <p:cNvSpPr>
            <a:spLocks noGrp="1"/>
          </p:cNvSpPr>
          <p:nvPr>
            <p:ph type="title"/>
          </p:nvPr>
        </p:nvSpPr>
        <p:spPr>
          <a:xfrm>
            <a:off x="4032354" y="1436914"/>
            <a:ext cx="7321446" cy="688486"/>
          </a:xfrm>
        </p:spPr>
        <p:txBody>
          <a:bodyPr/>
          <a:lstStyle>
            <a:lvl1pPr>
              <a:defRPr b="1">
                <a:solidFill>
                  <a:schemeClr val="accent2"/>
                </a:solidFill>
              </a:defRPr>
            </a:lvl1pPr>
          </a:lstStyle>
          <a:p>
            <a:r>
              <a:rPr lang="en-GB" dirty="0"/>
              <a:t>Click to edit Master title style</a:t>
            </a:r>
            <a:endParaRPr lang="en-US" dirty="0"/>
          </a:p>
        </p:txBody>
      </p:sp>
      <p:sp>
        <p:nvSpPr>
          <p:cNvPr id="3" name="Content Placeholder 2"/>
          <p:cNvSpPr>
            <a:spLocks noGrp="1"/>
          </p:cNvSpPr>
          <p:nvPr>
            <p:ph idx="1"/>
          </p:nvPr>
        </p:nvSpPr>
        <p:spPr>
          <a:xfrm>
            <a:off x="4032354" y="2188563"/>
            <a:ext cx="7321446" cy="398839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5" name="Picture Placeholder 4"/>
          <p:cNvSpPr>
            <a:spLocks noGrp="1"/>
          </p:cNvSpPr>
          <p:nvPr>
            <p:ph type="pic" sz="quarter" idx="13"/>
          </p:nvPr>
        </p:nvSpPr>
        <p:spPr>
          <a:xfrm>
            <a:off x="284709" y="1219200"/>
            <a:ext cx="3522663" cy="5033973"/>
          </a:xfrm>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Naslov basi nevi Sekcija">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accent1">
                    <a:lumMod val="75000"/>
                  </a:schemeClr>
                </a:solidFill>
              </a:defRPr>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7" name="Footer Placeholder 4"/>
          <p:cNvSpPr>
            <a:spLocks noGrp="1"/>
          </p:cNvSpPr>
          <p:nvPr>
            <p:ph type="ftr" sz="quarter" idx="11"/>
          </p:nvPr>
        </p:nvSpPr>
        <p:spPr>
          <a:xfrm>
            <a:off x="1194117" y="6329385"/>
            <a:ext cx="6960532" cy="365126"/>
          </a:xfrm>
        </p:spPr>
        <p:txBody>
          <a:bodyPr/>
          <a:lstStyle/>
          <a:p>
            <a:endParaRPr lang="en-US" dirty="0"/>
          </a:p>
        </p:txBody>
      </p:sp>
      <p:sp>
        <p:nvSpPr>
          <p:cNvPr id="8"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Komparacija">
    <p:spTree>
      <p:nvGrpSpPr>
        <p:cNvPr id="1" name=""/>
        <p:cNvGrpSpPr/>
        <p:nvPr/>
      </p:nvGrpSpPr>
      <p:grpSpPr>
        <a:xfrm>
          <a:off x="0" y="0"/>
          <a:ext cx="0" cy="0"/>
          <a:chOff x="0" y="0"/>
          <a:chExt cx="0" cy="0"/>
        </a:xfrm>
      </p:grpSpPr>
      <p:sp>
        <p:nvSpPr>
          <p:cNvPr id="2" name="Title 1"/>
          <p:cNvSpPr>
            <a:spLocks noGrp="1"/>
          </p:cNvSpPr>
          <p:nvPr>
            <p:ph type="title"/>
          </p:nvPr>
        </p:nvSpPr>
        <p:spPr>
          <a:xfrm>
            <a:off x="839788" y="1436914"/>
            <a:ext cx="10515600" cy="700090"/>
          </a:xfrm>
        </p:spPr>
        <p:txBody>
          <a:bodyPr/>
          <a:lstStyle>
            <a:lvl1pPr>
              <a:defRPr>
                <a:solidFill>
                  <a:schemeClr val="accent1">
                    <a:lumMod val="75000"/>
                  </a:schemeClr>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839788" y="212747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839788" y="2971799"/>
            <a:ext cx="5157787" cy="321786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6172200" y="212747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971799"/>
            <a:ext cx="5183188" cy="321786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Footer Placeholder 4"/>
          <p:cNvSpPr>
            <a:spLocks noGrp="1"/>
          </p:cNvSpPr>
          <p:nvPr>
            <p:ph type="ftr" sz="quarter" idx="11"/>
          </p:nvPr>
        </p:nvSpPr>
        <p:spPr>
          <a:xfrm>
            <a:off x="1194117" y="6329385"/>
            <a:ext cx="6960532" cy="365126"/>
          </a:xfrm>
        </p:spPr>
        <p:txBody>
          <a:bodyPr/>
          <a:lstStyle/>
          <a:p>
            <a:endParaRPr lang="en-US" dirty="0"/>
          </a:p>
        </p:txBody>
      </p:sp>
      <p:sp>
        <p:nvSpPr>
          <p:cNvPr id="11"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omparacija &amp; Slike">
    <p:spTree>
      <p:nvGrpSpPr>
        <p:cNvPr id="1" name=""/>
        <p:cNvGrpSpPr/>
        <p:nvPr/>
      </p:nvGrpSpPr>
      <p:grpSpPr>
        <a:xfrm>
          <a:off x="0" y="0"/>
          <a:ext cx="0" cy="0"/>
          <a:chOff x="0" y="0"/>
          <a:chExt cx="0" cy="0"/>
        </a:xfrm>
      </p:grpSpPr>
      <p:sp>
        <p:nvSpPr>
          <p:cNvPr id="2" name="Title 1"/>
          <p:cNvSpPr>
            <a:spLocks noGrp="1"/>
          </p:cNvSpPr>
          <p:nvPr>
            <p:ph type="title"/>
          </p:nvPr>
        </p:nvSpPr>
        <p:spPr>
          <a:xfrm>
            <a:off x="839788" y="1393371"/>
            <a:ext cx="10515600" cy="689708"/>
          </a:xfrm>
        </p:spPr>
        <p:txBody>
          <a:bodyPr/>
          <a:lstStyle>
            <a:lvl1pPr>
              <a:defRPr>
                <a:solidFill>
                  <a:schemeClr val="accent1">
                    <a:lumMod val="75000"/>
                  </a:schemeClr>
                </a:solidFill>
              </a:defRPr>
            </a:lvl1pPr>
          </a:lstStyle>
          <a:p>
            <a:r>
              <a:rPr lang="en-GB" dirty="0"/>
              <a:t>Click to edit Master title style</a:t>
            </a:r>
            <a:endParaRPr lang="en-US" dirty="0"/>
          </a:p>
        </p:txBody>
      </p:sp>
      <p:sp>
        <p:nvSpPr>
          <p:cNvPr id="3" name="Text Placeholder 2"/>
          <p:cNvSpPr>
            <a:spLocks noGrp="1"/>
          </p:cNvSpPr>
          <p:nvPr>
            <p:ph type="body" idx="1"/>
          </p:nvPr>
        </p:nvSpPr>
        <p:spPr>
          <a:xfrm>
            <a:off x="839788" y="3672587"/>
            <a:ext cx="5157787" cy="496834"/>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p:cNvSpPr>
            <a:spLocks noGrp="1"/>
          </p:cNvSpPr>
          <p:nvPr>
            <p:ph sz="half" idx="2"/>
          </p:nvPr>
        </p:nvSpPr>
        <p:spPr>
          <a:xfrm>
            <a:off x="839788" y="4272197"/>
            <a:ext cx="5157787" cy="1917466"/>
          </a:xfrm>
        </p:spPr>
        <p:txBody>
          <a:bodyPr/>
          <a:lstStyle>
            <a:lvl1pPr algn="ctr">
              <a:defRPr/>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6172200" y="3655877"/>
            <a:ext cx="5183188" cy="496835"/>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p:cNvSpPr>
            <a:spLocks noGrp="1"/>
          </p:cNvSpPr>
          <p:nvPr>
            <p:ph sz="quarter" idx="4"/>
          </p:nvPr>
        </p:nvSpPr>
        <p:spPr>
          <a:xfrm>
            <a:off x="6172200" y="4272196"/>
            <a:ext cx="5183188" cy="1917466"/>
          </a:xfrm>
        </p:spPr>
        <p:txBody>
          <a:bodyPr/>
          <a:lstStyle>
            <a:lvl1pPr algn="ctr">
              <a:defRPr/>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Footer Placeholder 4"/>
          <p:cNvSpPr>
            <a:spLocks noGrp="1"/>
          </p:cNvSpPr>
          <p:nvPr>
            <p:ph type="ftr" sz="quarter" idx="11"/>
          </p:nvPr>
        </p:nvSpPr>
        <p:spPr>
          <a:xfrm>
            <a:off x="1194117" y="6329385"/>
            <a:ext cx="6960532" cy="365126"/>
          </a:xfrm>
        </p:spPr>
        <p:txBody>
          <a:bodyPr/>
          <a:lstStyle/>
          <a:p>
            <a:endParaRPr lang="en-US" dirty="0"/>
          </a:p>
        </p:txBody>
      </p:sp>
      <p:sp>
        <p:nvSpPr>
          <p:cNvPr id="11"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8" name="Picture Placeholder 7"/>
          <p:cNvSpPr>
            <a:spLocks noGrp="1"/>
          </p:cNvSpPr>
          <p:nvPr>
            <p:ph type="pic" sz="quarter" idx="13"/>
          </p:nvPr>
        </p:nvSpPr>
        <p:spPr>
          <a:xfrm>
            <a:off x="2443917" y="2236112"/>
            <a:ext cx="1752600" cy="1330325"/>
          </a:xfrm>
        </p:spPr>
        <p:txBody>
          <a:bodyPr/>
          <a:lstStyle/>
          <a:p>
            <a:endParaRPr lang="en-US"/>
          </a:p>
        </p:txBody>
      </p:sp>
      <p:sp>
        <p:nvSpPr>
          <p:cNvPr id="9" name="Picture Placeholder 7"/>
          <p:cNvSpPr>
            <a:spLocks noGrp="1"/>
          </p:cNvSpPr>
          <p:nvPr>
            <p:ph type="pic" sz="quarter" idx="14"/>
          </p:nvPr>
        </p:nvSpPr>
        <p:spPr>
          <a:xfrm>
            <a:off x="7887494" y="2226339"/>
            <a:ext cx="1752600" cy="1330325"/>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omparacija 3">
    <p:spTree>
      <p:nvGrpSpPr>
        <p:cNvPr id="1" name=""/>
        <p:cNvGrpSpPr/>
        <p:nvPr/>
      </p:nvGrpSpPr>
      <p:grpSpPr>
        <a:xfrm>
          <a:off x="0" y="0"/>
          <a:ext cx="0" cy="0"/>
          <a:chOff x="0" y="0"/>
          <a:chExt cx="0" cy="0"/>
        </a:xfrm>
      </p:grpSpPr>
      <p:sp>
        <p:nvSpPr>
          <p:cNvPr id="2" name="Title 1"/>
          <p:cNvSpPr>
            <a:spLocks noGrp="1"/>
          </p:cNvSpPr>
          <p:nvPr>
            <p:ph type="title"/>
          </p:nvPr>
        </p:nvSpPr>
        <p:spPr>
          <a:xfrm>
            <a:off x="825707" y="1426029"/>
            <a:ext cx="10515600" cy="627448"/>
          </a:xfrm>
        </p:spPr>
        <p:txBody>
          <a:bodyPr/>
          <a:lstStyle/>
          <a:p>
            <a:r>
              <a:rPr lang="en-GB" dirty="0"/>
              <a:t>Click to edit Master title style</a:t>
            </a:r>
            <a:endParaRPr lang="en-US" dirty="0"/>
          </a:p>
        </p:txBody>
      </p:sp>
      <p:sp>
        <p:nvSpPr>
          <p:cNvPr id="3" name="Content Placeholder 2"/>
          <p:cNvSpPr>
            <a:spLocks noGrp="1"/>
          </p:cNvSpPr>
          <p:nvPr>
            <p:ph sz="half" idx="1"/>
          </p:nvPr>
        </p:nvSpPr>
        <p:spPr>
          <a:xfrm>
            <a:off x="838200" y="2105229"/>
            <a:ext cx="3414358" cy="407173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468143" y="2122714"/>
            <a:ext cx="3414358" cy="407173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Footer Placeholder 4"/>
          <p:cNvSpPr>
            <a:spLocks noGrp="1"/>
          </p:cNvSpPr>
          <p:nvPr>
            <p:ph type="ftr" sz="quarter" idx="11"/>
          </p:nvPr>
        </p:nvSpPr>
        <p:spPr>
          <a:xfrm>
            <a:off x="1194117" y="6329385"/>
            <a:ext cx="6960532" cy="365126"/>
          </a:xfrm>
        </p:spPr>
        <p:txBody>
          <a:bodyPr/>
          <a:lstStyle/>
          <a:p>
            <a:endParaRPr lang="en-US" dirty="0"/>
          </a:p>
        </p:txBody>
      </p:sp>
      <p:sp>
        <p:nvSpPr>
          <p:cNvPr id="9" name="Slide Number Placeholder 5"/>
          <p:cNvSpPr>
            <a:spLocks noGrp="1"/>
          </p:cNvSpPr>
          <p:nvPr>
            <p:ph type="sldNum" sz="quarter" idx="12"/>
          </p:nvPr>
        </p:nvSpPr>
        <p:spPr>
          <a:xfrm>
            <a:off x="8248688" y="6332922"/>
            <a:ext cx="1462088" cy="365125"/>
          </a:xfrm>
          <a:prstGeom prst="rect">
            <a:avLst/>
          </a:prstGeom>
        </p:spPr>
        <p:txBody>
          <a:bodyPr/>
          <a:lstStyle/>
          <a:p>
            <a:fld id="{26D9C9A4-A28D-FD47-90BA-800231D07968}" type="slidenum">
              <a:rPr lang="en-US" smtClean="0"/>
              <a:t>‹#›</a:t>
            </a:fld>
            <a:endParaRPr lang="en-US"/>
          </a:p>
        </p:txBody>
      </p:sp>
      <p:sp>
        <p:nvSpPr>
          <p:cNvPr id="10" name="Content Placeholder 3"/>
          <p:cNvSpPr>
            <a:spLocks noGrp="1"/>
          </p:cNvSpPr>
          <p:nvPr>
            <p:ph sz="half" idx="13"/>
          </p:nvPr>
        </p:nvSpPr>
        <p:spPr>
          <a:xfrm>
            <a:off x="8098086" y="2122714"/>
            <a:ext cx="3243221" cy="407173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1">
            <a:alphaModFix amt="35000"/>
          </a:blip>
          <a:stretch>
            <a:fillRect/>
          </a:stretch>
        </p:blipFill>
        <p:spPr>
          <a:xfrm>
            <a:off x="3816343" y="1570034"/>
            <a:ext cx="4559313" cy="4766207"/>
          </a:xfrm>
          <a:prstGeom prst="rect">
            <a:avLst/>
          </a:prstGeom>
        </p:spPr>
      </p:pic>
      <p:sp>
        <p:nvSpPr>
          <p:cNvPr id="2" name="Title Placeholder 1"/>
          <p:cNvSpPr>
            <a:spLocks noGrp="1"/>
          </p:cNvSpPr>
          <p:nvPr>
            <p:ph type="title"/>
          </p:nvPr>
        </p:nvSpPr>
        <p:spPr>
          <a:xfrm>
            <a:off x="838200" y="1664703"/>
            <a:ext cx="10515600" cy="764717"/>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2530683"/>
            <a:ext cx="10515600" cy="364628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819362" y="6329385"/>
            <a:ext cx="4022791" cy="36512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891711" y="6301020"/>
            <a:ext cx="14620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C9A4-A28D-FD47-90BA-800231D07968}" type="slidenum">
              <a:rPr lang="en-US" smtClean="0"/>
              <a:t>‹#›</a:t>
            </a:fld>
            <a:endParaRPr lang="en-US"/>
          </a:p>
        </p:txBody>
      </p:sp>
      <p:pic>
        <p:nvPicPr>
          <p:cNvPr id="10" name="Picture 9"/>
          <p:cNvPicPr>
            <a:picLocks noChangeAspect="1"/>
          </p:cNvPicPr>
          <p:nvPr userDrawn="1"/>
        </p:nvPicPr>
        <p:blipFill>
          <a:blip r:embed="rId22"/>
          <a:stretch>
            <a:fillRect/>
          </a:stretch>
        </p:blipFill>
        <p:spPr>
          <a:xfrm>
            <a:off x="280896" y="183446"/>
            <a:ext cx="1879508" cy="819148"/>
          </a:xfrm>
          <a:prstGeom prst="rect">
            <a:avLst/>
          </a:prstGeom>
        </p:spPr>
      </p:pic>
      <p:pic>
        <p:nvPicPr>
          <p:cNvPr id="17" name="Picture 16"/>
          <p:cNvPicPr>
            <a:picLocks noChangeAspect="1"/>
          </p:cNvPicPr>
          <p:nvPr userDrawn="1"/>
        </p:nvPicPr>
        <p:blipFill>
          <a:blip r:embed="rId23"/>
          <a:stretch>
            <a:fillRect/>
          </a:stretch>
        </p:blipFill>
        <p:spPr>
          <a:xfrm>
            <a:off x="6356186" y="163489"/>
            <a:ext cx="5666282" cy="764717"/>
          </a:xfrm>
          <a:prstGeom prst="rect">
            <a:avLst/>
          </a:prstGeom>
        </p:spPr>
      </p:pic>
      <p:pic>
        <p:nvPicPr>
          <p:cNvPr id="7" name="Picture 6"/>
          <p:cNvPicPr>
            <a:picLocks noChangeAspect="1"/>
          </p:cNvPicPr>
          <p:nvPr userDrawn="1"/>
        </p:nvPicPr>
        <p:blipFill>
          <a:blip r:embed="rId24"/>
          <a:stretch>
            <a:fillRect/>
          </a:stretch>
        </p:blipFill>
        <p:spPr>
          <a:xfrm>
            <a:off x="4842154" y="5840940"/>
            <a:ext cx="3449503" cy="824450"/>
          </a:xfrm>
          <a:prstGeom prst="rect">
            <a:avLst/>
          </a:prstGeom>
        </p:spPr>
      </p:pic>
      <p:sp>
        <p:nvSpPr>
          <p:cNvPr id="8" name="TextBox 7"/>
          <p:cNvSpPr txBox="1"/>
          <p:nvPr userDrawn="1"/>
        </p:nvSpPr>
        <p:spPr>
          <a:xfrm>
            <a:off x="2618013" y="894392"/>
            <a:ext cx="6955971" cy="523220"/>
          </a:xfrm>
          <a:prstGeom prst="rect">
            <a:avLst/>
          </a:prstGeom>
          <a:noFill/>
        </p:spPr>
        <p:txBody>
          <a:bodyPr wrap="square" rtlCol="0">
            <a:spAutoFit/>
          </a:bodyPr>
          <a:lstStyle/>
          <a:p>
            <a:pPr algn="ctr"/>
            <a:r>
              <a:rPr lang="en-US" sz="1400" dirty="0"/>
              <a:t>Проект:  “Социјално претприемништво за млади Ромки (ROMANSE)”</a:t>
            </a:r>
          </a:p>
          <a:p>
            <a:pPr algn="ctr"/>
            <a:r>
              <a:rPr lang="en-US" sz="1400" dirty="0"/>
              <a:t>Проект </a:t>
            </a:r>
            <a:r>
              <a:rPr lang="en-US" sz="1400" dirty="0" err="1"/>
              <a:t>реф</a:t>
            </a:r>
            <a:r>
              <a:rPr lang="en-US" sz="1400" dirty="0"/>
              <a:t>. </a:t>
            </a:r>
            <a:r>
              <a:rPr lang="en-US" sz="1400" dirty="0" err="1"/>
              <a:t>бр</a:t>
            </a:r>
            <a:r>
              <a:rPr lang="en-US" sz="1400" dirty="0"/>
              <a:t>: ИПА III/2023/178565/64</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Y1sGxXqcI4E?feature=oembe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0g9sGNWFuVc?feature=oembed"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https://www.youtube.com/embed/sCA4MjafxWE?feature=oembed" TargetMode="External"/><Relationship Id="rId4" Type="http://schemas.openxmlformats.org/officeDocument/2006/relationships/image" Target="../media/image13.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linoit.com/users/patsaldim/canvases/CN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GB" dirty="0">
                <a:effectLst/>
                <a:latin typeface="Libre Franklin" panose="020F0502020204030204" pitchFamily="2" charset="0"/>
                <a:ea typeface="Calibri" panose="020F0502020204030204" pitchFamily="34" charset="0"/>
              </a:rPr>
              <a:t>Design and Delivery of Quality Services to the Public (1 hour) </a:t>
            </a:r>
            <a:endParaRPr lang="en-US" dirty="0">
              <a:latin typeface="Libre Franklin" panose="020F0502020204030204" pitchFamily="2" charset="0"/>
            </a:endParaRPr>
          </a:p>
        </p:txBody>
      </p:sp>
      <p:sp>
        <p:nvSpPr>
          <p:cNvPr id="4" name="Google Shape;182;p2">
            <a:extLst>
              <a:ext uri="{FF2B5EF4-FFF2-40B4-BE49-F238E27FC236}">
                <a16:creationId xmlns:a16="http://schemas.microsoft.com/office/drawing/2014/main" id="{D3FD85BD-E585-8B2A-A13C-2C9F4F925F78}"/>
              </a:ext>
            </a:extLst>
          </p:cNvPr>
          <p:cNvSpPr txBox="1">
            <a:spLocks/>
          </p:cNvSpPr>
          <p:nvPr/>
        </p:nvSpPr>
        <p:spPr>
          <a:xfrm>
            <a:off x="949158" y="1600200"/>
            <a:ext cx="10293684" cy="2029506"/>
          </a:xfrm>
          <a:prstGeom prst="rect">
            <a:avLst/>
          </a:prstGeom>
          <a:noFill/>
          <a:ln>
            <a:noFill/>
          </a:ln>
        </p:spPr>
        <p:txBody>
          <a:bodyPr spcFirstLastPara="1" vert="horz" wrap="square" lIns="91425" tIns="45700" rIns="91425" bIns="45700" rtlCol="0" anchor="b" anchorCtr="0">
            <a:normAutofit fontScale="90000"/>
          </a:bodyPr>
          <a:lstStyle>
            <a:lvl1pPr algn="ctr" defTabSz="914400" rtl="0" eaLnBrk="1" latinLnBrk="0" hangingPunct="1">
              <a:lnSpc>
                <a:spcPct val="90000"/>
              </a:lnSpc>
              <a:spcBef>
                <a:spcPct val="0"/>
              </a:spcBef>
              <a:buNone/>
              <a:defRPr sz="6000" b="1" kern="1200" spc="300">
                <a:solidFill>
                  <a:schemeClr val="accent1">
                    <a:lumMod val="75000"/>
                  </a:schemeClr>
                </a:solidFill>
                <a:latin typeface="+mj-lt"/>
                <a:ea typeface="+mj-ea"/>
                <a:cs typeface="+mj-cs"/>
              </a:defRPr>
            </a:lvl1pPr>
          </a:lstStyle>
          <a:p>
            <a:pPr>
              <a:spcBef>
                <a:spcPts val="0"/>
              </a:spcBef>
              <a:buClr>
                <a:srgbClr val="2F5496"/>
              </a:buClr>
              <a:buSzPct val="100000"/>
              <a:buFont typeface="Libre Franklin Medium"/>
              <a:buNone/>
            </a:pPr>
            <a:r>
              <a:rPr lang="en-US" dirty="0"/>
              <a:t>CAPACITY BUILDING TO CSOs</a:t>
            </a:r>
            <a:br>
              <a:rPr lang="en-US" dirty="0"/>
            </a:br>
            <a:r>
              <a:rPr lang="en-US" dirty="0"/>
              <a:t>Session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BC1D0-7FDE-FBC2-15E3-CEE6F2E2108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EB0F852-010F-4352-1727-0B3509042E32}"/>
              </a:ext>
            </a:extLst>
          </p:cNvPr>
          <p:cNvSpPr/>
          <p:nvPr/>
        </p:nvSpPr>
        <p:spPr>
          <a:xfrm>
            <a:off x="202277" y="2418799"/>
            <a:ext cx="5838306" cy="10102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63E2EE-CEBA-D15E-9059-394E3AE19896}"/>
              </a:ext>
            </a:extLst>
          </p:cNvPr>
          <p:cNvSpPr>
            <a:spLocks noGrp="1"/>
          </p:cNvSpPr>
          <p:nvPr>
            <p:ph type="title"/>
          </p:nvPr>
        </p:nvSpPr>
        <p:spPr>
          <a:xfrm>
            <a:off x="4172990" y="1396549"/>
            <a:ext cx="4314305" cy="732029"/>
          </a:xfrm>
        </p:spPr>
        <p:txBody>
          <a:bodyPr>
            <a:normAutofit fontScale="90000"/>
          </a:bodyPr>
          <a:lstStyle/>
          <a:p>
            <a:r>
              <a:rPr lang="en-US" dirty="0"/>
              <a:t>CNA </a:t>
            </a:r>
            <a:r>
              <a:rPr lang="el-GR" dirty="0"/>
              <a:t>- </a:t>
            </a:r>
            <a:r>
              <a:rPr lang="en-US" dirty="0"/>
              <a:t>Basic steps </a:t>
            </a:r>
          </a:p>
        </p:txBody>
      </p:sp>
      <p:sp>
        <p:nvSpPr>
          <p:cNvPr id="12" name="Title 1">
            <a:extLst>
              <a:ext uri="{FF2B5EF4-FFF2-40B4-BE49-F238E27FC236}">
                <a16:creationId xmlns:a16="http://schemas.microsoft.com/office/drawing/2014/main" id="{BB3541BC-E67A-DABB-68F7-53EF89732B5A}"/>
              </a:ext>
            </a:extLst>
          </p:cNvPr>
          <p:cNvSpPr txBox="1">
            <a:spLocks/>
          </p:cNvSpPr>
          <p:nvPr/>
        </p:nvSpPr>
        <p:spPr>
          <a:xfrm>
            <a:off x="3405447" y="1978949"/>
            <a:ext cx="6475614" cy="7320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accent1">
                    <a:lumMod val="75000"/>
                  </a:schemeClr>
                </a:solidFill>
                <a:latin typeface="+mj-lt"/>
                <a:ea typeface="+mj-ea"/>
                <a:cs typeface="+mj-cs"/>
              </a:defRPr>
            </a:lvl1pPr>
          </a:lstStyle>
          <a:p>
            <a:r>
              <a:rPr lang="en-US" sz="2000" dirty="0"/>
              <a:t>4. Identify Your Community Assets/Resources</a:t>
            </a:r>
          </a:p>
          <a:p>
            <a:endParaRPr lang="en-US" sz="2000" dirty="0"/>
          </a:p>
        </p:txBody>
      </p:sp>
      <p:sp>
        <p:nvSpPr>
          <p:cNvPr id="5" name="TextBox 4">
            <a:extLst>
              <a:ext uri="{FF2B5EF4-FFF2-40B4-BE49-F238E27FC236}">
                <a16:creationId xmlns:a16="http://schemas.microsoft.com/office/drawing/2014/main" id="{0403C14A-0B16-B31B-024C-B66985326526}"/>
              </a:ext>
            </a:extLst>
          </p:cNvPr>
          <p:cNvSpPr txBox="1"/>
          <p:nvPr/>
        </p:nvSpPr>
        <p:spPr>
          <a:xfrm>
            <a:off x="202277" y="2413337"/>
            <a:ext cx="5766262" cy="1015663"/>
          </a:xfrm>
          <a:prstGeom prst="rect">
            <a:avLst/>
          </a:prstGeom>
          <a:noFill/>
        </p:spPr>
        <p:txBody>
          <a:bodyPr wrap="square">
            <a:spAutoFit/>
          </a:bodyPr>
          <a:lstStyle/>
          <a:p>
            <a:pPr algn="just"/>
            <a:r>
              <a:rPr lang="en-US" sz="1500" b="1" i="0" dirty="0">
                <a:solidFill>
                  <a:schemeClr val="bg1"/>
                </a:solidFill>
                <a:effectLst/>
              </a:rPr>
              <a:t>Start by identifying the resources that are readily available to you; this may include community organizations and individuals who already provide services or financial support to assess needs and address them. </a:t>
            </a:r>
            <a:endParaRPr lang="en-US" sz="1500" b="1" dirty="0">
              <a:solidFill>
                <a:schemeClr val="bg1"/>
              </a:solidFill>
            </a:endParaRPr>
          </a:p>
        </p:txBody>
      </p:sp>
      <p:sp>
        <p:nvSpPr>
          <p:cNvPr id="7" name="TextBox 6">
            <a:extLst>
              <a:ext uri="{FF2B5EF4-FFF2-40B4-BE49-F238E27FC236}">
                <a16:creationId xmlns:a16="http://schemas.microsoft.com/office/drawing/2014/main" id="{CD897348-E49C-BF30-4195-1160D309EC71}"/>
              </a:ext>
            </a:extLst>
          </p:cNvPr>
          <p:cNvSpPr txBox="1"/>
          <p:nvPr/>
        </p:nvSpPr>
        <p:spPr>
          <a:xfrm>
            <a:off x="130234" y="3573877"/>
            <a:ext cx="7138556" cy="954107"/>
          </a:xfrm>
          <a:prstGeom prst="rect">
            <a:avLst/>
          </a:prstGeom>
          <a:noFill/>
        </p:spPr>
        <p:txBody>
          <a:bodyPr wrap="square">
            <a:spAutoFit/>
          </a:bodyPr>
          <a:lstStyle/>
          <a:p>
            <a:pPr algn="just"/>
            <a:r>
              <a:rPr lang="en-US" sz="1400" b="1" i="0" dirty="0">
                <a:solidFill>
                  <a:srgbClr val="403F44"/>
                </a:solidFill>
                <a:effectLst/>
                <a:latin typeface="Open Sans" panose="020B0606030504020204" pitchFamily="34" charset="0"/>
              </a:rPr>
              <a:t>For example: Identifying organizations for Social economy. </a:t>
            </a:r>
          </a:p>
          <a:p>
            <a:pPr algn="just"/>
            <a:r>
              <a:rPr lang="en-US" sz="1400" b="0" i="0" dirty="0">
                <a:solidFill>
                  <a:srgbClr val="403F44"/>
                </a:solidFill>
                <a:effectLst/>
                <a:latin typeface="Open Sans" panose="020B0606030504020204" pitchFamily="34" charset="0"/>
              </a:rPr>
              <a:t>Gather your team to brainstorm potential partnerships with associations, organizations, and other groups. Check what types of organizations &amp; associations exist in your community supporting social economy and initiatives </a:t>
            </a:r>
            <a:endParaRPr lang="en-US" sz="1400" dirty="0"/>
          </a:p>
        </p:txBody>
      </p:sp>
      <p:sp>
        <p:nvSpPr>
          <p:cNvPr id="8" name="TextBox 7">
            <a:extLst>
              <a:ext uri="{FF2B5EF4-FFF2-40B4-BE49-F238E27FC236}">
                <a16:creationId xmlns:a16="http://schemas.microsoft.com/office/drawing/2014/main" id="{3B45587C-7437-8CB2-1719-14050DBF70CA}"/>
              </a:ext>
            </a:extLst>
          </p:cNvPr>
          <p:cNvSpPr txBox="1"/>
          <p:nvPr/>
        </p:nvSpPr>
        <p:spPr>
          <a:xfrm>
            <a:off x="68578" y="4672861"/>
            <a:ext cx="7138556" cy="1169551"/>
          </a:xfrm>
          <a:prstGeom prst="rect">
            <a:avLst/>
          </a:prstGeom>
          <a:noFill/>
        </p:spPr>
        <p:txBody>
          <a:bodyPr wrap="square">
            <a:spAutoFit/>
          </a:bodyPr>
          <a:lstStyle/>
          <a:p>
            <a:pPr algn="just"/>
            <a:r>
              <a:rPr lang="en-US" sz="1400" b="1" i="0" dirty="0">
                <a:solidFill>
                  <a:srgbClr val="403F44"/>
                </a:solidFill>
                <a:effectLst/>
                <a:latin typeface="Open Sans" panose="020B0606030504020204" pitchFamily="34" charset="0"/>
              </a:rPr>
              <a:t>For example: Identifying people supporting Social economy &amp; SE </a:t>
            </a:r>
            <a:r>
              <a:rPr lang="en-US" sz="1400" b="1" i="0" dirty="0" err="1">
                <a:solidFill>
                  <a:srgbClr val="403F44"/>
                </a:solidFill>
                <a:effectLst/>
                <a:latin typeface="Open Sans" panose="020B0606030504020204" pitchFamily="34" charset="0"/>
              </a:rPr>
              <a:t>inititiatives</a:t>
            </a:r>
            <a:r>
              <a:rPr lang="en-US" sz="1400" b="1" i="0" dirty="0">
                <a:solidFill>
                  <a:srgbClr val="403F44"/>
                </a:solidFill>
                <a:effectLst/>
                <a:latin typeface="Open Sans" panose="020B0606030504020204" pitchFamily="34" charset="0"/>
              </a:rPr>
              <a:t>. </a:t>
            </a:r>
          </a:p>
          <a:p>
            <a:pPr algn="just"/>
            <a:r>
              <a:rPr lang="en-US" sz="1400" b="0" i="0" dirty="0">
                <a:solidFill>
                  <a:srgbClr val="403F44"/>
                </a:solidFill>
                <a:effectLst/>
                <a:latin typeface="Open Sans" panose="020B0606030504020204" pitchFamily="34" charset="0"/>
              </a:rPr>
              <a:t>Gather your tea</a:t>
            </a:r>
            <a:r>
              <a:rPr lang="en-US" sz="1400" dirty="0">
                <a:solidFill>
                  <a:srgbClr val="403F44"/>
                </a:solidFill>
                <a:latin typeface="Open Sans" panose="020B0606030504020204" pitchFamily="34" charset="0"/>
              </a:rPr>
              <a:t>m and check relevant social media groups or registered groups in the municipal archives supporting social economy, willing to create social economy networks, or wanting to develop initiatives of entrepreneurship and new products or services that are closely related to social economy. </a:t>
            </a:r>
            <a:endParaRPr lang="en-US" sz="1400" dirty="0"/>
          </a:p>
        </p:txBody>
      </p:sp>
      <p:sp>
        <p:nvSpPr>
          <p:cNvPr id="9" name="TextBox 8">
            <a:extLst>
              <a:ext uri="{FF2B5EF4-FFF2-40B4-BE49-F238E27FC236}">
                <a16:creationId xmlns:a16="http://schemas.microsoft.com/office/drawing/2014/main" id="{85C53BB0-40A4-CC10-F402-CE4A32340971}"/>
              </a:ext>
            </a:extLst>
          </p:cNvPr>
          <p:cNvSpPr txBox="1"/>
          <p:nvPr/>
        </p:nvSpPr>
        <p:spPr>
          <a:xfrm>
            <a:off x="7481455" y="3466154"/>
            <a:ext cx="4580311" cy="1600438"/>
          </a:xfrm>
          <a:prstGeom prst="rect">
            <a:avLst/>
          </a:prstGeom>
          <a:noFill/>
        </p:spPr>
        <p:txBody>
          <a:bodyPr wrap="square" rtlCol="0">
            <a:spAutoFit/>
          </a:bodyPr>
          <a:lstStyle/>
          <a:p>
            <a:r>
              <a:rPr lang="en-US" sz="1400" b="1" dirty="0">
                <a:latin typeface="Open Sans" panose="020B0606030504020204" pitchFamily="34" charset="0"/>
                <a:ea typeface="Open Sans" panose="020B0606030504020204" pitchFamily="34" charset="0"/>
                <a:cs typeface="Open Sans" panose="020B0606030504020204" pitchFamily="34" charset="0"/>
              </a:rPr>
              <a:t>For example: Identifying places linked or potentially linked with SE and local causes.</a:t>
            </a:r>
          </a:p>
          <a:p>
            <a:r>
              <a:rPr lang="en-US" sz="1400" b="0" i="0" dirty="0">
                <a:solidFill>
                  <a:srgbClr val="403F44"/>
                </a:solidFill>
                <a:effectLst/>
                <a:latin typeface="Open Sans" panose="020B0606030504020204" pitchFamily="34" charset="0"/>
                <a:ea typeface="Open Sans" panose="020B0606030504020204" pitchFamily="34" charset="0"/>
                <a:cs typeface="Open Sans" panose="020B0606030504020204" pitchFamily="34" charset="0"/>
              </a:rPr>
              <a:t> Gather your team and list the buildings, locations, and public and private spaces available to your organization. Even lots of lands not used or being abandoned that could have potential use</a:t>
            </a:r>
          </a:p>
          <a:p>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95503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E040-422E-AF89-D87D-3E9A38C66C7C}"/>
              </a:ext>
            </a:extLst>
          </p:cNvPr>
          <p:cNvSpPr>
            <a:spLocks noGrp="1"/>
          </p:cNvSpPr>
          <p:nvPr>
            <p:ph type="title"/>
          </p:nvPr>
        </p:nvSpPr>
        <p:spPr>
          <a:xfrm>
            <a:off x="178593" y="1324131"/>
            <a:ext cx="11495116" cy="732029"/>
          </a:xfrm>
        </p:spPr>
        <p:txBody>
          <a:bodyPr>
            <a:normAutofit fontScale="90000"/>
          </a:bodyPr>
          <a:lstStyle/>
          <a:p>
            <a:r>
              <a:rPr lang="en-US" dirty="0"/>
              <a:t>Collecting data -How to conduct a CAN at a glimpse!</a:t>
            </a:r>
          </a:p>
        </p:txBody>
      </p:sp>
      <p:pic>
        <p:nvPicPr>
          <p:cNvPr id="4" name="Online Media 3" title="How to Conduct a Community Needs Assessment">
            <a:hlinkClick r:id="" action="ppaction://media"/>
            <a:extLst>
              <a:ext uri="{FF2B5EF4-FFF2-40B4-BE49-F238E27FC236}">
                <a16:creationId xmlns:a16="http://schemas.microsoft.com/office/drawing/2014/main" id="{6395E80A-9EC9-E6BA-3086-897CEFF16030}"/>
              </a:ext>
            </a:extLst>
          </p:cNvPr>
          <p:cNvPicPr>
            <a:picLocks noGrp="1" noRot="1" noChangeAspect="1"/>
          </p:cNvPicPr>
          <p:nvPr>
            <p:ph idx="1"/>
            <a:videoFile r:link="rId1"/>
          </p:nvPr>
        </p:nvPicPr>
        <p:blipFill>
          <a:blip r:embed="rId3"/>
          <a:stretch>
            <a:fillRect/>
          </a:stretch>
        </p:blipFill>
        <p:spPr>
          <a:xfrm>
            <a:off x="2667664" y="2056160"/>
            <a:ext cx="6516974" cy="3679622"/>
          </a:xfrm>
          <a:prstGeom prst="rect">
            <a:avLst/>
          </a:prstGeom>
        </p:spPr>
      </p:pic>
    </p:spTree>
    <p:extLst>
      <p:ext uri="{BB962C8B-B14F-4D97-AF65-F5344CB8AC3E}">
        <p14:creationId xmlns:p14="http://schemas.microsoft.com/office/powerpoint/2010/main" val="273108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E040-422E-AF89-D87D-3E9A38C66C7C}"/>
              </a:ext>
            </a:extLst>
          </p:cNvPr>
          <p:cNvSpPr>
            <a:spLocks noGrp="1"/>
          </p:cNvSpPr>
          <p:nvPr>
            <p:ph type="title"/>
          </p:nvPr>
        </p:nvSpPr>
        <p:spPr>
          <a:xfrm>
            <a:off x="746234" y="1324131"/>
            <a:ext cx="10927475" cy="732029"/>
          </a:xfrm>
        </p:spPr>
        <p:txBody>
          <a:bodyPr>
            <a:normAutofit fontScale="90000"/>
          </a:bodyPr>
          <a:lstStyle/>
          <a:p>
            <a:r>
              <a:rPr lang="en-US" dirty="0"/>
              <a:t>Community Needs Assessment Process &amp; tools</a:t>
            </a:r>
          </a:p>
        </p:txBody>
      </p:sp>
      <p:pic>
        <p:nvPicPr>
          <p:cNvPr id="6" name="Online Media 5" title="Needs Assessment process">
            <a:hlinkClick r:id="" action="ppaction://media"/>
            <a:extLst>
              <a:ext uri="{FF2B5EF4-FFF2-40B4-BE49-F238E27FC236}">
                <a16:creationId xmlns:a16="http://schemas.microsoft.com/office/drawing/2014/main" id="{6BFB5C50-26F8-E248-4EE5-73071516D9DA}"/>
              </a:ext>
            </a:extLst>
          </p:cNvPr>
          <p:cNvPicPr>
            <a:picLocks noGrp="1" noRot="1" noChangeAspect="1"/>
          </p:cNvPicPr>
          <p:nvPr>
            <p:ph idx="1"/>
            <a:videoFile r:link="rId1"/>
          </p:nvPr>
        </p:nvPicPr>
        <p:blipFill>
          <a:blip r:embed="rId3"/>
          <a:stretch>
            <a:fillRect/>
          </a:stretch>
        </p:blipFill>
        <p:spPr>
          <a:xfrm>
            <a:off x="2564606" y="2056160"/>
            <a:ext cx="7104911" cy="3798102"/>
          </a:xfrm>
          <a:prstGeom prst="rect">
            <a:avLst/>
          </a:prstGeom>
        </p:spPr>
      </p:pic>
    </p:spTree>
    <p:extLst>
      <p:ext uri="{BB962C8B-B14F-4D97-AF65-F5344CB8AC3E}">
        <p14:creationId xmlns:p14="http://schemas.microsoft.com/office/powerpoint/2010/main" val="3984828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g2d835a9aea3_0_0"/>
          <p:cNvSpPr txBox="1">
            <a:spLocks noGrp="1"/>
          </p:cNvSpPr>
          <p:nvPr>
            <p:ph type="title"/>
          </p:nvPr>
        </p:nvSpPr>
        <p:spPr>
          <a:xfrm>
            <a:off x="-44606" y="1435398"/>
            <a:ext cx="12281211" cy="692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it-IT" sz="4000" dirty="0"/>
              <a:t>A local example/case study of CNA in North Macedonia</a:t>
            </a:r>
            <a:endParaRPr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FD99F-9C02-5A76-8AD4-9C8F882DE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53EFB-93FE-E94F-D39C-D44B10C23274}"/>
              </a:ext>
            </a:extLst>
          </p:cNvPr>
          <p:cNvSpPr>
            <a:spLocks noGrp="1"/>
          </p:cNvSpPr>
          <p:nvPr>
            <p:ph type="title"/>
          </p:nvPr>
        </p:nvSpPr>
        <p:spPr/>
        <p:txBody>
          <a:bodyPr/>
          <a:lstStyle/>
          <a:p>
            <a:r>
              <a:rPr lang="it-IT" dirty="0"/>
              <a:t>OBJECTIVES OF THE SECOND SESSION</a:t>
            </a:r>
            <a:endParaRPr lang="en-US" dirty="0"/>
          </a:p>
        </p:txBody>
      </p:sp>
      <p:sp>
        <p:nvSpPr>
          <p:cNvPr id="3" name="Content Placeholder 2">
            <a:extLst>
              <a:ext uri="{FF2B5EF4-FFF2-40B4-BE49-F238E27FC236}">
                <a16:creationId xmlns:a16="http://schemas.microsoft.com/office/drawing/2014/main" id="{A65ACEF7-3D5A-A69E-6251-B999A074FAE5}"/>
              </a:ext>
            </a:extLst>
          </p:cNvPr>
          <p:cNvSpPr>
            <a:spLocks noGrp="1"/>
          </p:cNvSpPr>
          <p:nvPr>
            <p:ph idx="1"/>
          </p:nvPr>
        </p:nvSpPr>
        <p:spPr>
          <a:xfrm>
            <a:off x="539969" y="2125400"/>
            <a:ext cx="11112062" cy="3988399"/>
          </a:xfrm>
        </p:spPr>
        <p:txBody>
          <a:bodyPr/>
          <a:lstStyle/>
          <a:p>
            <a:pPr marL="63500" indent="63500"/>
            <a:endParaRPr lang="en-US" dirty="0">
              <a:latin typeface="Libre Franklin" pitchFamily="2" charset="0"/>
              <a:ea typeface="Times New Roman" panose="02020603050405020304" pitchFamily="18" charset="0"/>
            </a:endParaRPr>
          </a:p>
          <a:p>
            <a:pPr marL="63500" indent="63500"/>
            <a:r>
              <a:rPr lang="en-US" dirty="0">
                <a:effectLst/>
                <a:latin typeface="Libre Franklin" pitchFamily="2" charset="0"/>
                <a:ea typeface="Times New Roman" panose="02020603050405020304" pitchFamily="18" charset="0"/>
              </a:rPr>
              <a:t>Understand the basics of designing services to meet identified needs.</a:t>
            </a:r>
          </a:p>
          <a:p>
            <a:pPr marL="63500" indent="63500"/>
            <a:r>
              <a:rPr lang="en-US" dirty="0">
                <a:latin typeface="Libre Franklin" pitchFamily="2" charset="0"/>
              </a:rPr>
              <a:t>Share experiences and learn about co-designing with communities to meet identified needs</a:t>
            </a:r>
            <a:endParaRPr lang="en-US" dirty="0"/>
          </a:p>
        </p:txBody>
      </p:sp>
    </p:spTree>
    <p:extLst>
      <p:ext uri="{BB962C8B-B14F-4D97-AF65-F5344CB8AC3E}">
        <p14:creationId xmlns:p14="http://schemas.microsoft.com/office/powerpoint/2010/main" val="2531900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4AFC-9652-C393-6CC8-A54E5D6E9DEC}"/>
              </a:ext>
            </a:extLst>
          </p:cNvPr>
          <p:cNvSpPr>
            <a:spLocks noGrp="1"/>
          </p:cNvSpPr>
          <p:nvPr>
            <p:ph type="title"/>
          </p:nvPr>
        </p:nvSpPr>
        <p:spPr>
          <a:xfrm>
            <a:off x="838200" y="1617815"/>
            <a:ext cx="10515600" cy="732029"/>
          </a:xfrm>
        </p:spPr>
        <p:txBody>
          <a:bodyPr>
            <a:normAutofit fontScale="90000"/>
          </a:bodyPr>
          <a:lstStyle/>
          <a:p>
            <a:r>
              <a:rPr lang="en-US" dirty="0"/>
              <a:t>Designing services to meet identified needs.</a:t>
            </a:r>
            <a:br>
              <a:rPr lang="en-US" dirty="0"/>
            </a:br>
            <a:endParaRPr lang="en-US" dirty="0"/>
          </a:p>
        </p:txBody>
      </p:sp>
      <p:sp>
        <p:nvSpPr>
          <p:cNvPr id="3" name="Content Placeholder 2">
            <a:extLst>
              <a:ext uri="{FF2B5EF4-FFF2-40B4-BE49-F238E27FC236}">
                <a16:creationId xmlns:a16="http://schemas.microsoft.com/office/drawing/2014/main" id="{8C06E645-7B9B-A209-E17E-96211E3D1AB8}"/>
              </a:ext>
            </a:extLst>
          </p:cNvPr>
          <p:cNvSpPr>
            <a:spLocks noGrp="1"/>
          </p:cNvSpPr>
          <p:nvPr>
            <p:ph idx="1"/>
          </p:nvPr>
        </p:nvSpPr>
        <p:spPr>
          <a:xfrm>
            <a:off x="168025" y="1983829"/>
            <a:ext cx="12023975" cy="3988399"/>
          </a:xfrm>
        </p:spPr>
        <p:txBody>
          <a:bodyPr>
            <a:normAutofit/>
          </a:bodyPr>
          <a:lstStyle/>
          <a:p>
            <a:pPr marL="0" indent="0">
              <a:buNone/>
            </a:pPr>
            <a:r>
              <a:rPr lang="en-US" sz="1600" dirty="0"/>
              <a:t>Service designing for communities Generally meet the needs brought to light by the Community Needs Assessment is a process that in the light of the social economy and entrepreneurship requires the close cooperation of NGOs with local actors and especially the members of the community itself.</a:t>
            </a:r>
            <a:endParaRPr lang="el-GR" sz="1600" dirty="0"/>
          </a:p>
          <a:p>
            <a:pPr marL="0" indent="0">
              <a:buNone/>
            </a:pPr>
            <a:r>
              <a:rPr lang="en-US" sz="1600" dirty="0"/>
              <a:t>Generally, the results of the Community Needs Assessment and the resulting potential recommendations for action and service design that could improve community wellbeing and meet the needs that have come to light can usually be organized into three categories:</a:t>
            </a:r>
            <a:endParaRPr lang="el-GR" sz="1600" dirty="0"/>
          </a:p>
          <a:p>
            <a:pPr marL="0" indent="0">
              <a:buNone/>
            </a:pPr>
            <a:endParaRPr lang="el-GR" sz="1600" dirty="0"/>
          </a:p>
        </p:txBody>
      </p:sp>
      <p:graphicFrame>
        <p:nvGraphicFramePr>
          <p:cNvPr id="4" name="Diagram 3">
            <a:extLst>
              <a:ext uri="{FF2B5EF4-FFF2-40B4-BE49-F238E27FC236}">
                <a16:creationId xmlns:a16="http://schemas.microsoft.com/office/drawing/2014/main" id="{5FE63BF7-F1CB-16BB-749A-F173F6C3DFA5}"/>
              </a:ext>
            </a:extLst>
          </p:cNvPr>
          <p:cNvGraphicFramePr/>
          <p:nvPr>
            <p:extLst>
              <p:ext uri="{D42A27DB-BD31-4B8C-83A1-F6EECF244321}">
                <p14:modId xmlns:p14="http://schemas.microsoft.com/office/powerpoint/2010/main" val="2086395754"/>
              </p:ext>
            </p:extLst>
          </p:nvPr>
        </p:nvGraphicFramePr>
        <p:xfrm>
          <a:off x="2546581" y="3369733"/>
          <a:ext cx="6783686" cy="24754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6838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B05C0862-8B9A-4BC4-EAF2-BF7B45B1E358}"/>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6F722421-B704-B604-0F29-F54543DFEC73}"/>
              </a:ext>
            </a:extLst>
          </p:cNvPr>
          <p:cNvSpPr txBox="1">
            <a:spLocks noGrp="1"/>
          </p:cNvSpPr>
          <p:nvPr>
            <p:ph type="title"/>
          </p:nvPr>
        </p:nvSpPr>
        <p:spPr>
          <a:xfrm>
            <a:off x="38250" y="1327332"/>
            <a:ext cx="12153750" cy="692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it-IT" sz="4000" dirty="0"/>
              <a:t>Examples on solutions /services to identified needs</a:t>
            </a:r>
            <a:endParaRPr sz="4000" dirty="0"/>
          </a:p>
        </p:txBody>
      </p:sp>
      <p:graphicFrame>
        <p:nvGraphicFramePr>
          <p:cNvPr id="2" name="Diagram 1">
            <a:extLst>
              <a:ext uri="{FF2B5EF4-FFF2-40B4-BE49-F238E27FC236}">
                <a16:creationId xmlns:a16="http://schemas.microsoft.com/office/drawing/2014/main" id="{10406B3C-13C6-C33E-53FF-750519CDE5A2}"/>
              </a:ext>
            </a:extLst>
          </p:cNvPr>
          <p:cNvGraphicFramePr/>
          <p:nvPr>
            <p:extLst>
              <p:ext uri="{D42A27DB-BD31-4B8C-83A1-F6EECF244321}">
                <p14:modId xmlns:p14="http://schemas.microsoft.com/office/powerpoint/2010/main" val="634841218"/>
              </p:ext>
            </p:extLst>
          </p:nvPr>
        </p:nvGraphicFramePr>
        <p:xfrm>
          <a:off x="184224" y="2144683"/>
          <a:ext cx="11861801" cy="36492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8266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972A050B-E206-AAE0-EFDA-4EAE1A3C0A3E}"/>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0F564FA1-DA04-D087-83CD-C021111481FA}"/>
              </a:ext>
            </a:extLst>
          </p:cNvPr>
          <p:cNvSpPr txBox="1">
            <a:spLocks noGrp="1"/>
          </p:cNvSpPr>
          <p:nvPr>
            <p:ph type="title"/>
          </p:nvPr>
        </p:nvSpPr>
        <p:spPr>
          <a:xfrm>
            <a:off x="747218" y="1369888"/>
            <a:ext cx="10884900" cy="56930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en-US" sz="4000" dirty="0"/>
              <a:t>Developing services/actions for solutions</a:t>
            </a:r>
            <a:endParaRPr sz="4000" dirty="0"/>
          </a:p>
        </p:txBody>
      </p:sp>
      <p:sp>
        <p:nvSpPr>
          <p:cNvPr id="3" name="TextBox 2">
            <a:extLst>
              <a:ext uri="{FF2B5EF4-FFF2-40B4-BE49-F238E27FC236}">
                <a16:creationId xmlns:a16="http://schemas.microsoft.com/office/drawing/2014/main" id="{142085E4-6895-8EED-86D8-3A5B65EF41AC}"/>
              </a:ext>
            </a:extLst>
          </p:cNvPr>
          <p:cNvSpPr txBox="1"/>
          <p:nvPr/>
        </p:nvSpPr>
        <p:spPr>
          <a:xfrm>
            <a:off x="104180" y="2038949"/>
            <a:ext cx="3079595" cy="3046988"/>
          </a:xfrm>
          <a:prstGeom prst="rect">
            <a:avLst/>
          </a:prstGeom>
          <a:noFill/>
        </p:spPr>
        <p:txBody>
          <a:bodyPr wrap="square">
            <a:spAutoFit/>
          </a:bodyPr>
          <a:lstStyle/>
          <a:p>
            <a:pPr algn="just"/>
            <a:r>
              <a:rPr lang="en-US" sz="1600" dirty="0"/>
              <a:t>Based on the identified needs both the type of service action and the design of the services you will try to offer to the community, in collaboration with other stakeholders and community members, should be deeply rooted in the findings of your assessment. The development and management of these services requires a plan under which:</a:t>
            </a:r>
          </a:p>
        </p:txBody>
      </p:sp>
      <p:graphicFrame>
        <p:nvGraphicFramePr>
          <p:cNvPr id="5" name="Diagram 4">
            <a:extLst>
              <a:ext uri="{FF2B5EF4-FFF2-40B4-BE49-F238E27FC236}">
                <a16:creationId xmlns:a16="http://schemas.microsoft.com/office/drawing/2014/main" id="{6CE8A6D6-BD8D-B50B-1432-8025B6AAC99F}"/>
              </a:ext>
            </a:extLst>
          </p:cNvPr>
          <p:cNvGraphicFramePr/>
          <p:nvPr>
            <p:extLst>
              <p:ext uri="{D42A27DB-BD31-4B8C-83A1-F6EECF244321}">
                <p14:modId xmlns:p14="http://schemas.microsoft.com/office/powerpoint/2010/main" val="3507523557"/>
              </p:ext>
            </p:extLst>
          </p:nvPr>
        </p:nvGraphicFramePr>
        <p:xfrm>
          <a:off x="3358340" y="1939196"/>
          <a:ext cx="8729480" cy="43594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50838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366D9984-396C-CCA8-719E-450923990745}"/>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22086B6B-96D0-0B10-FE60-02B06E64BB20}"/>
              </a:ext>
            </a:extLst>
          </p:cNvPr>
          <p:cNvSpPr txBox="1">
            <a:spLocks noGrp="1"/>
          </p:cNvSpPr>
          <p:nvPr>
            <p:ph type="title"/>
          </p:nvPr>
        </p:nvSpPr>
        <p:spPr>
          <a:xfrm>
            <a:off x="73572" y="1693092"/>
            <a:ext cx="11639603" cy="692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it-IT" sz="4000" dirty="0"/>
              <a:t>Co-operating and co-designign services/actions with the community</a:t>
            </a:r>
            <a:endParaRPr sz="4000" dirty="0"/>
          </a:p>
        </p:txBody>
      </p:sp>
      <p:pic>
        <p:nvPicPr>
          <p:cNvPr id="2" name="Online Media 1" title="8 steps for co-designing with communities | Paul Stepczak | TEDxNantymoel">
            <a:hlinkClick r:id="" action="ppaction://media"/>
            <a:extLst>
              <a:ext uri="{FF2B5EF4-FFF2-40B4-BE49-F238E27FC236}">
                <a16:creationId xmlns:a16="http://schemas.microsoft.com/office/drawing/2014/main" id="{FC466BDE-F28B-1234-16E8-2F0F7D7137C0}"/>
              </a:ext>
            </a:extLst>
          </p:cNvPr>
          <p:cNvPicPr>
            <a:picLocks noRot="1" noChangeAspect="1"/>
          </p:cNvPicPr>
          <p:nvPr>
            <a:videoFile r:link="rId1"/>
          </p:nvPr>
        </p:nvPicPr>
        <p:blipFill>
          <a:blip r:embed="rId4"/>
          <a:stretch>
            <a:fillRect/>
          </a:stretch>
        </p:blipFill>
        <p:spPr>
          <a:xfrm>
            <a:off x="2996280" y="2511973"/>
            <a:ext cx="6199440" cy="3352800"/>
          </a:xfrm>
          <a:prstGeom prst="rect">
            <a:avLst/>
          </a:prstGeom>
        </p:spPr>
      </p:pic>
    </p:spTree>
    <p:extLst>
      <p:ext uri="{BB962C8B-B14F-4D97-AF65-F5344CB8AC3E}">
        <p14:creationId xmlns:p14="http://schemas.microsoft.com/office/powerpoint/2010/main" val="77684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3E62EC4D-2565-C559-CA03-69A4A8F05A6D}"/>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E8F50949-F7E0-BB46-8BA3-80926CD2544E}"/>
              </a:ext>
            </a:extLst>
          </p:cNvPr>
          <p:cNvSpPr txBox="1">
            <a:spLocks noGrp="1"/>
          </p:cNvSpPr>
          <p:nvPr>
            <p:ph type="title"/>
          </p:nvPr>
        </p:nvSpPr>
        <p:spPr>
          <a:xfrm>
            <a:off x="828275" y="1693092"/>
            <a:ext cx="10884900" cy="692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it-IT" sz="4000" dirty="0"/>
              <a:t>Discsussion on example local challenge and service/action in North Macedonia</a:t>
            </a:r>
            <a:endParaRPr sz="4000" dirty="0"/>
          </a:p>
        </p:txBody>
      </p:sp>
    </p:spTree>
    <p:extLst>
      <p:ext uri="{BB962C8B-B14F-4D97-AF65-F5344CB8AC3E}">
        <p14:creationId xmlns:p14="http://schemas.microsoft.com/office/powerpoint/2010/main" val="366704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1234C-3AD9-5047-4EF7-AFB30049D5B3}"/>
              </a:ext>
            </a:extLst>
          </p:cNvPr>
          <p:cNvSpPr>
            <a:spLocks noGrp="1"/>
          </p:cNvSpPr>
          <p:nvPr>
            <p:ph type="title"/>
          </p:nvPr>
        </p:nvSpPr>
        <p:spPr/>
        <p:txBody>
          <a:bodyPr/>
          <a:lstStyle/>
          <a:p>
            <a:r>
              <a:rPr lang="it-IT" dirty="0"/>
              <a:t>OBJECTIVES OF THE FIRST SESSION</a:t>
            </a:r>
            <a:endParaRPr lang="en-US" dirty="0"/>
          </a:p>
        </p:txBody>
      </p:sp>
      <p:sp>
        <p:nvSpPr>
          <p:cNvPr id="3" name="Content Placeholder 2">
            <a:extLst>
              <a:ext uri="{FF2B5EF4-FFF2-40B4-BE49-F238E27FC236}">
                <a16:creationId xmlns:a16="http://schemas.microsoft.com/office/drawing/2014/main" id="{F2A3C985-2BEB-2DB5-BE5D-2541BEA556F8}"/>
              </a:ext>
            </a:extLst>
          </p:cNvPr>
          <p:cNvSpPr>
            <a:spLocks noGrp="1"/>
          </p:cNvSpPr>
          <p:nvPr>
            <p:ph idx="1"/>
          </p:nvPr>
        </p:nvSpPr>
        <p:spPr>
          <a:xfrm>
            <a:off x="838200" y="2188563"/>
            <a:ext cx="9394767" cy="3988399"/>
          </a:xfrm>
        </p:spPr>
        <p:txBody>
          <a:bodyPr/>
          <a:lstStyle/>
          <a:p>
            <a:pPr marL="63500" indent="63500"/>
            <a:r>
              <a:rPr lang="en-US" dirty="0">
                <a:effectLst/>
                <a:latin typeface="Libre Franklin" pitchFamily="2" charset="0"/>
                <a:ea typeface="Times New Roman" panose="02020603050405020304" pitchFamily="18" charset="0"/>
              </a:rPr>
              <a:t>Understand what a community needs assessment is and how to conduct it to identify potential needs and service gaps.</a:t>
            </a:r>
          </a:p>
          <a:p>
            <a:pPr marL="63500" indent="63500"/>
            <a:r>
              <a:rPr lang="en-US" dirty="0">
                <a:effectLst/>
                <a:latin typeface="Libre Franklin" pitchFamily="2" charset="0"/>
                <a:ea typeface="Times New Roman" panose="02020603050405020304" pitchFamily="18" charset="0"/>
              </a:rPr>
              <a:t>Basic theoretical &amp; practical skillset of conducting a community needs assessment</a:t>
            </a:r>
          </a:p>
          <a:p>
            <a:endParaRPr lang="en-US" dirty="0"/>
          </a:p>
        </p:txBody>
      </p:sp>
    </p:spTree>
    <p:extLst>
      <p:ext uri="{BB962C8B-B14F-4D97-AF65-F5344CB8AC3E}">
        <p14:creationId xmlns:p14="http://schemas.microsoft.com/office/powerpoint/2010/main" val="2292193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2CC00-FA16-EAF1-7F80-6C4EBEE8E8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95720-B55C-1F1F-0E6A-5CE13226C7FD}"/>
              </a:ext>
            </a:extLst>
          </p:cNvPr>
          <p:cNvSpPr>
            <a:spLocks noGrp="1"/>
          </p:cNvSpPr>
          <p:nvPr>
            <p:ph type="title"/>
          </p:nvPr>
        </p:nvSpPr>
        <p:spPr/>
        <p:txBody>
          <a:bodyPr/>
          <a:lstStyle/>
          <a:p>
            <a:r>
              <a:rPr lang="it-IT" dirty="0"/>
              <a:t>OBJECTIVES OF THE THIRD SESSION</a:t>
            </a:r>
            <a:endParaRPr lang="en-US" dirty="0"/>
          </a:p>
        </p:txBody>
      </p:sp>
      <p:sp>
        <p:nvSpPr>
          <p:cNvPr id="3" name="Content Placeholder 2">
            <a:extLst>
              <a:ext uri="{FF2B5EF4-FFF2-40B4-BE49-F238E27FC236}">
                <a16:creationId xmlns:a16="http://schemas.microsoft.com/office/drawing/2014/main" id="{9101A331-D390-1D1C-31C1-9D1CD35CD5B4}"/>
              </a:ext>
            </a:extLst>
          </p:cNvPr>
          <p:cNvSpPr>
            <a:spLocks noGrp="1"/>
          </p:cNvSpPr>
          <p:nvPr>
            <p:ph idx="1"/>
          </p:nvPr>
        </p:nvSpPr>
        <p:spPr>
          <a:xfrm>
            <a:off x="539969" y="2125400"/>
            <a:ext cx="11112062" cy="3988399"/>
          </a:xfrm>
        </p:spPr>
        <p:txBody>
          <a:bodyPr>
            <a:normAutofit/>
          </a:bodyPr>
          <a:lstStyle/>
          <a:p>
            <a:pPr marL="63500" indent="63500"/>
            <a:endParaRPr lang="en-US" dirty="0">
              <a:latin typeface="Libre Franklin" pitchFamily="2" charset="0"/>
              <a:ea typeface="Times New Roman" panose="02020603050405020304" pitchFamily="18" charset="0"/>
            </a:endParaRPr>
          </a:p>
          <a:p>
            <a:pPr marL="63500" indent="63500"/>
            <a:r>
              <a:rPr lang="en-US" dirty="0">
                <a:effectLst/>
                <a:latin typeface="Libre Franklin" pitchFamily="2" charset="0"/>
                <a:ea typeface="Times New Roman" panose="02020603050405020304" pitchFamily="18" charset="0"/>
              </a:rPr>
              <a:t>Understand the basics of measuring quality of services to the community </a:t>
            </a:r>
          </a:p>
          <a:p>
            <a:pPr marL="63500" indent="63500"/>
            <a:r>
              <a:rPr lang="en-US" dirty="0">
                <a:effectLst/>
                <a:latin typeface="Libre Franklin" pitchFamily="2" charset="0"/>
                <a:ea typeface="Times New Roman" panose="02020603050405020304" pitchFamily="18" charset="0"/>
              </a:rPr>
              <a:t>Understand the basics of measuring impact of services in the community</a:t>
            </a:r>
            <a:endParaRPr lang="en-US" dirty="0">
              <a:latin typeface="Libre Franklin" pitchFamily="2" charset="0"/>
            </a:endParaRPr>
          </a:p>
          <a:p>
            <a:pPr marL="63500" indent="63500"/>
            <a:r>
              <a:rPr lang="en-US" dirty="0">
                <a:latin typeface="Libre Franklin" pitchFamily="2" charset="0"/>
              </a:rPr>
              <a:t>Share experiences and learn about methods and tools of measuring </a:t>
            </a:r>
            <a:r>
              <a:rPr lang="en-US" dirty="0"/>
              <a:t>the quality and impact of services.</a:t>
            </a:r>
          </a:p>
        </p:txBody>
      </p:sp>
    </p:spTree>
    <p:extLst>
      <p:ext uri="{BB962C8B-B14F-4D97-AF65-F5344CB8AC3E}">
        <p14:creationId xmlns:p14="http://schemas.microsoft.com/office/powerpoint/2010/main" val="2871978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7A6B21AA-0D10-6181-645F-166858335657}"/>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7B02E305-95C5-F188-59FF-0536724D88CE}"/>
              </a:ext>
            </a:extLst>
          </p:cNvPr>
          <p:cNvSpPr txBox="1">
            <a:spLocks noGrp="1"/>
          </p:cNvSpPr>
          <p:nvPr>
            <p:ph type="title"/>
          </p:nvPr>
        </p:nvSpPr>
        <p:spPr>
          <a:xfrm>
            <a:off x="91440" y="1693092"/>
            <a:ext cx="11621735" cy="692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2F5496"/>
              </a:buClr>
              <a:buSzPts val="4400"/>
              <a:buFont typeface="Libre Franklin Medium"/>
              <a:buNone/>
            </a:pPr>
            <a:r>
              <a:rPr lang="it-IT" sz="3600" dirty="0"/>
              <a:t>Introduction to measuring of services’ </a:t>
            </a:r>
            <a:br>
              <a:rPr lang="it-IT" sz="3600" dirty="0"/>
            </a:br>
            <a:r>
              <a:rPr lang="it-IT" sz="3600" dirty="0"/>
              <a:t>quality &amp; impact</a:t>
            </a:r>
            <a:endParaRPr sz="3600" dirty="0"/>
          </a:p>
        </p:txBody>
      </p:sp>
      <p:sp>
        <p:nvSpPr>
          <p:cNvPr id="2" name="TextBox 1">
            <a:extLst>
              <a:ext uri="{FF2B5EF4-FFF2-40B4-BE49-F238E27FC236}">
                <a16:creationId xmlns:a16="http://schemas.microsoft.com/office/drawing/2014/main" id="{FC7282DF-5BD8-28E7-05C5-5B64EF379AF2}"/>
              </a:ext>
            </a:extLst>
          </p:cNvPr>
          <p:cNvSpPr txBox="1"/>
          <p:nvPr/>
        </p:nvSpPr>
        <p:spPr>
          <a:xfrm>
            <a:off x="565266" y="2610197"/>
            <a:ext cx="11263745" cy="2862322"/>
          </a:xfrm>
          <a:prstGeom prst="rect">
            <a:avLst/>
          </a:prstGeom>
          <a:noFill/>
        </p:spPr>
        <p:txBody>
          <a:bodyPr wrap="square" rtlCol="0">
            <a:spAutoFit/>
          </a:bodyPr>
          <a:lstStyle/>
          <a:p>
            <a:r>
              <a:rPr lang="en-US" dirty="0"/>
              <a:t>There are multiple ways, indicators and tools to measure the quality and impact of a service offered to the </a:t>
            </a:r>
            <a:r>
              <a:rPr lang="en-US" dirty="0" err="1"/>
              <a:t>community.In</a:t>
            </a:r>
            <a:r>
              <a:rPr lang="en-US" dirty="0"/>
              <a:t> this section we will briefly describe how an organization or agency can measure the quality of a service offered in the community and the impact/imprint it can have on the </a:t>
            </a:r>
            <a:r>
              <a:rPr lang="en-US" dirty="0" err="1"/>
              <a:t>community.The</a:t>
            </a:r>
            <a:r>
              <a:rPr lang="en-US" dirty="0"/>
              <a:t> ultimate goal of always these measurements is:</a:t>
            </a:r>
            <a:endParaRPr lang="el-GR" dirty="0"/>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n-US" dirty="0"/>
              <a:t>To investigate the quality and extent of the impact on the community</a:t>
            </a:r>
            <a:endParaRPr lang="el-GR" dirty="0"/>
          </a:p>
          <a:p>
            <a:pPr marL="285750" indent="-285750">
              <a:buFont typeface="Arial" panose="020B0604020202020204" pitchFamily="34" charset="0"/>
              <a:buChar char="•"/>
            </a:pPr>
            <a:r>
              <a:rPr lang="en-US" dirty="0"/>
              <a:t>To reveal any problems, challenges and shortcomings in terms of the quality of service delivery so that we know where to focus to correct them</a:t>
            </a:r>
            <a:endParaRPr lang="el-GR" dirty="0"/>
          </a:p>
          <a:p>
            <a:pPr marL="285750" indent="-285750">
              <a:buFont typeface="Arial" panose="020B0604020202020204" pitchFamily="34" charset="0"/>
              <a:buChar char="•"/>
            </a:pPr>
            <a:r>
              <a:rPr lang="en-US" dirty="0"/>
              <a:t>To identify challenges in terms of the range of impact in the community so that we can explore ways to widen the impact</a:t>
            </a:r>
          </a:p>
        </p:txBody>
      </p:sp>
    </p:spTree>
    <p:extLst>
      <p:ext uri="{BB962C8B-B14F-4D97-AF65-F5344CB8AC3E}">
        <p14:creationId xmlns:p14="http://schemas.microsoft.com/office/powerpoint/2010/main" val="1449705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20574D38-B67C-DAF6-145D-305713DD4D93}"/>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D219E27F-0C5E-3BA3-89CA-27D94182931A}"/>
              </a:ext>
            </a:extLst>
          </p:cNvPr>
          <p:cNvSpPr txBox="1">
            <a:spLocks noGrp="1"/>
          </p:cNvSpPr>
          <p:nvPr>
            <p:ph type="title"/>
          </p:nvPr>
        </p:nvSpPr>
        <p:spPr>
          <a:xfrm>
            <a:off x="152129" y="1432370"/>
            <a:ext cx="12151822" cy="692700"/>
          </a:xfrm>
          <a:prstGeom prst="rect">
            <a:avLst/>
          </a:prstGeom>
          <a:noFill/>
          <a:ln>
            <a:noFill/>
          </a:ln>
        </p:spPr>
        <p:txBody>
          <a:bodyPr spcFirstLastPara="1" wrap="square" lIns="91425" tIns="45700" rIns="91425" bIns="45700" anchor="ctr" anchorCtr="0">
            <a:noAutofit/>
          </a:bodyPr>
          <a:lstStyle/>
          <a:p>
            <a:pPr algn="ctr"/>
            <a:r>
              <a:rPr lang="en-US" sz="3600" dirty="0"/>
              <a:t>What do we measure and how in quality</a:t>
            </a:r>
            <a:r>
              <a:rPr lang="el-GR" sz="3600" dirty="0"/>
              <a:t> &amp; </a:t>
            </a:r>
            <a:r>
              <a:rPr lang="en-US" sz="3600" dirty="0"/>
              <a:t>impact of community services</a:t>
            </a:r>
            <a:endParaRPr lang="el-GR" sz="3600" b="1" dirty="0"/>
          </a:p>
        </p:txBody>
      </p:sp>
      <p:sp>
        <p:nvSpPr>
          <p:cNvPr id="4" name="TextBox 3">
            <a:extLst>
              <a:ext uri="{FF2B5EF4-FFF2-40B4-BE49-F238E27FC236}">
                <a16:creationId xmlns:a16="http://schemas.microsoft.com/office/drawing/2014/main" id="{85ABB7A9-8E47-E41D-A0C0-E7878C28313D}"/>
              </a:ext>
            </a:extLst>
          </p:cNvPr>
          <p:cNvSpPr txBox="1"/>
          <p:nvPr/>
        </p:nvSpPr>
        <p:spPr>
          <a:xfrm>
            <a:off x="152129" y="2287169"/>
            <a:ext cx="12151822" cy="3354765"/>
          </a:xfrm>
          <a:prstGeom prst="rect">
            <a:avLst/>
          </a:prstGeom>
          <a:noFill/>
        </p:spPr>
        <p:txBody>
          <a:bodyPr wrap="square">
            <a:spAutoFit/>
          </a:bodyPr>
          <a:lstStyle/>
          <a:p>
            <a:r>
              <a:rPr lang="en-US" sz="1600" dirty="0"/>
              <a:t>In general, the measurement of service quality depends entirely on the context, and the type of service. These factors normally regulate the types and ways of measurement. For measurement we investigate the following dimensions of a service:</a:t>
            </a:r>
            <a:br>
              <a:rPr lang="en-US" sz="1600" dirty="0"/>
            </a:br>
            <a:endParaRPr lang="en-US" sz="1600" dirty="0"/>
          </a:p>
          <a:p>
            <a:pPr marL="285750" indent="-285750">
              <a:buFont typeface="Arial" panose="020B0604020202020204" pitchFamily="34" charset="0"/>
              <a:buChar char="•"/>
            </a:pPr>
            <a:r>
              <a:rPr lang="en-US" sz="1600" b="1" dirty="0"/>
              <a:t>Tangibles</a:t>
            </a:r>
            <a:r>
              <a:rPr lang="en-US" sz="1600" dirty="0"/>
              <a:t>: appearance of the physical facilities, equipment, personnel and communication material of the service.</a:t>
            </a:r>
          </a:p>
          <a:p>
            <a:pPr marL="285750" indent="-285750">
              <a:buFont typeface="Arial" panose="020B0604020202020204" pitchFamily="34" charset="0"/>
              <a:buChar char="•"/>
            </a:pPr>
            <a:r>
              <a:rPr lang="en-US" sz="1600" b="1" dirty="0"/>
              <a:t>Reliability</a:t>
            </a:r>
            <a:r>
              <a:rPr lang="en-US" sz="1600" dirty="0"/>
              <a:t>: ability to perform the promised service reliably and accurately to the public.</a:t>
            </a:r>
          </a:p>
          <a:p>
            <a:pPr marL="285750" indent="-285750">
              <a:buFont typeface="Arial" panose="020B0604020202020204" pitchFamily="34" charset="0"/>
              <a:buChar char="•"/>
            </a:pPr>
            <a:r>
              <a:rPr lang="en-US" sz="1600" b="1" dirty="0"/>
              <a:t>Responsiveness</a:t>
            </a:r>
            <a:r>
              <a:rPr lang="en-US" sz="1600" dirty="0"/>
              <a:t>: willingness to assist beneficiaries, the public and provide prompt service.</a:t>
            </a:r>
          </a:p>
          <a:p>
            <a:pPr marL="285750" indent="-285750">
              <a:buFont typeface="Arial" panose="020B0604020202020204" pitchFamily="34" charset="0"/>
              <a:buChar char="•"/>
            </a:pPr>
            <a:r>
              <a:rPr lang="en-US" sz="1600" b="1" dirty="0"/>
              <a:t>Assurance</a:t>
            </a:r>
            <a:r>
              <a:rPr lang="en-US" sz="1600" dirty="0"/>
              <a:t>: knowledge and courtesy of employees and their ability to convey confidence and assurance.</a:t>
            </a:r>
          </a:p>
          <a:p>
            <a:pPr marL="285750" indent="-285750">
              <a:buFont typeface="Arial" panose="020B0604020202020204" pitchFamily="34" charset="0"/>
              <a:buChar char="•"/>
            </a:pPr>
            <a:r>
              <a:rPr lang="en-US" sz="1600" b="1" dirty="0"/>
              <a:t>Empathy</a:t>
            </a:r>
            <a:r>
              <a:rPr lang="en-US" sz="1600" dirty="0"/>
              <a:t>: the caring, </a:t>
            </a:r>
            <a:r>
              <a:rPr lang="en-US" sz="1600" dirty="0" err="1"/>
              <a:t>personalised</a:t>
            </a:r>
            <a:r>
              <a:rPr lang="en-US" sz="1600" dirty="0"/>
              <a:t> attention that the business provides to the public/beneficiaries/beneficiaries.</a:t>
            </a:r>
            <a:br>
              <a:rPr lang="en-US" sz="1600" dirty="0"/>
            </a:br>
            <a:endParaRPr lang="en-US" sz="1600" dirty="0"/>
          </a:p>
          <a:p>
            <a:r>
              <a:rPr lang="en-US" sz="1600" dirty="0"/>
              <a:t>In general, to measure the impact of a community's services we focus on and address the </a:t>
            </a:r>
            <a:r>
              <a:rPr lang="en-US" sz="1600" b="1" dirty="0"/>
              <a:t>Internal perspective</a:t>
            </a:r>
            <a:r>
              <a:rPr lang="en-US" sz="1600" dirty="0"/>
              <a:t> (</a:t>
            </a:r>
            <a:r>
              <a:rPr lang="en-US" sz="1600" b="1" dirty="0"/>
              <a:t>impact on society)</a:t>
            </a:r>
            <a:r>
              <a:rPr lang="en-US" sz="1600" dirty="0"/>
              <a:t>: focuses on and identifies the impact a service has on people and the community.</a:t>
            </a:r>
          </a:p>
          <a:p>
            <a:endParaRPr lang="el-GR" dirty="0"/>
          </a:p>
          <a:p>
            <a:endParaRPr lang="el-GR" dirty="0"/>
          </a:p>
        </p:txBody>
      </p:sp>
    </p:spTree>
    <p:extLst>
      <p:ext uri="{BB962C8B-B14F-4D97-AF65-F5344CB8AC3E}">
        <p14:creationId xmlns:p14="http://schemas.microsoft.com/office/powerpoint/2010/main" val="2132372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33CE4FAB-FC26-0908-18E8-FF5B1D307F48}"/>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43B69F03-9482-FBD7-E1ED-8E1EAB408850}"/>
              </a:ext>
            </a:extLst>
          </p:cNvPr>
          <p:cNvSpPr txBox="1">
            <a:spLocks noGrp="1"/>
          </p:cNvSpPr>
          <p:nvPr>
            <p:ph type="title"/>
          </p:nvPr>
        </p:nvSpPr>
        <p:spPr>
          <a:xfrm>
            <a:off x="0" y="1476719"/>
            <a:ext cx="12151822" cy="692700"/>
          </a:xfrm>
          <a:prstGeom prst="rect">
            <a:avLst/>
          </a:prstGeom>
          <a:noFill/>
          <a:ln>
            <a:noFill/>
          </a:ln>
        </p:spPr>
        <p:txBody>
          <a:bodyPr spcFirstLastPara="1" wrap="square" lIns="91425" tIns="45700" rIns="91425" bIns="45700" anchor="ctr" anchorCtr="0">
            <a:noAutofit/>
          </a:bodyPr>
          <a:lstStyle/>
          <a:p>
            <a:pPr algn="ctr"/>
            <a:r>
              <a:rPr lang="en-US" sz="3400" dirty="0"/>
              <a:t>What do we measure and how in quality</a:t>
            </a:r>
            <a:r>
              <a:rPr lang="el-GR" sz="3400" dirty="0"/>
              <a:t> &amp; </a:t>
            </a:r>
            <a:r>
              <a:rPr lang="en-US" sz="3400" dirty="0"/>
              <a:t>impact of community services</a:t>
            </a:r>
            <a:endParaRPr lang="el-GR" sz="3400" b="1" dirty="0"/>
          </a:p>
        </p:txBody>
      </p:sp>
      <p:sp>
        <p:nvSpPr>
          <p:cNvPr id="4" name="TextBox 3">
            <a:extLst>
              <a:ext uri="{FF2B5EF4-FFF2-40B4-BE49-F238E27FC236}">
                <a16:creationId xmlns:a16="http://schemas.microsoft.com/office/drawing/2014/main" id="{59CD8732-28BC-90C9-A5C8-139BEC24664F}"/>
              </a:ext>
            </a:extLst>
          </p:cNvPr>
          <p:cNvSpPr txBox="1"/>
          <p:nvPr/>
        </p:nvSpPr>
        <p:spPr>
          <a:xfrm>
            <a:off x="250699" y="2368924"/>
            <a:ext cx="11650423" cy="3293209"/>
          </a:xfrm>
          <a:prstGeom prst="rect">
            <a:avLst/>
          </a:prstGeom>
          <a:noFill/>
        </p:spPr>
        <p:txBody>
          <a:bodyPr wrap="square">
            <a:spAutoFit/>
          </a:bodyPr>
          <a:lstStyle/>
          <a:p>
            <a:pPr algn="just"/>
            <a:r>
              <a:rPr lang="en-US" sz="1600" dirty="0"/>
              <a:t>These five or six with impact dimensions are used to measure the gap between the beneficiaries'/public's expectations of excellence in terms of the service provided and their perception of the actual service provided.</a:t>
            </a:r>
          </a:p>
          <a:p>
            <a:pPr algn="just"/>
            <a:r>
              <a:rPr lang="en-US" sz="1600" dirty="0"/>
              <a:t>When properly examined over time, these dimensions help us to understand both the expectations of beneficiaries/public in a community, as well as the perceptions of specific services that the public has and the areas that need quality improvement.</a:t>
            </a:r>
          </a:p>
          <a:p>
            <a:pPr algn="just"/>
            <a:endParaRPr lang="en-US" sz="1600" dirty="0"/>
          </a:p>
          <a:p>
            <a:pPr algn="just"/>
            <a:r>
              <a:rPr lang="en-US" sz="1600" dirty="0"/>
              <a:t>The most reliable and direct way to measure the quality of a community's services is:</a:t>
            </a:r>
          </a:p>
          <a:p>
            <a:pPr algn="just"/>
            <a:endParaRPr lang="en-US" sz="1600" dirty="0"/>
          </a:p>
          <a:p>
            <a:pPr marL="285750" indent="-285750" algn="just">
              <a:buFont typeface="Arial" panose="020B0604020202020204" pitchFamily="34" charset="0"/>
              <a:buChar char="•"/>
            </a:pPr>
            <a:r>
              <a:rPr lang="en-US" sz="1600" dirty="0"/>
              <a:t>Anonymous service quality questionnaires from the beneficiaries/beneficiaries of these services</a:t>
            </a:r>
          </a:p>
          <a:p>
            <a:pPr algn="just"/>
            <a:endParaRPr lang="en-US" sz="1600" dirty="0"/>
          </a:p>
          <a:p>
            <a:pPr marL="285750" indent="-285750" algn="just">
              <a:buFont typeface="Arial" panose="020B0604020202020204" pitchFamily="34" charset="0"/>
              <a:buChar char="•"/>
            </a:pPr>
            <a:r>
              <a:rPr lang="en-US" sz="1600" dirty="0"/>
              <a:t>Short interviews with beneficiaries/beneficiaries of these services.</a:t>
            </a:r>
          </a:p>
          <a:p>
            <a:pPr algn="just"/>
            <a:endParaRPr lang="en-US" sz="1600" dirty="0"/>
          </a:p>
          <a:p>
            <a:pPr algn="just"/>
            <a:r>
              <a:rPr lang="en-US" sz="1600" dirty="0"/>
              <a:t>Questionnaires can be completed on paper in the service and also by email. While correspondingly on the beneficiaries' side or short telephone direct interviews are useful.</a:t>
            </a:r>
            <a:endParaRPr lang="el-GR" sz="1600" dirty="0"/>
          </a:p>
        </p:txBody>
      </p:sp>
    </p:spTree>
    <p:extLst>
      <p:ext uri="{BB962C8B-B14F-4D97-AF65-F5344CB8AC3E}">
        <p14:creationId xmlns:p14="http://schemas.microsoft.com/office/powerpoint/2010/main" val="285551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A8354FAA-B1A4-2E36-4354-062834418227}"/>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9BD4193E-DCBF-7635-C651-657CC4D143EC}"/>
              </a:ext>
            </a:extLst>
          </p:cNvPr>
          <p:cNvSpPr txBox="1">
            <a:spLocks noGrp="1"/>
          </p:cNvSpPr>
          <p:nvPr>
            <p:ph type="title"/>
          </p:nvPr>
        </p:nvSpPr>
        <p:spPr>
          <a:xfrm>
            <a:off x="58189" y="1523810"/>
            <a:ext cx="12151822" cy="692700"/>
          </a:xfrm>
          <a:prstGeom prst="rect">
            <a:avLst/>
          </a:prstGeom>
          <a:noFill/>
          <a:ln>
            <a:noFill/>
          </a:ln>
        </p:spPr>
        <p:txBody>
          <a:bodyPr spcFirstLastPara="1" wrap="square" lIns="91425" tIns="45700" rIns="91425" bIns="45700" anchor="ctr" anchorCtr="0">
            <a:noAutofit/>
          </a:bodyPr>
          <a:lstStyle/>
          <a:p>
            <a:pPr algn="ctr"/>
            <a:r>
              <a:rPr lang="en-US" sz="3400" dirty="0"/>
              <a:t>Questions in questionnaires or tele-interviews about the quality &amp; impact of services</a:t>
            </a:r>
            <a:endParaRPr lang="el-GR" sz="3400" b="1" dirty="0"/>
          </a:p>
        </p:txBody>
      </p:sp>
      <p:sp>
        <p:nvSpPr>
          <p:cNvPr id="3" name="TextBox 2">
            <a:extLst>
              <a:ext uri="{FF2B5EF4-FFF2-40B4-BE49-F238E27FC236}">
                <a16:creationId xmlns:a16="http://schemas.microsoft.com/office/drawing/2014/main" id="{A1B964E8-0851-3145-1B51-F43F17063222}"/>
              </a:ext>
            </a:extLst>
          </p:cNvPr>
          <p:cNvSpPr txBox="1"/>
          <p:nvPr/>
        </p:nvSpPr>
        <p:spPr>
          <a:xfrm>
            <a:off x="58189" y="2279580"/>
            <a:ext cx="11787448" cy="3539430"/>
          </a:xfrm>
          <a:prstGeom prst="rect">
            <a:avLst/>
          </a:prstGeom>
          <a:noFill/>
        </p:spPr>
        <p:txBody>
          <a:bodyPr wrap="square">
            <a:spAutoFit/>
          </a:bodyPr>
          <a:lstStyle/>
          <a:p>
            <a:r>
              <a:rPr lang="en-US" sz="1600" dirty="0"/>
              <a:t>There are many types of questions that can be asked in a service quality questionnaire as well as in a tele-interview. Our focus has to be on the interaction with the service/employees in terms of service to ease of use and cover all 5 dimensions mentioned above </a:t>
            </a:r>
            <a:r>
              <a:rPr lang="en-US" sz="1600" b="1" dirty="0"/>
              <a:t>Tangibles,</a:t>
            </a:r>
            <a:r>
              <a:rPr lang="en-US" sz="1600" dirty="0"/>
              <a:t> </a:t>
            </a:r>
            <a:r>
              <a:rPr lang="en-US" sz="1600" b="1" dirty="0"/>
              <a:t>Reliability,</a:t>
            </a:r>
            <a:r>
              <a:rPr lang="en-US" sz="1600" dirty="0"/>
              <a:t> </a:t>
            </a:r>
            <a:r>
              <a:rPr lang="en-US" sz="1600" b="1" dirty="0"/>
              <a:t>Responsiveness,</a:t>
            </a:r>
            <a:r>
              <a:rPr lang="en-US" sz="1600" dirty="0"/>
              <a:t> </a:t>
            </a:r>
            <a:r>
              <a:rPr lang="en-US" sz="1600" b="1" dirty="0"/>
              <a:t>Assurance,</a:t>
            </a:r>
            <a:r>
              <a:rPr lang="en-US" sz="1600" dirty="0"/>
              <a:t> </a:t>
            </a:r>
            <a:r>
              <a:rPr lang="en-US" sz="1600" b="1" dirty="0"/>
              <a:t>Empathy)</a:t>
            </a:r>
            <a:r>
              <a:rPr lang="en-US" sz="1600" dirty="0"/>
              <a:t> </a:t>
            </a:r>
            <a:r>
              <a:rPr lang="en-US" sz="1600" b="1" dirty="0"/>
              <a:t>along</a:t>
            </a:r>
            <a:r>
              <a:rPr lang="en-US" sz="1600" dirty="0"/>
              <a:t> </a:t>
            </a:r>
            <a:r>
              <a:rPr lang="en-US" sz="1600" b="1" dirty="0"/>
              <a:t>with</a:t>
            </a:r>
            <a:r>
              <a:rPr lang="en-US" sz="1600" dirty="0"/>
              <a:t> </a:t>
            </a:r>
            <a:r>
              <a:rPr lang="en-US" sz="1600" b="1" dirty="0"/>
              <a:t>questions</a:t>
            </a:r>
            <a:r>
              <a:rPr lang="en-US" sz="1600" dirty="0"/>
              <a:t> </a:t>
            </a:r>
            <a:r>
              <a:rPr lang="en-US" sz="1600" b="1" dirty="0"/>
              <a:t>about</a:t>
            </a:r>
            <a:r>
              <a:rPr lang="en-US" sz="1600" dirty="0"/>
              <a:t> </a:t>
            </a:r>
            <a:r>
              <a:rPr lang="en-US" sz="1600" b="1" dirty="0"/>
              <a:t>the</a:t>
            </a:r>
            <a:r>
              <a:rPr lang="en-US" sz="1600" dirty="0"/>
              <a:t> </a:t>
            </a:r>
            <a:r>
              <a:rPr lang="en-US" sz="1600" b="1" dirty="0"/>
              <a:t>impact</a:t>
            </a:r>
            <a:r>
              <a:rPr lang="en-US" sz="1600" dirty="0"/>
              <a:t> </a:t>
            </a:r>
            <a:r>
              <a:rPr lang="en-US" sz="1600" b="1" dirty="0"/>
              <a:t>&amp; importance of the service</a:t>
            </a:r>
            <a:r>
              <a:rPr lang="en-US" sz="1600" dirty="0"/>
              <a:t> </a:t>
            </a:r>
            <a:r>
              <a:rPr lang="en-US" sz="1600" b="1" dirty="0"/>
              <a:t>in</a:t>
            </a:r>
            <a:r>
              <a:rPr lang="en-US" sz="1600" dirty="0"/>
              <a:t> </a:t>
            </a:r>
            <a:r>
              <a:rPr lang="en-US" sz="1600" b="1" dirty="0"/>
              <a:t>everyday life,</a:t>
            </a:r>
            <a:r>
              <a:rPr lang="en-US" sz="1600" dirty="0"/>
              <a:t> </a:t>
            </a:r>
            <a:r>
              <a:rPr lang="en-US" sz="1600" b="1" dirty="0"/>
              <a:t>community,</a:t>
            </a:r>
            <a:r>
              <a:rPr lang="en-US" sz="1600" dirty="0"/>
              <a:t> </a:t>
            </a:r>
            <a:r>
              <a:rPr lang="en-US" sz="1600" b="1" dirty="0"/>
              <a:t>social</a:t>
            </a:r>
            <a:r>
              <a:rPr lang="en-US" sz="1600" dirty="0"/>
              <a:t> </a:t>
            </a:r>
            <a:r>
              <a:rPr lang="en-US" sz="1600" b="1" dirty="0"/>
              <a:t>life.</a:t>
            </a:r>
            <a:r>
              <a:rPr lang="en-US" sz="1600" dirty="0"/>
              <a:t> It is also good to have some open text questions so that your clients can write their own comments.</a:t>
            </a:r>
            <a:br>
              <a:rPr lang="en-US" sz="1600" dirty="0"/>
            </a:br>
            <a:endParaRPr lang="en-US" sz="1600" dirty="0"/>
          </a:p>
          <a:p>
            <a:r>
              <a:rPr lang="en-US" sz="1600" dirty="0"/>
              <a:t>Small examples of questions may include the following :</a:t>
            </a:r>
            <a:br>
              <a:rPr lang="en-US" sz="1600" dirty="0"/>
            </a:br>
            <a:endParaRPr lang="en-US" sz="1600" dirty="0"/>
          </a:p>
          <a:p>
            <a:pPr marL="285750" indent="-285750">
              <a:buFont typeface="Wingdings" panose="05000000000000000000" pitchFamily="2" charset="2"/>
              <a:buChar char="v"/>
            </a:pPr>
            <a:r>
              <a:rPr lang="en-US" sz="1600" dirty="0"/>
              <a:t>The representative was helpful (strongly agree to strongly disagree)</a:t>
            </a:r>
            <a:br>
              <a:rPr lang="en-US" sz="1600" dirty="0"/>
            </a:br>
            <a:endParaRPr lang="en-US" sz="1600" dirty="0"/>
          </a:p>
          <a:p>
            <a:pPr marL="285750" indent="-285750">
              <a:buFont typeface="Wingdings" panose="05000000000000000000" pitchFamily="2" charset="2"/>
              <a:buChar char="v"/>
            </a:pPr>
            <a:r>
              <a:rPr lang="en-US" sz="1600" dirty="0"/>
              <a:t>What qualities about the service did you like (include a list of patient, friendly, attentive, willing to help, empathetic, etc.)</a:t>
            </a:r>
            <a:br>
              <a:rPr lang="en-US" sz="1600" dirty="0"/>
            </a:br>
            <a:endParaRPr lang="en-US" sz="1600" dirty="0"/>
          </a:p>
          <a:p>
            <a:pPr marL="285750" indent="-285750">
              <a:buFont typeface="Wingdings" panose="05000000000000000000" pitchFamily="2" charset="2"/>
              <a:buChar char="v"/>
            </a:pPr>
            <a:r>
              <a:rPr lang="en-US" sz="1600" dirty="0"/>
              <a:t>Was there anything about our service that made an impression on you? (open text response)</a:t>
            </a:r>
            <a:br>
              <a:rPr lang="en-US" sz="1600" dirty="0"/>
            </a:br>
            <a:endParaRPr lang="en-US" sz="1600" dirty="0"/>
          </a:p>
          <a:p>
            <a:pPr marL="285750" indent="-285750">
              <a:buFont typeface="Wingdings" panose="05000000000000000000" pitchFamily="2" charset="2"/>
              <a:buChar char="v"/>
            </a:pPr>
            <a:r>
              <a:rPr lang="en-US" sz="1600" dirty="0"/>
              <a:t>In the next 12 months, how likely are you to use our product or service again (strongly agree to strongly disagree)</a:t>
            </a:r>
          </a:p>
        </p:txBody>
      </p:sp>
    </p:spTree>
    <p:extLst>
      <p:ext uri="{BB962C8B-B14F-4D97-AF65-F5344CB8AC3E}">
        <p14:creationId xmlns:p14="http://schemas.microsoft.com/office/powerpoint/2010/main" val="23375727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92">
          <a:extLst>
            <a:ext uri="{FF2B5EF4-FFF2-40B4-BE49-F238E27FC236}">
              <a16:creationId xmlns:a16="http://schemas.microsoft.com/office/drawing/2014/main" id="{22C09C44-91D0-8527-AC3B-A7DAE311E37A}"/>
            </a:ext>
          </a:extLst>
        </p:cNvPr>
        <p:cNvGrpSpPr/>
        <p:nvPr/>
      </p:nvGrpSpPr>
      <p:grpSpPr>
        <a:xfrm>
          <a:off x="0" y="0"/>
          <a:ext cx="0" cy="0"/>
          <a:chOff x="0" y="0"/>
          <a:chExt cx="0" cy="0"/>
        </a:xfrm>
      </p:grpSpPr>
      <p:sp>
        <p:nvSpPr>
          <p:cNvPr id="293" name="Google Shape;293;g2d835a9aea3_0_0">
            <a:extLst>
              <a:ext uri="{FF2B5EF4-FFF2-40B4-BE49-F238E27FC236}">
                <a16:creationId xmlns:a16="http://schemas.microsoft.com/office/drawing/2014/main" id="{0640667B-0D27-A667-564B-88DD48B67733}"/>
              </a:ext>
            </a:extLst>
          </p:cNvPr>
          <p:cNvSpPr txBox="1">
            <a:spLocks noGrp="1"/>
          </p:cNvSpPr>
          <p:nvPr>
            <p:ph type="title"/>
          </p:nvPr>
        </p:nvSpPr>
        <p:spPr>
          <a:xfrm>
            <a:off x="58189" y="1523810"/>
            <a:ext cx="12151822" cy="692700"/>
          </a:xfrm>
          <a:prstGeom prst="rect">
            <a:avLst/>
          </a:prstGeom>
          <a:noFill/>
          <a:ln>
            <a:noFill/>
          </a:ln>
        </p:spPr>
        <p:txBody>
          <a:bodyPr spcFirstLastPara="1" wrap="square" lIns="91425" tIns="45700" rIns="91425" bIns="45700" anchor="ctr" anchorCtr="0">
            <a:noAutofit/>
          </a:bodyPr>
          <a:lstStyle/>
          <a:p>
            <a:pPr algn="ctr"/>
            <a:r>
              <a:rPr lang="en-US" sz="3400" dirty="0"/>
              <a:t>Example of Quality &amp; Impact Questionnaire in North Macedonia &amp; question finding activity</a:t>
            </a:r>
            <a:endParaRPr lang="el-GR" sz="3400" b="1" dirty="0"/>
          </a:p>
        </p:txBody>
      </p:sp>
    </p:spTree>
    <p:extLst>
      <p:ext uri="{BB962C8B-B14F-4D97-AF65-F5344CB8AC3E}">
        <p14:creationId xmlns:p14="http://schemas.microsoft.com/office/powerpoint/2010/main" val="57520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A879A-6B09-0FF3-56C8-A657D44F8119}"/>
              </a:ext>
            </a:extLst>
          </p:cNvPr>
          <p:cNvSpPr>
            <a:spLocks noGrp="1"/>
          </p:cNvSpPr>
          <p:nvPr>
            <p:ph type="title"/>
          </p:nvPr>
        </p:nvSpPr>
        <p:spPr>
          <a:xfrm>
            <a:off x="152400" y="2058590"/>
            <a:ext cx="12310533" cy="732029"/>
          </a:xfrm>
        </p:spPr>
        <p:txBody>
          <a:bodyPr>
            <a:noAutofit/>
          </a:bodyPr>
          <a:lstStyle/>
          <a:p>
            <a:r>
              <a:rPr lang="en-US" sz="3600" dirty="0">
                <a:effectLst/>
                <a:latin typeface="Libre Franklin" pitchFamily="2" charset="0"/>
                <a:ea typeface="Times New Roman" panose="02020603050405020304" pitchFamily="18" charset="0"/>
              </a:rPr>
              <a:t>Understand what a community needs assessment is</a:t>
            </a:r>
            <a:r>
              <a:rPr lang="el-GR" sz="3600" dirty="0">
                <a:effectLst/>
                <a:latin typeface="Libre Franklin" pitchFamily="2" charset="0"/>
                <a:ea typeface="Times New Roman" panose="02020603050405020304" pitchFamily="18" charset="0"/>
              </a:rPr>
              <a:t> </a:t>
            </a:r>
            <a:r>
              <a:rPr lang="en-US" sz="3600" dirty="0">
                <a:effectLst/>
                <a:latin typeface="Libre Franklin" pitchFamily="2" charset="0"/>
                <a:ea typeface="Times New Roman" panose="02020603050405020304" pitchFamily="18" charset="0"/>
              </a:rPr>
              <a:t>and how to conduct it to identify potential needs and service gaps.</a:t>
            </a:r>
            <a:br>
              <a:rPr lang="en-US" sz="3600" dirty="0">
                <a:effectLst/>
                <a:latin typeface="Libre Franklin" pitchFamily="2" charset="0"/>
                <a:ea typeface="Times New Roman" panose="02020603050405020304" pitchFamily="18" charset="0"/>
              </a:rPr>
            </a:br>
            <a:endParaRPr lang="en-US" sz="3600" dirty="0"/>
          </a:p>
        </p:txBody>
      </p:sp>
      <p:sp>
        <p:nvSpPr>
          <p:cNvPr id="3" name="Content Placeholder 2">
            <a:extLst>
              <a:ext uri="{FF2B5EF4-FFF2-40B4-BE49-F238E27FC236}">
                <a16:creationId xmlns:a16="http://schemas.microsoft.com/office/drawing/2014/main" id="{7D631DE3-33B9-8E6D-F3F3-D089D8474397}"/>
              </a:ext>
            </a:extLst>
          </p:cNvPr>
          <p:cNvSpPr>
            <a:spLocks noGrp="1"/>
          </p:cNvSpPr>
          <p:nvPr>
            <p:ph idx="1"/>
          </p:nvPr>
        </p:nvSpPr>
        <p:spPr>
          <a:xfrm>
            <a:off x="688571" y="3285843"/>
            <a:ext cx="10515600" cy="3988399"/>
          </a:xfrm>
        </p:spPr>
        <p:txBody>
          <a:bodyPr/>
          <a:lstStyle/>
          <a:p>
            <a:pPr marL="0" indent="0">
              <a:buNone/>
            </a:pPr>
            <a:r>
              <a:rPr lang="en-US" sz="2800" dirty="0"/>
              <a:t>The first part of this session provides an overview of the process of community needs assessment and explores what </a:t>
            </a:r>
            <a:r>
              <a:rPr lang="en-US" dirty="0"/>
              <a:t>results it may offer and</a:t>
            </a:r>
            <a:r>
              <a:rPr lang="en-US" sz="2800" dirty="0"/>
              <a:t> the ways to conduct such an assessment.</a:t>
            </a:r>
          </a:p>
          <a:p>
            <a:pPr marL="0" indent="0">
              <a:buNone/>
            </a:pPr>
            <a:endParaRPr lang="en-US" dirty="0"/>
          </a:p>
        </p:txBody>
      </p:sp>
    </p:spTree>
    <p:extLst>
      <p:ext uri="{BB962C8B-B14F-4D97-AF65-F5344CB8AC3E}">
        <p14:creationId xmlns:p14="http://schemas.microsoft.com/office/powerpoint/2010/main" val="4278138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87FE-F8D9-9069-7EFD-79D6B57D75C9}"/>
              </a:ext>
            </a:extLst>
          </p:cNvPr>
          <p:cNvSpPr>
            <a:spLocks noGrp="1"/>
          </p:cNvSpPr>
          <p:nvPr>
            <p:ph type="title"/>
          </p:nvPr>
        </p:nvSpPr>
        <p:spPr/>
        <p:txBody>
          <a:bodyPr>
            <a:normAutofit/>
          </a:bodyPr>
          <a:lstStyle/>
          <a:p>
            <a:r>
              <a:rPr lang="en-US" sz="3600" dirty="0"/>
              <a:t>What is CNA (Community Needs Assessment)?</a:t>
            </a:r>
          </a:p>
        </p:txBody>
      </p:sp>
      <p:sp>
        <p:nvSpPr>
          <p:cNvPr id="3" name="Content Placeholder 2">
            <a:extLst>
              <a:ext uri="{FF2B5EF4-FFF2-40B4-BE49-F238E27FC236}">
                <a16:creationId xmlns:a16="http://schemas.microsoft.com/office/drawing/2014/main" id="{C72C79F2-6805-F033-E2E8-E4ACAA43C1D0}"/>
              </a:ext>
            </a:extLst>
          </p:cNvPr>
          <p:cNvSpPr>
            <a:spLocks noGrp="1"/>
          </p:cNvSpPr>
          <p:nvPr>
            <p:ph idx="1"/>
          </p:nvPr>
        </p:nvSpPr>
        <p:spPr>
          <a:xfrm>
            <a:off x="730135" y="3153189"/>
            <a:ext cx="10515600" cy="1579412"/>
          </a:xfrm>
        </p:spPr>
        <p:txBody>
          <a:bodyPr/>
          <a:lstStyle/>
          <a:p>
            <a:pPr marL="0" marR="0" lvl="0" indent="0" algn="l" rtl="0">
              <a:lnSpc>
                <a:spcPct val="100000"/>
              </a:lnSpc>
              <a:spcBef>
                <a:spcPts val="0"/>
              </a:spcBef>
              <a:spcAft>
                <a:spcPts val="0"/>
              </a:spcAft>
              <a:buClr>
                <a:srgbClr val="000000"/>
              </a:buClr>
              <a:buSzPts val="2500"/>
              <a:buFont typeface="Arial"/>
              <a:buNone/>
            </a:pPr>
            <a:r>
              <a:rPr lang="en-US" sz="2800" b="0" i="0" u="none" strike="noStrike" cap="none" dirty="0">
                <a:solidFill>
                  <a:schemeClr val="dk1"/>
                </a:solidFill>
                <a:latin typeface="Arial"/>
                <a:ea typeface="Arial"/>
                <a:cs typeface="Arial"/>
                <a:sym typeface="Arial"/>
              </a:rPr>
              <a:t>Go to : </a:t>
            </a:r>
            <a:r>
              <a:rPr lang="en-US" sz="2800" b="1" i="0" u="none" strike="noStrike" cap="none" dirty="0">
                <a:solidFill>
                  <a:schemeClr val="dk1"/>
                </a:solidFill>
                <a:latin typeface="Arial"/>
                <a:ea typeface="Arial"/>
                <a:cs typeface="Arial"/>
                <a:sym typeface="Arial"/>
                <a:hlinkClick r:id="rId2"/>
              </a:rPr>
              <a:t>http://linoit.com/users/patsaldim/canvases/CNA</a:t>
            </a:r>
            <a:endParaRPr lang="en-US" sz="2800" b="1"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500"/>
              <a:buFont typeface="Arial"/>
              <a:buNone/>
            </a:pPr>
            <a:endParaRPr lang="en-US" dirty="0"/>
          </a:p>
          <a:p>
            <a:endParaRPr lang="en-US" dirty="0"/>
          </a:p>
        </p:txBody>
      </p:sp>
    </p:spTree>
    <p:extLst>
      <p:ext uri="{BB962C8B-B14F-4D97-AF65-F5344CB8AC3E}">
        <p14:creationId xmlns:p14="http://schemas.microsoft.com/office/powerpoint/2010/main" val="227442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28DF5-A66F-D19E-5C69-FA4487BD15BE}"/>
            </a:ext>
          </a:extLst>
        </p:cNvPr>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CED113C7-ABA3-7465-E630-FB3D2E281A3D}"/>
              </a:ext>
            </a:extLst>
          </p:cNvPr>
          <p:cNvSpPr/>
          <p:nvPr/>
        </p:nvSpPr>
        <p:spPr>
          <a:xfrm>
            <a:off x="277091" y="2400716"/>
            <a:ext cx="3884814" cy="309399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84498F-70D5-F8E1-54A7-8CA91CB8D160}"/>
              </a:ext>
            </a:extLst>
          </p:cNvPr>
          <p:cNvSpPr>
            <a:spLocks noGrp="1"/>
          </p:cNvSpPr>
          <p:nvPr>
            <p:ph type="title"/>
          </p:nvPr>
        </p:nvSpPr>
        <p:spPr>
          <a:xfrm>
            <a:off x="277091" y="1465699"/>
            <a:ext cx="11754196" cy="732029"/>
          </a:xfrm>
        </p:spPr>
        <p:txBody>
          <a:bodyPr>
            <a:noAutofit/>
          </a:bodyPr>
          <a:lstStyle/>
          <a:p>
            <a:r>
              <a:rPr lang="en-US" sz="3600" dirty="0"/>
              <a:t>CNA (Community Needs Assessment</a:t>
            </a:r>
            <a:r>
              <a:rPr lang="el-GR" sz="3600" dirty="0"/>
              <a:t> </a:t>
            </a:r>
            <a:r>
              <a:rPr lang="en-US" sz="3600" dirty="0"/>
              <a:t>definition and basics</a:t>
            </a:r>
          </a:p>
        </p:txBody>
      </p:sp>
      <p:sp>
        <p:nvSpPr>
          <p:cNvPr id="3" name="Content Placeholder 2">
            <a:extLst>
              <a:ext uri="{FF2B5EF4-FFF2-40B4-BE49-F238E27FC236}">
                <a16:creationId xmlns:a16="http://schemas.microsoft.com/office/drawing/2014/main" id="{BB2A0D1B-A3A5-ADD6-1ECD-A63E70AF27F1}"/>
              </a:ext>
            </a:extLst>
          </p:cNvPr>
          <p:cNvSpPr>
            <a:spLocks noGrp="1"/>
          </p:cNvSpPr>
          <p:nvPr>
            <p:ph idx="1"/>
          </p:nvPr>
        </p:nvSpPr>
        <p:spPr>
          <a:xfrm>
            <a:off x="4563687" y="2387259"/>
            <a:ext cx="7285412" cy="1503607"/>
          </a:xfrm>
        </p:spPr>
        <p:txBody>
          <a:bodyPr>
            <a:normAutofit fontScale="25000" lnSpcReduction="20000"/>
          </a:bodyPr>
          <a:lstStyle/>
          <a:p>
            <a:pPr marL="0" marR="0" lvl="0" indent="0" algn="l" rtl="0">
              <a:lnSpc>
                <a:spcPct val="100000"/>
              </a:lnSpc>
              <a:spcBef>
                <a:spcPts val="0"/>
              </a:spcBef>
              <a:spcAft>
                <a:spcPts val="0"/>
              </a:spcAft>
              <a:buClr>
                <a:srgbClr val="000000"/>
              </a:buClr>
              <a:buSzPts val="2500"/>
              <a:buFont typeface="Arial"/>
              <a:buNone/>
            </a:pPr>
            <a:endParaRPr lang="en-US" dirty="0"/>
          </a:p>
          <a:p>
            <a:pPr marL="0" indent="0">
              <a:buNone/>
            </a:pPr>
            <a:r>
              <a:rPr lang="en-US" sz="6400" b="1" dirty="0"/>
              <a:t>What is the purpose of the community needs assessment? </a:t>
            </a:r>
            <a:endParaRPr lang="el-GR" sz="6400" b="1" dirty="0"/>
          </a:p>
          <a:p>
            <a:r>
              <a:rPr lang="en-US" sz="6400" dirty="0"/>
              <a:t>The main purpose is to collect data on community needs that will help us to gain a deeper understanding of a community's needs, gaps, and characteristics</a:t>
            </a:r>
            <a:r>
              <a:rPr lang="el-GR" sz="6400" dirty="0"/>
              <a:t>.</a:t>
            </a:r>
          </a:p>
          <a:p>
            <a:pPr marL="0" indent="0">
              <a:buNone/>
            </a:pPr>
            <a:r>
              <a:rPr lang="en-US" sz="6400" dirty="0"/>
              <a:t>For example, whether there is a need for new job opportunities or easier market access for vulnerable members of the community through the creation of cooperative enterprises, or the need to create or distribute a product or service through the creation of cooperatives</a:t>
            </a:r>
            <a:endParaRPr lang="el-GR" sz="6400" dirty="0"/>
          </a:p>
          <a:p>
            <a:r>
              <a:rPr lang="en-US" sz="6400" dirty="0"/>
              <a:t>At the same time this process helps to understand what resources will be needed, what assets and community stakeholders can</a:t>
            </a:r>
            <a:r>
              <a:rPr lang="el-GR" sz="6400" dirty="0"/>
              <a:t> </a:t>
            </a:r>
            <a:r>
              <a:rPr lang="en-US" sz="6400" dirty="0"/>
              <a:t>we mobilize to meet the community needs.</a:t>
            </a:r>
            <a:endParaRPr lang="el-GR" sz="6400" dirty="0"/>
          </a:p>
          <a:p>
            <a:pPr marL="0" indent="0">
              <a:buNone/>
            </a:pPr>
            <a:r>
              <a:rPr lang="en-US" sz="6400" dirty="0"/>
              <a:t>E.g. whether there is a willingness of civic organizations to embrace such ventures, whether local authorities are willing to help and support cooperative ventures, whether local trade associations can help and how, etc.</a:t>
            </a:r>
          </a:p>
        </p:txBody>
      </p:sp>
      <p:sp>
        <p:nvSpPr>
          <p:cNvPr id="6" name="TextBox 5">
            <a:extLst>
              <a:ext uri="{FF2B5EF4-FFF2-40B4-BE49-F238E27FC236}">
                <a16:creationId xmlns:a16="http://schemas.microsoft.com/office/drawing/2014/main" id="{9480B961-BA93-FAE7-7125-7892E268D779}"/>
              </a:ext>
            </a:extLst>
          </p:cNvPr>
          <p:cNvSpPr txBox="1"/>
          <p:nvPr/>
        </p:nvSpPr>
        <p:spPr>
          <a:xfrm>
            <a:off x="448887" y="2560319"/>
            <a:ext cx="3483033" cy="3339376"/>
          </a:xfrm>
          <a:prstGeom prst="rect">
            <a:avLst/>
          </a:prstGeom>
          <a:noFill/>
        </p:spPr>
        <p:txBody>
          <a:bodyPr wrap="square">
            <a:spAutoFit/>
          </a:bodyPr>
          <a:lstStyle/>
          <a:p>
            <a:pPr algn="just">
              <a:lnSpc>
                <a:spcPts val="2100"/>
              </a:lnSpc>
            </a:pPr>
            <a:r>
              <a:rPr lang="en-US" sz="1600" b="1" i="0" dirty="0">
                <a:solidFill>
                  <a:schemeClr val="bg1"/>
                </a:solidFill>
                <a:effectLst/>
                <a:latin typeface="Google Sans"/>
              </a:rPr>
              <a:t>Definition:</a:t>
            </a:r>
          </a:p>
          <a:p>
            <a:pPr algn="just">
              <a:lnSpc>
                <a:spcPts val="2100"/>
              </a:lnSpc>
            </a:pPr>
            <a:r>
              <a:rPr lang="en-US" sz="1600" b="1" i="0" dirty="0">
                <a:solidFill>
                  <a:schemeClr val="bg1"/>
                </a:solidFill>
                <a:effectLst/>
                <a:latin typeface="Google Sans"/>
              </a:rPr>
              <a:t>Community Needs Assessments </a:t>
            </a:r>
            <a:r>
              <a:rPr lang="en-US" sz="1600" i="0" dirty="0">
                <a:solidFill>
                  <a:schemeClr val="bg1"/>
                </a:solidFill>
                <a:effectLst/>
                <a:latin typeface="Google Sans"/>
              </a:rPr>
              <a:t>is a process of </a:t>
            </a:r>
            <a:r>
              <a:rPr lang="en-US" sz="1600" dirty="0">
                <a:solidFill>
                  <a:schemeClr val="bg1"/>
                </a:solidFill>
                <a:latin typeface="Google Sans"/>
              </a:rPr>
              <a:t>using basic research methods and data analysis, to </a:t>
            </a:r>
            <a:r>
              <a:rPr lang="en-US" sz="1600" i="0" dirty="0">
                <a:solidFill>
                  <a:schemeClr val="bg1"/>
                </a:solidFill>
                <a:effectLst/>
                <a:latin typeface="Google Sans"/>
              </a:rPr>
              <a:t>identify the strengths and resources available in the community to address the needs of that community. The assessment focuses on the capabilities of the community (assets), including its citizens, agencies, and </a:t>
            </a:r>
            <a:r>
              <a:rPr lang="en-US" sz="1600" i="0" dirty="0" err="1">
                <a:solidFill>
                  <a:schemeClr val="bg1"/>
                </a:solidFill>
                <a:effectLst/>
                <a:latin typeface="Google Sans"/>
              </a:rPr>
              <a:t>organisations</a:t>
            </a:r>
            <a:r>
              <a:rPr lang="en-US" sz="1600" i="0" dirty="0">
                <a:solidFill>
                  <a:schemeClr val="bg1"/>
                </a:solidFill>
                <a:effectLst/>
                <a:latin typeface="Google Sans"/>
              </a:rPr>
              <a:t>.</a:t>
            </a:r>
            <a:endParaRPr lang="en-US" sz="1600" i="0" dirty="0">
              <a:solidFill>
                <a:schemeClr val="bg1"/>
              </a:solidFill>
              <a:effectLst/>
              <a:latin typeface="Arial" panose="020B0604020202020204" pitchFamily="34" charset="0"/>
            </a:endParaRPr>
          </a:p>
          <a:p>
            <a:br>
              <a:rPr lang="en-US" b="0" i="0" dirty="0">
                <a:solidFill>
                  <a:srgbClr val="1F1F1F"/>
                </a:solidFill>
                <a:effectLst/>
                <a:latin typeface="Arial" panose="020B0604020202020204" pitchFamily="34" charset="0"/>
              </a:rPr>
            </a:br>
            <a:endParaRPr lang="en-US" dirty="0"/>
          </a:p>
        </p:txBody>
      </p:sp>
    </p:spTree>
    <p:extLst>
      <p:ext uri="{BB962C8B-B14F-4D97-AF65-F5344CB8AC3E}">
        <p14:creationId xmlns:p14="http://schemas.microsoft.com/office/powerpoint/2010/main" val="1755235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CC790-622D-01D3-79B6-A5844548D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CFE572-97AD-641B-6A19-6BBD129969A4}"/>
              </a:ext>
            </a:extLst>
          </p:cNvPr>
          <p:cNvSpPr>
            <a:spLocks noGrp="1"/>
          </p:cNvSpPr>
          <p:nvPr>
            <p:ph type="title"/>
          </p:nvPr>
        </p:nvSpPr>
        <p:spPr>
          <a:xfrm>
            <a:off x="4172990" y="1396549"/>
            <a:ext cx="4314305" cy="732029"/>
          </a:xfrm>
        </p:spPr>
        <p:txBody>
          <a:bodyPr>
            <a:normAutofit fontScale="90000"/>
          </a:bodyPr>
          <a:lstStyle/>
          <a:p>
            <a:r>
              <a:rPr lang="en-US" dirty="0"/>
              <a:t>CNA </a:t>
            </a:r>
            <a:r>
              <a:rPr lang="el-GR" dirty="0"/>
              <a:t>- </a:t>
            </a:r>
            <a:r>
              <a:rPr lang="en-US" dirty="0"/>
              <a:t>Basic steps </a:t>
            </a:r>
          </a:p>
        </p:txBody>
      </p:sp>
      <p:sp>
        <p:nvSpPr>
          <p:cNvPr id="3" name="Content Placeholder 2">
            <a:extLst>
              <a:ext uri="{FF2B5EF4-FFF2-40B4-BE49-F238E27FC236}">
                <a16:creationId xmlns:a16="http://schemas.microsoft.com/office/drawing/2014/main" id="{DAF2EAD2-AE68-9F82-BC12-34FAB6D82189}"/>
              </a:ext>
            </a:extLst>
          </p:cNvPr>
          <p:cNvSpPr>
            <a:spLocks noGrp="1"/>
          </p:cNvSpPr>
          <p:nvPr>
            <p:ph idx="1"/>
          </p:nvPr>
        </p:nvSpPr>
        <p:spPr>
          <a:xfrm>
            <a:off x="730135" y="3153189"/>
            <a:ext cx="10515600" cy="1579412"/>
          </a:xfrm>
        </p:spPr>
        <p:txBody>
          <a:bodyPr/>
          <a:lstStyle/>
          <a:p>
            <a:pPr marL="0" marR="0" lvl="0" indent="0" algn="l" rtl="0">
              <a:lnSpc>
                <a:spcPct val="100000"/>
              </a:lnSpc>
              <a:spcBef>
                <a:spcPts val="0"/>
              </a:spcBef>
              <a:spcAft>
                <a:spcPts val="0"/>
              </a:spcAft>
              <a:buClr>
                <a:srgbClr val="000000"/>
              </a:buClr>
              <a:buSzPts val="2500"/>
              <a:buFont typeface="Arial"/>
              <a:buNone/>
            </a:pPr>
            <a:endParaRPr lang="en-US" dirty="0"/>
          </a:p>
          <a:p>
            <a:endParaRPr lang="en-US" dirty="0"/>
          </a:p>
        </p:txBody>
      </p:sp>
      <p:sp>
        <p:nvSpPr>
          <p:cNvPr id="9" name="TextBox 8">
            <a:extLst>
              <a:ext uri="{FF2B5EF4-FFF2-40B4-BE49-F238E27FC236}">
                <a16:creationId xmlns:a16="http://schemas.microsoft.com/office/drawing/2014/main" id="{B2194298-624B-816E-BC0D-626E0E005E3D}"/>
              </a:ext>
            </a:extLst>
          </p:cNvPr>
          <p:cNvSpPr txBox="1"/>
          <p:nvPr/>
        </p:nvSpPr>
        <p:spPr>
          <a:xfrm>
            <a:off x="375805" y="2688956"/>
            <a:ext cx="11908673" cy="2800767"/>
          </a:xfrm>
          <a:prstGeom prst="rect">
            <a:avLst/>
          </a:prstGeom>
          <a:noFill/>
        </p:spPr>
        <p:txBody>
          <a:bodyPr wrap="square">
            <a:spAutoFit/>
          </a:bodyPr>
          <a:lstStyle/>
          <a:p>
            <a:r>
              <a:rPr lang="en-US" sz="1600" dirty="0"/>
              <a:t>The first and main step is to define the reason and the goal you want to organize and perform a CNA </a:t>
            </a:r>
            <a:r>
              <a:rPr lang="en-US" sz="1600" dirty="0" err="1"/>
              <a:t>process.There</a:t>
            </a:r>
            <a:r>
              <a:rPr lang="en-US" sz="1600" dirty="0"/>
              <a:t> may be different goals and reasons for CNA especially when looking at things from a social economy perspective such as:</a:t>
            </a:r>
          </a:p>
          <a:p>
            <a:endParaRPr lang="en-US" sz="1600" dirty="0"/>
          </a:p>
          <a:p>
            <a:pPr marL="285750" indent="-285750">
              <a:buFont typeface="Arial" panose="020B0604020202020204" pitchFamily="34" charset="0"/>
              <a:buChar char="•"/>
            </a:pPr>
            <a:r>
              <a:rPr lang="en-US" sz="1600" dirty="0"/>
              <a:t>The planning or development of a program or initiative related to the social economy in a community</a:t>
            </a:r>
          </a:p>
          <a:p>
            <a:r>
              <a:rPr lang="en-US" sz="1600" dirty="0"/>
              <a:t>E.g., the development and improvement of cooperatives, small business networks etc.</a:t>
            </a:r>
          </a:p>
          <a:p>
            <a:pPr marL="285750" indent="-285750">
              <a:buFont typeface="Arial" panose="020B0604020202020204" pitchFamily="34" charset="0"/>
              <a:buChar char="•"/>
            </a:pPr>
            <a:r>
              <a:rPr lang="en-US" sz="1600" dirty="0"/>
              <a:t>The periodic review of community needs and gaps for improvement even when there are ongoing social economy projects and initiatives in a community.</a:t>
            </a:r>
          </a:p>
          <a:p>
            <a:pPr marL="285750" indent="-285750">
              <a:buFont typeface="Arial" panose="020B0604020202020204" pitchFamily="34" charset="0"/>
              <a:buChar char="•"/>
            </a:pPr>
            <a:r>
              <a:rPr lang="en-US" sz="1600" dirty="0"/>
              <a:t>To justify grants, funding, and resource allocation connected with social economy</a:t>
            </a:r>
          </a:p>
          <a:p>
            <a:pPr marL="285750" indent="-285750">
              <a:buFont typeface="Arial" panose="020B0604020202020204" pitchFamily="34" charset="0"/>
              <a:buChar char="•"/>
            </a:pPr>
            <a:r>
              <a:rPr lang="en-US" sz="1600" dirty="0"/>
              <a:t>To simply empower communities by identifying their strengths and assets</a:t>
            </a:r>
            <a:endParaRPr lang="el-GR" sz="1600" dirty="0"/>
          </a:p>
          <a:p>
            <a:br>
              <a:rPr lang="en-US" sz="1600" dirty="0"/>
            </a:br>
            <a:endParaRPr lang="en-US" sz="1600" dirty="0"/>
          </a:p>
        </p:txBody>
      </p:sp>
      <p:sp>
        <p:nvSpPr>
          <p:cNvPr id="12" name="Title 1">
            <a:extLst>
              <a:ext uri="{FF2B5EF4-FFF2-40B4-BE49-F238E27FC236}">
                <a16:creationId xmlns:a16="http://schemas.microsoft.com/office/drawing/2014/main" id="{F1A263D4-7946-3255-DD5B-E2830B947AD2}"/>
              </a:ext>
            </a:extLst>
          </p:cNvPr>
          <p:cNvSpPr txBox="1">
            <a:spLocks/>
          </p:cNvSpPr>
          <p:nvPr/>
        </p:nvSpPr>
        <p:spPr>
          <a:xfrm>
            <a:off x="1382683" y="1931834"/>
            <a:ext cx="9210503" cy="7320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accent1">
                    <a:lumMod val="75000"/>
                  </a:schemeClr>
                </a:solidFill>
                <a:latin typeface="+mj-lt"/>
                <a:ea typeface="+mj-ea"/>
                <a:cs typeface="+mj-cs"/>
              </a:defRPr>
            </a:lvl1pPr>
          </a:lstStyle>
          <a:p>
            <a:r>
              <a:rPr lang="en-US" sz="2000" dirty="0"/>
              <a:t>1. Specify your goals – Why you want to perform a Community Needs Assessment</a:t>
            </a:r>
          </a:p>
        </p:txBody>
      </p:sp>
    </p:spTree>
    <p:extLst>
      <p:ext uri="{BB962C8B-B14F-4D97-AF65-F5344CB8AC3E}">
        <p14:creationId xmlns:p14="http://schemas.microsoft.com/office/powerpoint/2010/main" val="200383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88C42-9335-F083-91DE-FFE7AEE9D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6BA713-1C44-B351-5790-AAAC0560D61E}"/>
              </a:ext>
            </a:extLst>
          </p:cNvPr>
          <p:cNvSpPr>
            <a:spLocks noGrp="1"/>
          </p:cNvSpPr>
          <p:nvPr>
            <p:ph type="title"/>
          </p:nvPr>
        </p:nvSpPr>
        <p:spPr>
          <a:xfrm>
            <a:off x="4172990" y="1396549"/>
            <a:ext cx="4314305" cy="732029"/>
          </a:xfrm>
        </p:spPr>
        <p:txBody>
          <a:bodyPr>
            <a:normAutofit fontScale="90000"/>
          </a:bodyPr>
          <a:lstStyle/>
          <a:p>
            <a:r>
              <a:rPr lang="en-US" dirty="0"/>
              <a:t>CNA </a:t>
            </a:r>
            <a:r>
              <a:rPr lang="el-GR" dirty="0"/>
              <a:t>- </a:t>
            </a:r>
            <a:r>
              <a:rPr lang="en-US" dirty="0"/>
              <a:t>Basic steps </a:t>
            </a:r>
          </a:p>
        </p:txBody>
      </p:sp>
      <p:sp>
        <p:nvSpPr>
          <p:cNvPr id="3" name="Content Placeholder 2">
            <a:extLst>
              <a:ext uri="{FF2B5EF4-FFF2-40B4-BE49-F238E27FC236}">
                <a16:creationId xmlns:a16="http://schemas.microsoft.com/office/drawing/2014/main" id="{8C66BA82-21D1-F15E-44D8-4F9D78203FDE}"/>
              </a:ext>
            </a:extLst>
          </p:cNvPr>
          <p:cNvSpPr>
            <a:spLocks noGrp="1"/>
          </p:cNvSpPr>
          <p:nvPr>
            <p:ph idx="1"/>
          </p:nvPr>
        </p:nvSpPr>
        <p:spPr>
          <a:xfrm>
            <a:off x="538942" y="1762563"/>
            <a:ext cx="11218023" cy="1579412"/>
          </a:xfrm>
        </p:spPr>
        <p:txBody>
          <a:bodyPr>
            <a:normAutofit fontScale="25000" lnSpcReduction="20000"/>
          </a:bodyPr>
          <a:lstStyle/>
          <a:p>
            <a:pPr marL="0" marR="0" lvl="0" indent="0" algn="l" rtl="0">
              <a:lnSpc>
                <a:spcPct val="100000"/>
              </a:lnSpc>
              <a:spcBef>
                <a:spcPts val="0"/>
              </a:spcBef>
              <a:spcAft>
                <a:spcPts val="0"/>
              </a:spcAft>
              <a:buClr>
                <a:srgbClr val="000000"/>
              </a:buClr>
              <a:buSzPts val="2500"/>
              <a:buFont typeface="Arial"/>
              <a:buNone/>
            </a:pPr>
            <a:endParaRPr lang="en-US" dirty="0"/>
          </a:p>
          <a:p>
            <a:pPr algn="l"/>
            <a:endParaRPr lang="en-US" sz="6400" b="0" i="0" dirty="0">
              <a:solidFill>
                <a:srgbClr val="403F44"/>
              </a:solidFill>
              <a:effectLst/>
            </a:endParaRPr>
          </a:p>
          <a:p>
            <a:pPr marL="0" indent="0" algn="l">
              <a:buNone/>
            </a:pPr>
            <a:endParaRPr lang="en-US" sz="6400" dirty="0">
              <a:solidFill>
                <a:srgbClr val="403F44"/>
              </a:solidFill>
            </a:endParaRPr>
          </a:p>
          <a:p>
            <a:pPr marL="0" indent="0" algn="l">
              <a:buNone/>
            </a:pPr>
            <a:r>
              <a:rPr lang="en-US" sz="6400" b="0" i="0" dirty="0">
                <a:solidFill>
                  <a:srgbClr val="403F44"/>
                </a:solidFill>
                <a:effectLst/>
              </a:rPr>
              <a:t>Figure out the people and places that make up your community. Define your community by considering these questions:</a:t>
            </a:r>
          </a:p>
          <a:p>
            <a:pPr algn="l">
              <a:lnSpc>
                <a:spcPts val="2295"/>
              </a:lnSpc>
              <a:buFont typeface="Arial" panose="020B0604020202020204" pitchFamily="34" charset="0"/>
              <a:buChar char="•"/>
            </a:pPr>
            <a:r>
              <a:rPr lang="en-US" sz="6400" b="1" i="0" dirty="0">
                <a:solidFill>
                  <a:srgbClr val="403F44"/>
                </a:solidFill>
                <a:effectLst/>
              </a:rPr>
              <a:t>Population</a:t>
            </a:r>
            <a:r>
              <a:rPr lang="en-US" sz="6400" b="0" i="0" dirty="0">
                <a:solidFill>
                  <a:srgbClr val="403F44"/>
                </a:solidFill>
                <a:effectLst/>
              </a:rPr>
              <a:t> - What is the demographic makeup of your community? Which community members are at risk? What assets do our community members offer? How could </a:t>
            </a:r>
            <a:r>
              <a:rPr lang="en-US" sz="6400" dirty="0">
                <a:solidFill>
                  <a:srgbClr val="403F44"/>
                </a:solidFill>
              </a:rPr>
              <a:t>these people benefit from developing initiatives &amp; supporting projects of social economy?</a:t>
            </a:r>
            <a:endParaRPr lang="en-US" sz="6400" b="0" i="0" dirty="0">
              <a:solidFill>
                <a:srgbClr val="403F44"/>
              </a:solidFill>
              <a:effectLst/>
            </a:endParaRPr>
          </a:p>
          <a:p>
            <a:pPr algn="l">
              <a:lnSpc>
                <a:spcPts val="2295"/>
              </a:lnSpc>
              <a:buFont typeface="Arial" panose="020B0604020202020204" pitchFamily="34" charset="0"/>
              <a:buChar char="•"/>
            </a:pPr>
            <a:r>
              <a:rPr lang="en-US" sz="6400" b="1" i="0" dirty="0">
                <a:solidFill>
                  <a:srgbClr val="403F44"/>
                </a:solidFill>
                <a:effectLst/>
              </a:rPr>
              <a:t>Attitudes and Values </a:t>
            </a:r>
            <a:r>
              <a:rPr lang="en-US" sz="6400" b="0" i="0" dirty="0">
                <a:solidFill>
                  <a:srgbClr val="403F44"/>
                </a:solidFill>
                <a:effectLst/>
              </a:rPr>
              <a:t>- What do the people in your community care about? What beliefs are important to consider and respect? What are the local attitudes toward certain issues for instance social economy schemes, cooperatives, local products and services, network between businesses, local supply chains </a:t>
            </a:r>
            <a:r>
              <a:rPr lang="en-US" sz="6400" b="0" i="0" dirty="0" err="1">
                <a:solidFill>
                  <a:srgbClr val="403F44"/>
                </a:solidFill>
                <a:effectLst/>
              </a:rPr>
              <a:t>etc</a:t>
            </a:r>
            <a:r>
              <a:rPr lang="en-US" sz="6400" b="0" i="0" dirty="0">
                <a:solidFill>
                  <a:srgbClr val="403F44"/>
                </a:solidFill>
                <a:effectLst/>
              </a:rPr>
              <a:t>? What biases may some people or important stakeholders hold?</a:t>
            </a:r>
          </a:p>
          <a:p>
            <a:pPr algn="l">
              <a:lnSpc>
                <a:spcPts val="2295"/>
              </a:lnSpc>
              <a:buFont typeface="Arial" panose="020B0604020202020204" pitchFamily="34" charset="0"/>
              <a:buChar char="•"/>
            </a:pPr>
            <a:r>
              <a:rPr lang="en-US" sz="6400" b="1" i="0" dirty="0">
                <a:solidFill>
                  <a:srgbClr val="403F44"/>
                </a:solidFill>
                <a:effectLst/>
              </a:rPr>
              <a:t>Place </a:t>
            </a:r>
            <a:r>
              <a:rPr lang="en-US" sz="6400" b="0" i="0" dirty="0">
                <a:solidFill>
                  <a:srgbClr val="403F44"/>
                </a:solidFill>
                <a:effectLst/>
              </a:rPr>
              <a:t>- How will your program or initiative address and respect the places that are important? What infrastructure exists? Is there an attribute of the location that should be addressed or improved?</a:t>
            </a:r>
          </a:p>
          <a:p>
            <a:endParaRPr lang="en-US" dirty="0"/>
          </a:p>
        </p:txBody>
      </p:sp>
      <p:sp>
        <p:nvSpPr>
          <p:cNvPr id="9" name="TextBox 8">
            <a:extLst>
              <a:ext uri="{FF2B5EF4-FFF2-40B4-BE49-F238E27FC236}">
                <a16:creationId xmlns:a16="http://schemas.microsoft.com/office/drawing/2014/main" id="{B2BB9289-E582-3AF4-4E93-349676F22E6A}"/>
              </a:ext>
            </a:extLst>
          </p:cNvPr>
          <p:cNvSpPr txBox="1"/>
          <p:nvPr/>
        </p:nvSpPr>
        <p:spPr>
          <a:xfrm>
            <a:off x="435034" y="2635654"/>
            <a:ext cx="5895108" cy="584775"/>
          </a:xfrm>
          <a:prstGeom prst="rect">
            <a:avLst/>
          </a:prstGeom>
          <a:noFill/>
        </p:spPr>
        <p:txBody>
          <a:bodyPr wrap="square">
            <a:spAutoFit/>
          </a:bodyPr>
          <a:lstStyle/>
          <a:p>
            <a:br>
              <a:rPr lang="en-US" sz="1600" dirty="0"/>
            </a:br>
            <a:endParaRPr lang="en-US" sz="1600" dirty="0"/>
          </a:p>
        </p:txBody>
      </p:sp>
      <p:sp>
        <p:nvSpPr>
          <p:cNvPr id="12" name="Title 1">
            <a:extLst>
              <a:ext uri="{FF2B5EF4-FFF2-40B4-BE49-F238E27FC236}">
                <a16:creationId xmlns:a16="http://schemas.microsoft.com/office/drawing/2014/main" id="{B8651E8F-A995-0A6D-9F34-4B3DCD2F4826}"/>
              </a:ext>
            </a:extLst>
          </p:cNvPr>
          <p:cNvSpPr txBox="1">
            <a:spLocks/>
          </p:cNvSpPr>
          <p:nvPr/>
        </p:nvSpPr>
        <p:spPr>
          <a:xfrm>
            <a:off x="4478483" y="1956927"/>
            <a:ext cx="6128557" cy="7320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accent1">
                    <a:lumMod val="75000"/>
                  </a:schemeClr>
                </a:solidFill>
                <a:latin typeface="+mj-lt"/>
                <a:ea typeface="+mj-ea"/>
                <a:cs typeface="+mj-cs"/>
              </a:defRPr>
            </a:lvl1pPr>
          </a:lstStyle>
          <a:p>
            <a:r>
              <a:rPr lang="el-GR" sz="2000" dirty="0"/>
              <a:t>2. </a:t>
            </a:r>
            <a:r>
              <a:rPr lang="en-US" sz="2000" dirty="0"/>
              <a:t>Define your community</a:t>
            </a:r>
          </a:p>
        </p:txBody>
      </p:sp>
    </p:spTree>
    <p:extLst>
      <p:ext uri="{BB962C8B-B14F-4D97-AF65-F5344CB8AC3E}">
        <p14:creationId xmlns:p14="http://schemas.microsoft.com/office/powerpoint/2010/main" val="1650596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6FE4F-E57B-8922-8C9A-166AFBA7C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6E3C17-F69E-2944-E12D-B659BBB7C38D}"/>
              </a:ext>
            </a:extLst>
          </p:cNvPr>
          <p:cNvSpPr>
            <a:spLocks noGrp="1"/>
          </p:cNvSpPr>
          <p:nvPr>
            <p:ph type="title"/>
          </p:nvPr>
        </p:nvSpPr>
        <p:spPr>
          <a:xfrm>
            <a:off x="4172990" y="1396549"/>
            <a:ext cx="4314305" cy="732029"/>
          </a:xfrm>
        </p:spPr>
        <p:txBody>
          <a:bodyPr>
            <a:normAutofit fontScale="90000"/>
          </a:bodyPr>
          <a:lstStyle/>
          <a:p>
            <a:r>
              <a:rPr lang="en-US" dirty="0"/>
              <a:t>CNA </a:t>
            </a:r>
            <a:r>
              <a:rPr lang="el-GR" dirty="0"/>
              <a:t>- </a:t>
            </a:r>
            <a:r>
              <a:rPr lang="en-US" dirty="0"/>
              <a:t>Basic steps </a:t>
            </a:r>
          </a:p>
        </p:txBody>
      </p:sp>
      <p:sp>
        <p:nvSpPr>
          <p:cNvPr id="3" name="Content Placeholder 2">
            <a:extLst>
              <a:ext uri="{FF2B5EF4-FFF2-40B4-BE49-F238E27FC236}">
                <a16:creationId xmlns:a16="http://schemas.microsoft.com/office/drawing/2014/main" id="{F0AC724E-F9D3-7C5B-5164-8FC12B66553A}"/>
              </a:ext>
            </a:extLst>
          </p:cNvPr>
          <p:cNvSpPr>
            <a:spLocks noGrp="1"/>
          </p:cNvSpPr>
          <p:nvPr>
            <p:ph idx="1"/>
          </p:nvPr>
        </p:nvSpPr>
        <p:spPr>
          <a:xfrm>
            <a:off x="730135" y="3153189"/>
            <a:ext cx="10515600" cy="1579412"/>
          </a:xfrm>
        </p:spPr>
        <p:txBody>
          <a:bodyPr/>
          <a:lstStyle/>
          <a:p>
            <a:pPr marL="0" marR="0" lvl="0" indent="0" algn="l" rtl="0">
              <a:lnSpc>
                <a:spcPct val="100000"/>
              </a:lnSpc>
              <a:spcBef>
                <a:spcPts val="0"/>
              </a:spcBef>
              <a:spcAft>
                <a:spcPts val="0"/>
              </a:spcAft>
              <a:buClr>
                <a:srgbClr val="000000"/>
              </a:buClr>
              <a:buSzPts val="2500"/>
              <a:buFont typeface="Arial"/>
              <a:buNone/>
            </a:pPr>
            <a:endParaRPr lang="en-US" dirty="0"/>
          </a:p>
          <a:p>
            <a:endParaRPr lang="en-US" dirty="0"/>
          </a:p>
        </p:txBody>
      </p:sp>
      <p:sp>
        <p:nvSpPr>
          <p:cNvPr id="9" name="TextBox 8">
            <a:extLst>
              <a:ext uri="{FF2B5EF4-FFF2-40B4-BE49-F238E27FC236}">
                <a16:creationId xmlns:a16="http://schemas.microsoft.com/office/drawing/2014/main" id="{81DBA50A-BF0E-A7B9-D2C5-812DAE6E76D8}"/>
              </a:ext>
            </a:extLst>
          </p:cNvPr>
          <p:cNvSpPr txBox="1"/>
          <p:nvPr/>
        </p:nvSpPr>
        <p:spPr>
          <a:xfrm>
            <a:off x="435034" y="2818534"/>
            <a:ext cx="5895108" cy="3293209"/>
          </a:xfrm>
          <a:prstGeom prst="rect">
            <a:avLst/>
          </a:prstGeom>
          <a:noFill/>
        </p:spPr>
        <p:txBody>
          <a:bodyPr wrap="square">
            <a:spAutoFit/>
          </a:bodyPr>
          <a:lstStyle/>
          <a:p>
            <a:pPr>
              <a:buFont typeface="Arial" panose="020B0604020202020204" pitchFamily="34" charset="0"/>
              <a:buChar char="•"/>
            </a:pPr>
            <a:r>
              <a:rPr lang="en-US" sz="1600" b="1" dirty="0"/>
              <a:t>Members of the community who are experiencing the needs and who will directly benefit from the actions we are planning for the social economy.</a:t>
            </a:r>
            <a:r>
              <a:rPr lang="en-US" sz="1600" dirty="0"/>
              <a:t> </a:t>
            </a:r>
            <a:r>
              <a:rPr lang="en-US" sz="1600" b="1" dirty="0"/>
              <a:t>E.g. Roma residents of an area.</a:t>
            </a:r>
            <a:br>
              <a:rPr lang="en-US" sz="1600" dirty="0"/>
            </a:br>
            <a:endParaRPr lang="en-US" sz="1600" dirty="0"/>
          </a:p>
          <a:p>
            <a:pPr>
              <a:buFont typeface="Arial" panose="020B0604020202020204" pitchFamily="34" charset="0"/>
              <a:buChar char="•"/>
            </a:pPr>
            <a:r>
              <a:rPr lang="en-US" sz="1600" b="1" dirty="0"/>
              <a:t>Staff, board members and supporters of the </a:t>
            </a:r>
            <a:r>
              <a:rPr lang="en-US" sz="1600" b="1" dirty="0" err="1"/>
              <a:t>organisation</a:t>
            </a:r>
            <a:r>
              <a:rPr lang="en-US" sz="1600" b="1" dirty="0"/>
              <a:t> or </a:t>
            </a:r>
            <a:r>
              <a:rPr lang="en-US" sz="1600" b="1" dirty="0" err="1"/>
              <a:t>organisations</a:t>
            </a:r>
            <a:r>
              <a:rPr lang="en-US" sz="1600" b="1" dirty="0"/>
              <a:t> that </a:t>
            </a:r>
            <a:r>
              <a:rPr lang="en-US" sz="1600" b="1" dirty="0" err="1"/>
              <a:t>organise</a:t>
            </a:r>
            <a:r>
              <a:rPr lang="en-US" sz="1600" b="1" dirty="0"/>
              <a:t> actions and perform the CNA.</a:t>
            </a:r>
            <a:br>
              <a:rPr lang="en-US" sz="1600" dirty="0"/>
            </a:br>
            <a:endParaRPr lang="en-US" sz="1600" dirty="0"/>
          </a:p>
          <a:p>
            <a:pPr>
              <a:buFont typeface="Arial" panose="020B0604020202020204" pitchFamily="34" charset="0"/>
              <a:buChar char="•"/>
            </a:pPr>
            <a:r>
              <a:rPr lang="en-US" sz="1600" b="1" dirty="0"/>
              <a:t>Social workers and human</a:t>
            </a:r>
            <a:r>
              <a:rPr lang="en-US" sz="1600" dirty="0"/>
              <a:t> </a:t>
            </a:r>
            <a:r>
              <a:rPr lang="en-US" sz="1600" dirty="0" err="1"/>
              <a:t>service</a:t>
            </a:r>
            <a:r>
              <a:rPr lang="en-US" sz="1600" b="1" dirty="0" err="1"/>
              <a:t>providers</a:t>
            </a:r>
            <a:r>
              <a:rPr lang="en-US" sz="1600" dirty="0"/>
              <a:t> operating within the community.</a:t>
            </a:r>
            <a:br>
              <a:rPr lang="en-US" sz="1600" dirty="0"/>
            </a:br>
            <a:endParaRPr lang="en-US" sz="1600" dirty="0"/>
          </a:p>
          <a:p>
            <a:pPr>
              <a:buFont typeface="Arial" panose="020B0604020202020204" pitchFamily="34" charset="0"/>
              <a:buChar char="•"/>
            </a:pPr>
            <a:r>
              <a:rPr lang="en-US" sz="1600" b="1" dirty="0"/>
              <a:t>Local Officials.</a:t>
            </a:r>
            <a:r>
              <a:rPr lang="en-US" sz="1600" dirty="0"/>
              <a:t> Elected local officials have significant influence and the ability to enact policies that change lives.</a:t>
            </a:r>
            <a:br>
              <a:rPr lang="en-US" sz="1600" dirty="0"/>
            </a:br>
            <a:endParaRPr lang="en-US" sz="1600" dirty="0"/>
          </a:p>
        </p:txBody>
      </p:sp>
      <p:sp>
        <p:nvSpPr>
          <p:cNvPr id="11" name="TextBox 10">
            <a:extLst>
              <a:ext uri="{FF2B5EF4-FFF2-40B4-BE49-F238E27FC236}">
                <a16:creationId xmlns:a16="http://schemas.microsoft.com/office/drawing/2014/main" id="{A05551BB-691C-0E21-5C21-630A66B50DC6}"/>
              </a:ext>
            </a:extLst>
          </p:cNvPr>
          <p:cNvSpPr txBox="1"/>
          <p:nvPr/>
        </p:nvSpPr>
        <p:spPr>
          <a:xfrm>
            <a:off x="6949441" y="2818534"/>
            <a:ext cx="5144192" cy="2062103"/>
          </a:xfrm>
          <a:prstGeom prst="rect">
            <a:avLst/>
          </a:prstGeom>
          <a:noFill/>
        </p:spPr>
        <p:txBody>
          <a:bodyPr wrap="square">
            <a:spAutoFit/>
          </a:bodyPr>
          <a:lstStyle/>
          <a:p>
            <a:pPr>
              <a:buFont typeface="Arial" panose="020B0604020202020204" pitchFamily="34" charset="0"/>
              <a:buChar char="•"/>
            </a:pPr>
            <a:r>
              <a:rPr lang="en-US" sz="1600" b="1" dirty="0"/>
              <a:t>People with influence in the community.</a:t>
            </a:r>
            <a:r>
              <a:rPr lang="en-US" sz="1600" dirty="0"/>
              <a:t> </a:t>
            </a:r>
            <a:r>
              <a:rPr lang="en-US" sz="1600" b="1" dirty="0"/>
              <a:t>E.g. Roma community leaders or Roma with a successful track record in the social economy.</a:t>
            </a:r>
            <a:br>
              <a:rPr lang="en-US" sz="1600" dirty="0"/>
            </a:br>
            <a:endParaRPr lang="en-US" sz="1600" dirty="0"/>
          </a:p>
          <a:p>
            <a:pPr>
              <a:buFont typeface="Arial" panose="020B0604020202020204" pitchFamily="34" charset="0"/>
              <a:buChar char="•"/>
            </a:pPr>
            <a:r>
              <a:rPr lang="en-US" sz="1600" b="1" dirty="0"/>
              <a:t>Experts in the social economy.</a:t>
            </a:r>
            <a:br>
              <a:rPr lang="en-US" sz="1600" dirty="0"/>
            </a:br>
            <a:endParaRPr lang="en-US" sz="1600" dirty="0"/>
          </a:p>
          <a:p>
            <a:pPr>
              <a:buFont typeface="Arial" panose="020B0604020202020204" pitchFamily="34" charset="0"/>
              <a:buChar char="•"/>
            </a:pPr>
            <a:r>
              <a:rPr lang="en-US" sz="1600" b="1" dirty="0"/>
              <a:t>Businesses that may be </a:t>
            </a:r>
            <a:r>
              <a:rPr lang="en-US" sz="1600" dirty="0"/>
              <a:t>affected by a gap in service or could benefit from changes and creation of new services.</a:t>
            </a:r>
          </a:p>
        </p:txBody>
      </p:sp>
      <p:sp>
        <p:nvSpPr>
          <p:cNvPr id="12" name="Title 1">
            <a:extLst>
              <a:ext uri="{FF2B5EF4-FFF2-40B4-BE49-F238E27FC236}">
                <a16:creationId xmlns:a16="http://schemas.microsoft.com/office/drawing/2014/main" id="{283CA52D-B56D-B77B-3F90-1B3BF0D2A52E}"/>
              </a:ext>
            </a:extLst>
          </p:cNvPr>
          <p:cNvSpPr txBox="1">
            <a:spLocks/>
          </p:cNvSpPr>
          <p:nvPr/>
        </p:nvSpPr>
        <p:spPr>
          <a:xfrm>
            <a:off x="3275215" y="1956927"/>
            <a:ext cx="6475614" cy="7320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accent1">
                    <a:lumMod val="75000"/>
                  </a:schemeClr>
                </a:solidFill>
                <a:latin typeface="+mj-lt"/>
                <a:ea typeface="+mj-ea"/>
                <a:cs typeface="+mj-cs"/>
              </a:defRPr>
            </a:lvl1pPr>
          </a:lstStyle>
          <a:p>
            <a:r>
              <a:rPr lang="en-US" sz="2000" dirty="0"/>
              <a:t>3. Choosing Who should be involved in the CNA process</a:t>
            </a:r>
          </a:p>
        </p:txBody>
      </p:sp>
    </p:spTree>
    <p:extLst>
      <p:ext uri="{BB962C8B-B14F-4D97-AF65-F5344CB8AC3E}">
        <p14:creationId xmlns:p14="http://schemas.microsoft.com/office/powerpoint/2010/main" val="63277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67146-1BD5-FA60-2569-6F22561E9C8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6636CDC-6C54-EBDD-D29D-2CF24EEED9E9}"/>
              </a:ext>
            </a:extLst>
          </p:cNvPr>
          <p:cNvSpPr/>
          <p:nvPr/>
        </p:nvSpPr>
        <p:spPr>
          <a:xfrm>
            <a:off x="8670175" y="2244437"/>
            <a:ext cx="3192087" cy="19335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43B79A-6E92-17C2-D979-7E59BE802D71}"/>
              </a:ext>
            </a:extLst>
          </p:cNvPr>
          <p:cNvSpPr>
            <a:spLocks noGrp="1"/>
          </p:cNvSpPr>
          <p:nvPr>
            <p:ph type="title"/>
          </p:nvPr>
        </p:nvSpPr>
        <p:spPr>
          <a:xfrm>
            <a:off x="4172990" y="1396549"/>
            <a:ext cx="4314305" cy="732029"/>
          </a:xfrm>
        </p:spPr>
        <p:txBody>
          <a:bodyPr>
            <a:normAutofit fontScale="90000"/>
          </a:bodyPr>
          <a:lstStyle/>
          <a:p>
            <a:r>
              <a:rPr lang="en-US" dirty="0"/>
              <a:t>CNA </a:t>
            </a:r>
            <a:r>
              <a:rPr lang="el-GR" dirty="0"/>
              <a:t>- </a:t>
            </a:r>
            <a:r>
              <a:rPr lang="en-US" dirty="0"/>
              <a:t>Basic steps </a:t>
            </a:r>
          </a:p>
        </p:txBody>
      </p:sp>
      <p:sp>
        <p:nvSpPr>
          <p:cNvPr id="3" name="Content Placeholder 2">
            <a:extLst>
              <a:ext uri="{FF2B5EF4-FFF2-40B4-BE49-F238E27FC236}">
                <a16:creationId xmlns:a16="http://schemas.microsoft.com/office/drawing/2014/main" id="{725BA3C8-C7A3-DDDF-CD4A-A5538895F760}"/>
              </a:ext>
            </a:extLst>
          </p:cNvPr>
          <p:cNvSpPr>
            <a:spLocks noGrp="1"/>
          </p:cNvSpPr>
          <p:nvPr>
            <p:ph idx="1"/>
          </p:nvPr>
        </p:nvSpPr>
        <p:spPr>
          <a:xfrm>
            <a:off x="91440" y="2128578"/>
            <a:ext cx="7988530" cy="3679873"/>
          </a:xfrm>
        </p:spPr>
        <p:txBody>
          <a:bodyPr>
            <a:noAutofit/>
          </a:bodyPr>
          <a:lstStyle/>
          <a:p>
            <a:pPr marL="0" marR="0" lvl="0" indent="0" algn="l" rtl="0">
              <a:lnSpc>
                <a:spcPct val="100000"/>
              </a:lnSpc>
              <a:spcBef>
                <a:spcPts val="0"/>
              </a:spcBef>
              <a:spcAft>
                <a:spcPts val="0"/>
              </a:spcAft>
              <a:buClr>
                <a:srgbClr val="000000"/>
              </a:buClr>
              <a:buSzPts val="2500"/>
              <a:buFont typeface="Arial"/>
              <a:buNone/>
            </a:pPr>
            <a:endParaRPr lang="en-US" sz="1600" dirty="0"/>
          </a:p>
          <a:p>
            <a:pPr marL="0" indent="0">
              <a:buNone/>
            </a:pPr>
            <a:r>
              <a:rPr lang="en-US" sz="1600" dirty="0"/>
              <a:t>Resources, or assets, are typically tangible goods or physical features or intangible relationships and activities that may exist in your community and contribute to improving the quality of life of its residents. </a:t>
            </a:r>
            <a:endParaRPr lang="el-GR" sz="1600" dirty="0"/>
          </a:p>
          <a:p>
            <a:pPr marL="0" indent="0">
              <a:buNone/>
            </a:pPr>
            <a:r>
              <a:rPr lang="en-US" sz="1600" dirty="0"/>
              <a:t>These community resources and assets can be:</a:t>
            </a:r>
            <a:endParaRPr lang="el-GR" sz="1600" dirty="0"/>
          </a:p>
          <a:p>
            <a:pPr marL="0" indent="0">
              <a:buNone/>
            </a:pPr>
            <a:r>
              <a:rPr lang="en-US" sz="1600" b="1" dirty="0"/>
              <a:t>People: </a:t>
            </a:r>
            <a:r>
              <a:rPr lang="en-US" sz="1600" dirty="0"/>
              <a:t>e.g. community leaders, local politicians and policy makers, key people in social economy networks or existing social enterprises, volunteers, activists and just about anyone can be an asset to a community and your </a:t>
            </a:r>
            <a:r>
              <a:rPr lang="en-US" sz="1600" dirty="0" err="1"/>
              <a:t>organisation's</a:t>
            </a:r>
            <a:r>
              <a:rPr lang="en-US" sz="1600" dirty="0"/>
              <a:t> efforts.</a:t>
            </a:r>
            <a:endParaRPr lang="el-GR" sz="1600" dirty="0"/>
          </a:p>
          <a:p>
            <a:pPr marL="0" indent="0">
              <a:buNone/>
            </a:pPr>
            <a:r>
              <a:rPr lang="en-US" sz="1600" b="1" dirty="0"/>
              <a:t>Organizations and associations</a:t>
            </a:r>
            <a:r>
              <a:rPr lang="el-GR" sz="1600" b="1" dirty="0"/>
              <a:t>:</a:t>
            </a:r>
            <a:r>
              <a:rPr lang="en-US" sz="1600" b="1" dirty="0"/>
              <a:t> </a:t>
            </a:r>
            <a:r>
              <a:rPr lang="en-US" sz="1600" dirty="0"/>
              <a:t>Other nonprofit organizations, local social enterprises, cooperatives, social enterprise networks, government agencies, cultural clubs, schools and all programs that help improve the quality of life for residents are assets to a community.</a:t>
            </a:r>
            <a:endParaRPr lang="el-GR" sz="1600" dirty="0"/>
          </a:p>
          <a:p>
            <a:pPr marL="0" indent="0">
              <a:buNone/>
            </a:pPr>
            <a:r>
              <a:rPr lang="en-US" sz="1600" b="1" dirty="0"/>
              <a:t>Locations</a:t>
            </a:r>
            <a:r>
              <a:rPr lang="el-GR" sz="1600" b="1" dirty="0"/>
              <a:t>:</a:t>
            </a:r>
            <a:r>
              <a:rPr lang="en-US" sz="1600" dirty="0"/>
              <a:t> Any place, building or landscape can be a resource and contributor.</a:t>
            </a:r>
            <a:endParaRPr lang="el-GR" sz="1600" dirty="0"/>
          </a:p>
          <a:p>
            <a:pPr marL="0" indent="0">
              <a:buNone/>
            </a:pPr>
            <a:r>
              <a:rPr lang="en-US" sz="1600" b="1" dirty="0"/>
              <a:t>Equipment and tools</a:t>
            </a:r>
            <a:r>
              <a:rPr lang="el-GR" sz="1600" b="1" dirty="0"/>
              <a:t>:</a:t>
            </a:r>
            <a:r>
              <a:rPr lang="en-US" sz="1600" dirty="0"/>
              <a:t> Items such as books, food, safety equipment, transportation or free internet access are tools that can improve people's lives.</a:t>
            </a:r>
          </a:p>
        </p:txBody>
      </p:sp>
      <p:sp>
        <p:nvSpPr>
          <p:cNvPr id="12" name="Title 1">
            <a:extLst>
              <a:ext uri="{FF2B5EF4-FFF2-40B4-BE49-F238E27FC236}">
                <a16:creationId xmlns:a16="http://schemas.microsoft.com/office/drawing/2014/main" id="{04456021-FE13-EC38-739B-CC94DAFF26F3}"/>
              </a:ext>
            </a:extLst>
          </p:cNvPr>
          <p:cNvSpPr txBox="1">
            <a:spLocks/>
          </p:cNvSpPr>
          <p:nvPr/>
        </p:nvSpPr>
        <p:spPr>
          <a:xfrm>
            <a:off x="3405447" y="1978949"/>
            <a:ext cx="6475614" cy="73202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accent1">
                    <a:lumMod val="75000"/>
                  </a:schemeClr>
                </a:solidFill>
                <a:latin typeface="+mj-lt"/>
                <a:ea typeface="+mj-ea"/>
                <a:cs typeface="+mj-cs"/>
              </a:defRPr>
            </a:lvl1pPr>
          </a:lstStyle>
          <a:p>
            <a:r>
              <a:rPr lang="en-US" sz="2000" dirty="0"/>
              <a:t>4. Identify Your Community Assets/Resources</a:t>
            </a:r>
          </a:p>
          <a:p>
            <a:endParaRPr lang="en-US" sz="2000" dirty="0"/>
          </a:p>
        </p:txBody>
      </p:sp>
      <p:sp>
        <p:nvSpPr>
          <p:cNvPr id="5" name="TextBox 4">
            <a:extLst>
              <a:ext uri="{FF2B5EF4-FFF2-40B4-BE49-F238E27FC236}">
                <a16:creationId xmlns:a16="http://schemas.microsoft.com/office/drawing/2014/main" id="{CBC4A696-4CE4-9E62-C200-541B12018761}"/>
              </a:ext>
            </a:extLst>
          </p:cNvPr>
          <p:cNvSpPr txBox="1"/>
          <p:nvPr/>
        </p:nvSpPr>
        <p:spPr>
          <a:xfrm>
            <a:off x="8786554" y="2238974"/>
            <a:ext cx="2695401" cy="1938992"/>
          </a:xfrm>
          <a:prstGeom prst="rect">
            <a:avLst/>
          </a:prstGeom>
          <a:noFill/>
        </p:spPr>
        <p:txBody>
          <a:bodyPr wrap="square">
            <a:spAutoFit/>
          </a:bodyPr>
          <a:lstStyle/>
          <a:p>
            <a:pPr algn="just"/>
            <a:r>
              <a:rPr lang="en-US" sz="1500" b="1" i="0" dirty="0">
                <a:solidFill>
                  <a:schemeClr val="bg1"/>
                </a:solidFill>
                <a:effectLst/>
              </a:rPr>
              <a:t>Start by identifying the resources that are readily available to you; this may include community organizations and individuals who already provide services or financial support to assess needs and address them. </a:t>
            </a:r>
            <a:endParaRPr lang="en-US" sz="1500" b="1" dirty="0">
              <a:solidFill>
                <a:schemeClr val="bg1"/>
              </a:solidFill>
            </a:endParaRPr>
          </a:p>
        </p:txBody>
      </p:sp>
    </p:spTree>
    <p:extLst>
      <p:ext uri="{BB962C8B-B14F-4D97-AF65-F5344CB8AC3E}">
        <p14:creationId xmlns:p14="http://schemas.microsoft.com/office/powerpoint/2010/main" val="162569021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6766</TotalTime>
  <Words>2845</Words>
  <Application>Microsoft Office PowerPoint</Application>
  <PresentationFormat>Widescreen</PresentationFormat>
  <Paragraphs>137</Paragraphs>
  <Slides>25</Slides>
  <Notes>10</Notes>
  <HiddenSlides>0</HiddenSlides>
  <MMClips>3</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Aptos</vt:lpstr>
      <vt:lpstr>Arial</vt:lpstr>
      <vt:lpstr>Franklin Gothic Book</vt:lpstr>
      <vt:lpstr>Franklin Gothic Medium</vt:lpstr>
      <vt:lpstr>Google Sans</vt:lpstr>
      <vt:lpstr>Libre Franklin</vt:lpstr>
      <vt:lpstr>Libre Franklin Medium</vt:lpstr>
      <vt:lpstr>Open Sans</vt:lpstr>
      <vt:lpstr>Wingdings</vt:lpstr>
      <vt:lpstr>Office Theme 2013 - 2022</vt:lpstr>
      <vt:lpstr>PowerPoint Presentation</vt:lpstr>
      <vt:lpstr>OBJECTIVES OF THE FIRST SESSION</vt:lpstr>
      <vt:lpstr>Understand what a community needs assessment is and how to conduct it to identify potential needs and service gaps. </vt:lpstr>
      <vt:lpstr>What is CNA (Community Needs Assessment)?</vt:lpstr>
      <vt:lpstr>CNA (Community Needs Assessment definition and basics</vt:lpstr>
      <vt:lpstr>CNA - Basic steps </vt:lpstr>
      <vt:lpstr>CNA - Basic steps </vt:lpstr>
      <vt:lpstr>CNA - Basic steps </vt:lpstr>
      <vt:lpstr>CNA - Basic steps </vt:lpstr>
      <vt:lpstr>CNA - Basic steps </vt:lpstr>
      <vt:lpstr>Collecting data -How to conduct a CAN at a glimpse!</vt:lpstr>
      <vt:lpstr>Community Needs Assessment Process &amp; tools</vt:lpstr>
      <vt:lpstr>A local example/case study of CNA in North Macedonia</vt:lpstr>
      <vt:lpstr>OBJECTIVES OF THE SECOND SESSION</vt:lpstr>
      <vt:lpstr>Designing services to meet identified needs. </vt:lpstr>
      <vt:lpstr>Examples on solutions /services to identified needs</vt:lpstr>
      <vt:lpstr>Developing services/actions for solutions</vt:lpstr>
      <vt:lpstr>Co-operating and co-designign services/actions with the community</vt:lpstr>
      <vt:lpstr>Discsussion on example local challenge and service/action in North Macedonia</vt:lpstr>
      <vt:lpstr>OBJECTIVES OF THE THIRD SESSION</vt:lpstr>
      <vt:lpstr>Introduction to measuring of services’  quality &amp; impact</vt:lpstr>
      <vt:lpstr>What do we measure and how in quality &amp; impact of community services</vt:lpstr>
      <vt:lpstr>What do we measure and how in quality &amp; impact of community services</vt:lpstr>
      <vt:lpstr>Questions in questionnaires or tele-interviews about the quality &amp; impact of services</vt:lpstr>
      <vt:lpstr>Example of Quality &amp; Impact Questionnaire in North Macedonia &amp; question finding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Elvis Hajdar</dc:creator>
  <cp:lastModifiedBy>Dimitris Patsalidis</cp:lastModifiedBy>
  <cp:revision>30</cp:revision>
  <dcterms:created xsi:type="dcterms:W3CDTF">2024-12-19T11:48:00Z</dcterms:created>
  <dcterms:modified xsi:type="dcterms:W3CDTF">2025-02-04T15:40:54Z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8A82890A4C74480DBF60C6BD2560E922_13</vt:lpwstr>
  </property>
  <property fmtid="{D5CDD505-2E9C-101B-9397-08002B2CF9AE}" pid="3" name="KSOProductBuildVer">
    <vt:lpwstr>1033-12.2.0.19307</vt:lpwstr>
  </property>
</Properties>
</file>