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Libre Franklin" pitchFamily="2" charset="0"/>
      <p:regular r:id="rId28"/>
      <p:bold r:id="rId29"/>
      <p:italic r:id="rId30"/>
      <p:boldItalic r:id="rId31"/>
    </p:embeddedFont>
    <p:embeddedFont>
      <p:font typeface="Libre Franklin Medium"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1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25" name="Google Shape;2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52" name="Google Shape;2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68" name="Google Shape;2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293" name="Google Shape;29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04" name="Google Shape;3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10" name="Google Shape;31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16" name="Google Shape;31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22" name="Google Shape;32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328" name="Google Shape;3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o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1524000" y="1480457"/>
            <a:ext cx="9144000" cy="202950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F5496"/>
              </a:buClr>
              <a:buSzPts val="6000"/>
              <a:buFont typeface="Libre Franklin Medium"/>
              <a:buNone/>
              <a:defRPr sz="6000"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1441056"/>
            <a:ext cx="10515600" cy="7141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Čučo slajd"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rtnerija">
  <p:cSld name="Partnerija">
    <p:spTree>
      <p:nvGrpSpPr>
        <p:cNvPr id="1" name="Shape 83"/>
        <p:cNvGrpSpPr/>
        <p:nvPr/>
      </p:nvGrpSpPr>
      <p:grpSpPr>
        <a:xfrm>
          <a:off x="0" y="0"/>
          <a:ext cx="0" cy="0"/>
          <a:chOff x="0" y="0"/>
          <a:chExt cx="0" cy="0"/>
        </a:xfrm>
      </p:grpSpPr>
      <p:sp>
        <p:nvSpPr>
          <p:cNvPr id="84" name="Google Shape;84;p13"/>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86" name="Google Shape;86;p13"/>
          <p:cNvSpPr txBox="1"/>
          <p:nvPr/>
        </p:nvSpPr>
        <p:spPr>
          <a:xfrm>
            <a:off x="539646" y="1004341"/>
            <a:ext cx="2353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3600">
                <a:solidFill>
                  <a:schemeClr val="dk1"/>
                </a:solidFill>
                <a:latin typeface="Libre Franklin"/>
                <a:ea typeface="Libre Franklin"/>
                <a:cs typeface="Libre Franklin"/>
                <a:sym typeface="Libre Franklin"/>
              </a:rPr>
              <a:t>Partners</a:t>
            </a:r>
            <a:endParaRPr/>
          </a:p>
        </p:txBody>
      </p:sp>
      <p:sp>
        <p:nvSpPr>
          <p:cNvPr id="87" name="Google Shape;87;p13"/>
          <p:cNvSpPr>
            <a:spLocks noGrp="1"/>
          </p:cNvSpPr>
          <p:nvPr>
            <p:ph type="pic" idx="2"/>
          </p:nvPr>
        </p:nvSpPr>
        <p:spPr>
          <a:xfrm>
            <a:off x="1333500" y="2219325"/>
            <a:ext cx="2743200" cy="1209675"/>
          </a:xfrm>
          <a:prstGeom prst="rect">
            <a:avLst/>
          </a:prstGeom>
          <a:noFill/>
          <a:ln>
            <a:noFill/>
          </a:ln>
        </p:spPr>
      </p:sp>
      <p:sp>
        <p:nvSpPr>
          <p:cNvPr id="88" name="Google Shape;88;p13"/>
          <p:cNvSpPr>
            <a:spLocks noGrp="1"/>
          </p:cNvSpPr>
          <p:nvPr>
            <p:ph type="pic" idx="3"/>
          </p:nvPr>
        </p:nvSpPr>
        <p:spPr>
          <a:xfrm>
            <a:off x="4724400" y="2219325"/>
            <a:ext cx="2743200" cy="1209675"/>
          </a:xfrm>
          <a:prstGeom prst="rect">
            <a:avLst/>
          </a:prstGeom>
          <a:noFill/>
          <a:ln>
            <a:noFill/>
          </a:ln>
        </p:spPr>
      </p:sp>
      <p:sp>
        <p:nvSpPr>
          <p:cNvPr id="89" name="Google Shape;89;p13"/>
          <p:cNvSpPr>
            <a:spLocks noGrp="1"/>
          </p:cNvSpPr>
          <p:nvPr>
            <p:ph type="pic" idx="4"/>
          </p:nvPr>
        </p:nvSpPr>
        <p:spPr>
          <a:xfrm>
            <a:off x="8115300" y="2219325"/>
            <a:ext cx="2743200" cy="1209675"/>
          </a:xfrm>
          <a:prstGeom prst="rect">
            <a:avLst/>
          </a:prstGeom>
          <a:noFill/>
          <a:ln>
            <a:noFill/>
          </a:ln>
        </p:spPr>
      </p:sp>
      <p:sp>
        <p:nvSpPr>
          <p:cNvPr id="90" name="Google Shape;90;p13"/>
          <p:cNvSpPr>
            <a:spLocks noGrp="1"/>
          </p:cNvSpPr>
          <p:nvPr>
            <p:ph type="pic" idx="5"/>
          </p:nvPr>
        </p:nvSpPr>
        <p:spPr>
          <a:xfrm>
            <a:off x="1333500" y="3840761"/>
            <a:ext cx="2743200" cy="1209675"/>
          </a:xfrm>
          <a:prstGeom prst="rect">
            <a:avLst/>
          </a:prstGeom>
          <a:noFill/>
          <a:ln>
            <a:noFill/>
          </a:ln>
        </p:spPr>
      </p:sp>
      <p:sp>
        <p:nvSpPr>
          <p:cNvPr id="91" name="Google Shape;91;p13"/>
          <p:cNvSpPr>
            <a:spLocks noGrp="1"/>
          </p:cNvSpPr>
          <p:nvPr>
            <p:ph type="pic" idx="6"/>
          </p:nvPr>
        </p:nvSpPr>
        <p:spPr>
          <a:xfrm>
            <a:off x="4724400" y="3840761"/>
            <a:ext cx="2743200" cy="1209675"/>
          </a:xfrm>
          <a:prstGeom prst="rect">
            <a:avLst/>
          </a:prstGeom>
          <a:noFill/>
          <a:ln>
            <a:noFill/>
          </a:ln>
        </p:spPr>
      </p:sp>
      <p:sp>
        <p:nvSpPr>
          <p:cNvPr id="92" name="Google Shape;92;p13"/>
          <p:cNvSpPr>
            <a:spLocks noGrp="1"/>
          </p:cNvSpPr>
          <p:nvPr>
            <p:ph type="pic" idx="7"/>
          </p:nvPr>
        </p:nvSpPr>
        <p:spPr>
          <a:xfrm>
            <a:off x="8115300" y="3840761"/>
            <a:ext cx="2743200" cy="120967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ela">
  <p:cSld name="Tabela">
    <p:spTree>
      <p:nvGrpSpPr>
        <p:cNvPr id="1" name="Shape 93"/>
        <p:cNvGrpSpPr/>
        <p:nvPr/>
      </p:nvGrpSpPr>
      <p:grpSpPr>
        <a:xfrm>
          <a:off x="0" y="0"/>
          <a:ext cx="0" cy="0"/>
          <a:chOff x="0" y="0"/>
          <a:chExt cx="0" cy="0"/>
        </a:xfrm>
      </p:grpSpPr>
      <p:sp>
        <p:nvSpPr>
          <p:cNvPr id="94" name="Google Shape;94;p14"/>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 2" type="objTx">
  <p:cSld name="OBJECT_WITH_CAPTION_TEX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9788" y="1629682"/>
            <a:ext cx="3932237" cy="9797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5183188" y="1629682"/>
            <a:ext cx="6172200" cy="423136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15"/>
          <p:cNvSpPr txBox="1">
            <a:spLocks noGrp="1"/>
          </p:cNvSpPr>
          <p:nvPr>
            <p:ph type="body" idx="2"/>
          </p:nvPr>
        </p:nvSpPr>
        <p:spPr>
          <a:xfrm>
            <a:off x="839788" y="2667000"/>
            <a:ext cx="3932237" cy="32019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0" name="Google Shape;100;p15"/>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i &amp; Slika" type="picTx">
  <p:cSld name="PICTURE_WITH_CAPTION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9788" y="1629681"/>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a:spLocks noGrp="1"/>
          </p:cNvSpPr>
          <p:nvPr>
            <p:ph type="pic" idx="2"/>
          </p:nvPr>
        </p:nvSpPr>
        <p:spPr>
          <a:xfrm>
            <a:off x="5183188" y="1629681"/>
            <a:ext cx="6172200" cy="4231369"/>
          </a:xfrm>
          <a:prstGeom prst="rect">
            <a:avLst/>
          </a:prstGeom>
          <a:noFill/>
          <a:ln>
            <a:noFill/>
          </a:ln>
        </p:spPr>
      </p:sp>
      <p:sp>
        <p:nvSpPr>
          <p:cNvPr id="105" name="Google Shape;105;p16"/>
          <p:cNvSpPr txBox="1">
            <a:spLocks noGrp="1"/>
          </p:cNvSpPr>
          <p:nvPr>
            <p:ph type="body" idx="1"/>
          </p:nvPr>
        </p:nvSpPr>
        <p:spPr>
          <a:xfrm>
            <a:off x="839788" y="2808514"/>
            <a:ext cx="3932237" cy="30604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6" name="Google Shape;106;p16"/>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kni slika &amp; Teksti">
  <p:cSld name="Tikni slika &amp; Teksti">
    <p:spTree>
      <p:nvGrpSpPr>
        <p:cNvPr id="1" name="Shape 108"/>
        <p:cNvGrpSpPr/>
        <p:nvPr/>
      </p:nvGrpSpPr>
      <p:grpSpPr>
        <a:xfrm>
          <a:off x="0" y="0"/>
          <a:ext cx="0" cy="0"/>
          <a:chOff x="0" y="0"/>
          <a:chExt cx="0" cy="0"/>
        </a:xfrm>
      </p:grpSpPr>
      <p:sp>
        <p:nvSpPr>
          <p:cNvPr id="109" name="Google Shape;109;p17"/>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11" name="Google Shape;111;p17"/>
          <p:cNvSpPr txBox="1">
            <a:spLocks noGrp="1"/>
          </p:cNvSpPr>
          <p:nvPr>
            <p:ph type="body" idx="1"/>
          </p:nvPr>
        </p:nvSpPr>
        <p:spPr>
          <a:xfrm>
            <a:off x="3687580" y="1510532"/>
            <a:ext cx="7615004" cy="38369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p:nvPr/>
        </p:nvSpPr>
        <p:spPr>
          <a:xfrm rot="-5400000" flipH="1">
            <a:off x="-1329244" y="2360478"/>
            <a:ext cx="5685065" cy="3429539"/>
          </a:xfrm>
          <a:custGeom>
            <a:avLst/>
            <a:gdLst/>
            <a:ahLst/>
            <a:cxnLst/>
            <a:rect l="l" t="t" r="r" b="b"/>
            <a:pathLst>
              <a:path w="22538" h="28324" extrusionOk="0">
                <a:moveTo>
                  <a:pt x="16" y="1664"/>
                </a:moveTo>
                <a:lnTo>
                  <a:pt x="22301" y="1664"/>
                </a:lnTo>
                <a:cubicBezTo>
                  <a:pt x="22360" y="7397"/>
                  <a:pt x="22479" y="-4079"/>
                  <a:pt x="22538" y="1654"/>
                </a:cubicBezTo>
                <a:cubicBezTo>
                  <a:pt x="14293" y="12425"/>
                  <a:pt x="24300" y="33558"/>
                  <a:pt x="814" y="27132"/>
                </a:cubicBezTo>
                <a:cubicBezTo>
                  <a:pt x="3054" y="12287"/>
                  <a:pt x="-263" y="5119"/>
                  <a:pt x="16" y="1664"/>
                </a:cubicBez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13" name="Google Shape;113;p17"/>
          <p:cNvSpPr>
            <a:spLocks noGrp="1"/>
          </p:cNvSpPr>
          <p:nvPr>
            <p:ph type="pic" idx="2"/>
          </p:nvPr>
        </p:nvSpPr>
        <p:spPr>
          <a:xfrm>
            <a:off x="539750" y="2068513"/>
            <a:ext cx="1828800" cy="1828800"/>
          </a:xfrm>
          <a:prstGeom prst="rect">
            <a:avLst/>
          </a:prstGeom>
          <a:noFill/>
          <a:ln>
            <a:noFill/>
          </a:ln>
        </p:spPr>
      </p:sp>
      <p:sp>
        <p:nvSpPr>
          <p:cNvPr id="114" name="Google Shape;114;p17"/>
          <p:cNvSpPr txBox="1">
            <a:spLocks noGrp="1"/>
          </p:cNvSpPr>
          <p:nvPr>
            <p:ph type="body" idx="3"/>
          </p:nvPr>
        </p:nvSpPr>
        <p:spPr>
          <a:xfrm>
            <a:off x="539750" y="4092575"/>
            <a:ext cx="1828800" cy="8540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uj tekstija">
  <p:cSld name="Duj tekstija">
    <p:spTree>
      <p:nvGrpSpPr>
        <p:cNvPr id="1" name="Shape 115"/>
        <p:cNvGrpSpPr/>
        <p:nvPr/>
      </p:nvGrpSpPr>
      <p:grpSpPr>
        <a:xfrm>
          <a:off x="0" y="0"/>
          <a:ext cx="0" cy="0"/>
          <a:chOff x="0" y="0"/>
          <a:chExt cx="0" cy="0"/>
        </a:xfrm>
      </p:grpSpPr>
      <p:sp>
        <p:nvSpPr>
          <p:cNvPr id="116" name="Google Shape;116;p18"/>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18" name="Google Shape;118;p18"/>
          <p:cNvSpPr txBox="1">
            <a:spLocks noGrp="1"/>
          </p:cNvSpPr>
          <p:nvPr>
            <p:ph type="body" idx="1"/>
          </p:nvPr>
        </p:nvSpPr>
        <p:spPr>
          <a:xfrm>
            <a:off x="564530" y="1837848"/>
            <a:ext cx="4577096" cy="3836935"/>
          </a:xfrm>
          <a:prstGeom prst="rect">
            <a:avLst/>
          </a:prstGeom>
          <a:solidFill>
            <a:schemeClr val="accent1">
              <a:alpha val="29803"/>
            </a:scheme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8"/>
          <p:cNvSpPr txBox="1">
            <a:spLocks noGrp="1"/>
          </p:cNvSpPr>
          <p:nvPr>
            <p:ph type="body" idx="2"/>
          </p:nvPr>
        </p:nvSpPr>
        <p:spPr>
          <a:xfrm>
            <a:off x="6691184" y="1510532"/>
            <a:ext cx="4577096" cy="3836935"/>
          </a:xfrm>
          <a:prstGeom prst="rect">
            <a:avLst/>
          </a:prstGeom>
          <a:solidFill>
            <a:schemeClr val="accent2">
              <a:alpha val="29803"/>
            </a:scheme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slov &amp; Teksti &amp; Grafika">
  <p:cSld name="Naslov &amp; Teksti &amp; Grafika">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2563318" y="1420497"/>
            <a:ext cx="8790482" cy="8362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24" name="Google Shape;124;p19"/>
          <p:cNvSpPr txBox="1">
            <a:spLocks noGrp="1"/>
          </p:cNvSpPr>
          <p:nvPr>
            <p:ph type="body" idx="1"/>
          </p:nvPr>
        </p:nvSpPr>
        <p:spPr>
          <a:xfrm>
            <a:off x="2563318" y="2264229"/>
            <a:ext cx="8365032" cy="34919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p:nvPr/>
        </p:nvSpPr>
        <p:spPr>
          <a:xfrm rot="-5400000" flipH="1">
            <a:off x="-1776810" y="2983798"/>
            <a:ext cx="5651013" cy="2097390"/>
          </a:xfrm>
          <a:custGeom>
            <a:avLst/>
            <a:gdLst/>
            <a:ahLst/>
            <a:cxnLst/>
            <a:rect l="l" t="t" r="r" b="b"/>
            <a:pathLst>
              <a:path w="22403" h="17322" extrusionOk="0">
                <a:moveTo>
                  <a:pt x="118" y="0"/>
                </a:moveTo>
                <a:lnTo>
                  <a:pt x="22403" y="0"/>
                </a:lnTo>
                <a:lnTo>
                  <a:pt x="22403" y="17322"/>
                </a:lnTo>
                <a:cubicBezTo>
                  <a:pt x="11603" y="17322"/>
                  <a:pt x="10496" y="12457"/>
                  <a:pt x="2164" y="12840"/>
                </a:cubicBezTo>
                <a:cubicBezTo>
                  <a:pt x="-112" y="7651"/>
                  <a:pt x="-161" y="3455"/>
                  <a:pt x="118" y="0"/>
                </a:cubicBezTo>
                <a:close/>
              </a:path>
            </a:pathLst>
          </a:cu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6" name="Google Shape;126;p19"/>
          <p:cNvSpPr txBox="1">
            <a:spLocks noGrp="1"/>
          </p:cNvSpPr>
          <p:nvPr>
            <p:ph type="body" idx="2"/>
          </p:nvPr>
        </p:nvSpPr>
        <p:spPr>
          <a:xfrm>
            <a:off x="285450" y="1690688"/>
            <a:ext cx="1105499" cy="18145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8000"/>
              <a:buNone/>
              <a:defRPr sz="8000" b="1" cap="none">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aslov &amp; Teksti &amp; Grafika 2">
  <p:cSld name="Naslov &amp; Teksti &amp; Grafika 2">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563318" y="1362462"/>
            <a:ext cx="8790482" cy="8362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0"/>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0"/>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131" name="Google Shape;131;p20"/>
          <p:cNvSpPr txBox="1">
            <a:spLocks noGrp="1"/>
          </p:cNvSpPr>
          <p:nvPr>
            <p:ph type="body" idx="1"/>
          </p:nvPr>
        </p:nvSpPr>
        <p:spPr>
          <a:xfrm>
            <a:off x="2563318" y="2362200"/>
            <a:ext cx="8790482" cy="3394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0"/>
          <p:cNvSpPr/>
          <p:nvPr/>
        </p:nvSpPr>
        <p:spPr>
          <a:xfrm rot="-5400000" flipH="1">
            <a:off x="-1776810" y="2983798"/>
            <a:ext cx="5651013" cy="2097390"/>
          </a:xfrm>
          <a:custGeom>
            <a:avLst/>
            <a:gdLst/>
            <a:ahLst/>
            <a:cxnLst/>
            <a:rect l="l" t="t" r="r" b="b"/>
            <a:pathLst>
              <a:path w="22403" h="17322" extrusionOk="0">
                <a:moveTo>
                  <a:pt x="118" y="0"/>
                </a:moveTo>
                <a:lnTo>
                  <a:pt x="22403" y="0"/>
                </a:lnTo>
                <a:lnTo>
                  <a:pt x="22403" y="17322"/>
                </a:lnTo>
                <a:cubicBezTo>
                  <a:pt x="11603" y="17322"/>
                  <a:pt x="10496" y="12457"/>
                  <a:pt x="2164" y="12840"/>
                </a:cubicBezTo>
                <a:cubicBezTo>
                  <a:pt x="-112" y="7651"/>
                  <a:pt x="-161" y="3455"/>
                  <a:pt x="118" y="0"/>
                </a:cubicBezTo>
                <a:close/>
              </a:path>
            </a:pathLst>
          </a:cu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33" name="Google Shape;133;p20"/>
          <p:cNvSpPr txBox="1">
            <a:spLocks noGrp="1"/>
          </p:cNvSpPr>
          <p:nvPr>
            <p:ph type="body" idx="2"/>
          </p:nvPr>
        </p:nvSpPr>
        <p:spPr>
          <a:xfrm>
            <a:off x="285450" y="1690688"/>
            <a:ext cx="1105499" cy="18145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8000"/>
              <a:buNone/>
              <a:defRPr sz="8000" b="1" cap="none">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amp; Teksti"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2188563"/>
            <a:ext cx="10515600"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ka &amp; Naslov &amp; Teksti">
  <p:cSld name="Slika &amp; Naslov &amp; Teksti">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032354" y="1415143"/>
            <a:ext cx="7321446" cy="7102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032354" y="2188563"/>
            <a:ext cx="7321446"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34" name="Google Shape;34;p4"/>
          <p:cNvSpPr>
            <a:spLocks noGrp="1"/>
          </p:cNvSpPr>
          <p:nvPr>
            <p:ph type="pic" idx="2"/>
          </p:nvPr>
        </p:nvSpPr>
        <p:spPr>
          <a:xfrm>
            <a:off x="284709" y="1295400"/>
            <a:ext cx="3522663" cy="4957773"/>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amp; Teksti 2">
  <p:cSld name="Naslov &amp; Teksti 2">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8200" y="1415143"/>
            <a:ext cx="10515600" cy="7102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Libre Franklin Medium"/>
              <a:buNone/>
              <a:defRPr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8200" y="2188563"/>
            <a:ext cx="10515600"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ka &amp; Naslov &amp; Teksti 2">
  <p:cSld name="Slika &amp; Naslov &amp; Teksti 2">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032354" y="1436914"/>
            <a:ext cx="7321446" cy="6884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Libre Franklin Medium"/>
              <a:buNone/>
              <a:defRPr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032354" y="2188563"/>
            <a:ext cx="7321446" cy="3988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45" name="Google Shape;45;p6"/>
          <p:cNvSpPr>
            <a:spLocks noGrp="1"/>
          </p:cNvSpPr>
          <p:nvPr>
            <p:ph type="pic" idx="2"/>
          </p:nvPr>
        </p:nvSpPr>
        <p:spPr>
          <a:xfrm>
            <a:off x="284709" y="1219200"/>
            <a:ext cx="3522663" cy="5033973"/>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slov basi nevi Sekcija"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6000"/>
              <a:buFont typeface="Libre Franklin Medium"/>
              <a:buNone/>
              <a:defRPr sz="6000">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omparacija"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1436914"/>
            <a:ext cx="10515600" cy="7000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9788" y="212747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2"/>
          </p:nvPr>
        </p:nvSpPr>
        <p:spPr>
          <a:xfrm>
            <a:off x="839788" y="2971799"/>
            <a:ext cx="5157787" cy="32178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6172200" y="212747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4"/>
          </p:nvPr>
        </p:nvSpPr>
        <p:spPr>
          <a:xfrm>
            <a:off x="6172200" y="2971799"/>
            <a:ext cx="5183188" cy="321786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omparacija &amp; Slike">
  <p:cSld name="Komparacija &amp; Slike">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1393371"/>
            <a:ext cx="10515600" cy="6897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Libre Franklin Medium"/>
              <a:buNone/>
              <a:defRPr>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9788" y="3672587"/>
            <a:ext cx="5157787" cy="496834"/>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
          <p:cNvSpPr txBox="1">
            <a:spLocks noGrp="1"/>
          </p:cNvSpPr>
          <p:nvPr>
            <p:ph type="body" idx="2"/>
          </p:nvPr>
        </p:nvSpPr>
        <p:spPr>
          <a:xfrm>
            <a:off x="839788" y="4272197"/>
            <a:ext cx="5157787" cy="1917466"/>
          </a:xfrm>
          <a:prstGeom prst="rect">
            <a:avLst/>
          </a:prstGeom>
          <a:noFill/>
          <a:ln>
            <a:noFill/>
          </a:ln>
        </p:spPr>
        <p:txBody>
          <a:bodyPr spcFirstLastPara="1" wrap="square" lIns="91425" tIns="45700" rIns="91425" bIns="45700" anchor="t" anchorCtr="0">
            <a:normAutofit/>
          </a:bodyPr>
          <a:lstStyle>
            <a:lvl1pPr marL="457200" lvl="0" indent="-406400" algn="ctr">
              <a:lnSpc>
                <a:spcPct val="90000"/>
              </a:lnSpc>
              <a:spcBef>
                <a:spcPts val="1000"/>
              </a:spcBef>
              <a:spcAft>
                <a:spcPts val="0"/>
              </a:spcAft>
              <a:buClr>
                <a:schemeClr val="dk1"/>
              </a:buClr>
              <a:buSzPts val="2800"/>
              <a:buChar char="•"/>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9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3"/>
          </p:nvPr>
        </p:nvSpPr>
        <p:spPr>
          <a:xfrm>
            <a:off x="6172200" y="3655877"/>
            <a:ext cx="5183188" cy="496835"/>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9"/>
          <p:cNvSpPr txBox="1">
            <a:spLocks noGrp="1"/>
          </p:cNvSpPr>
          <p:nvPr>
            <p:ph type="body" idx="4"/>
          </p:nvPr>
        </p:nvSpPr>
        <p:spPr>
          <a:xfrm>
            <a:off x="6172200" y="4272196"/>
            <a:ext cx="5183188" cy="1917466"/>
          </a:xfrm>
          <a:prstGeom prst="rect">
            <a:avLst/>
          </a:prstGeom>
          <a:noFill/>
          <a:ln>
            <a:noFill/>
          </a:ln>
        </p:spPr>
        <p:txBody>
          <a:bodyPr spcFirstLastPara="1" wrap="square" lIns="91425" tIns="45700" rIns="91425" bIns="45700" anchor="t" anchorCtr="0">
            <a:normAutofit/>
          </a:bodyPr>
          <a:lstStyle>
            <a:lvl1pPr marL="457200" lvl="0" indent="-406400" algn="ctr">
              <a:lnSpc>
                <a:spcPct val="90000"/>
              </a:lnSpc>
              <a:spcBef>
                <a:spcPts val="1000"/>
              </a:spcBef>
              <a:spcAft>
                <a:spcPts val="0"/>
              </a:spcAft>
              <a:buClr>
                <a:schemeClr val="dk1"/>
              </a:buClr>
              <a:buSzPts val="2800"/>
              <a:buChar char="•"/>
              <a:defRPr/>
            </a:lvl1pPr>
            <a:lvl2pPr marL="914400" lvl="1" indent="-381000" algn="ctr">
              <a:lnSpc>
                <a:spcPct val="90000"/>
              </a:lnSpc>
              <a:spcBef>
                <a:spcPts val="500"/>
              </a:spcBef>
              <a:spcAft>
                <a:spcPts val="0"/>
              </a:spcAft>
              <a:buClr>
                <a:schemeClr val="dk1"/>
              </a:buClr>
              <a:buSzPts val="2400"/>
              <a:buChar char="•"/>
              <a:defRPr/>
            </a:lvl2pPr>
            <a:lvl3pPr marL="1371600" lvl="2" indent="-355600" algn="ctr">
              <a:lnSpc>
                <a:spcPct val="90000"/>
              </a:lnSpc>
              <a:spcBef>
                <a:spcPts val="500"/>
              </a:spcBef>
              <a:spcAft>
                <a:spcPts val="0"/>
              </a:spcAft>
              <a:buClr>
                <a:schemeClr val="dk1"/>
              </a:buClr>
              <a:buSzPts val="2000"/>
              <a:buChar char="•"/>
              <a:defRPr/>
            </a:lvl3pPr>
            <a:lvl4pPr marL="1828800" lvl="3" indent="-342900" algn="ctr">
              <a:lnSpc>
                <a:spcPct val="90000"/>
              </a:lnSpc>
              <a:spcBef>
                <a:spcPts val="500"/>
              </a:spcBef>
              <a:spcAft>
                <a:spcPts val="0"/>
              </a:spcAft>
              <a:buClr>
                <a:schemeClr val="dk1"/>
              </a:buClr>
              <a:buSzPts val="1800"/>
              <a:buChar char="•"/>
              <a:defRPr/>
            </a:lvl4pPr>
            <a:lvl5pPr marL="2286000" lvl="4" indent="-342900" algn="ctr">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67" name="Google Shape;67;p9"/>
          <p:cNvSpPr>
            <a:spLocks noGrp="1"/>
          </p:cNvSpPr>
          <p:nvPr>
            <p:ph type="pic" idx="5"/>
          </p:nvPr>
        </p:nvSpPr>
        <p:spPr>
          <a:xfrm>
            <a:off x="2443917" y="2236112"/>
            <a:ext cx="1752600" cy="1330325"/>
          </a:xfrm>
          <a:prstGeom prst="rect">
            <a:avLst/>
          </a:prstGeom>
          <a:noFill/>
          <a:ln>
            <a:noFill/>
          </a:ln>
        </p:spPr>
      </p:sp>
      <p:sp>
        <p:nvSpPr>
          <p:cNvPr id="68" name="Google Shape;68;p9"/>
          <p:cNvSpPr>
            <a:spLocks noGrp="1"/>
          </p:cNvSpPr>
          <p:nvPr>
            <p:ph type="pic" idx="6"/>
          </p:nvPr>
        </p:nvSpPr>
        <p:spPr>
          <a:xfrm>
            <a:off x="7887494" y="2226339"/>
            <a:ext cx="1752600" cy="133032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omparacija 3">
  <p:cSld name="Komparacija 3">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25707" y="1426029"/>
            <a:ext cx="10515600" cy="62744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838200" y="2105229"/>
            <a:ext cx="3414358" cy="40717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2"/>
          </p:nvPr>
        </p:nvSpPr>
        <p:spPr>
          <a:xfrm>
            <a:off x="4468143" y="2122714"/>
            <a:ext cx="3414358" cy="40717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ftr" idx="11"/>
          </p:nvPr>
        </p:nvSpPr>
        <p:spPr>
          <a:xfrm>
            <a:off x="1194117" y="6329385"/>
            <a:ext cx="6960532"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248688" y="6332922"/>
            <a:ext cx="14620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
        <p:nvSpPr>
          <p:cNvPr id="75" name="Google Shape;75;p10"/>
          <p:cNvSpPr txBox="1">
            <a:spLocks noGrp="1"/>
          </p:cNvSpPr>
          <p:nvPr>
            <p:ph type="body" idx="3"/>
          </p:nvPr>
        </p:nvSpPr>
        <p:spPr>
          <a:xfrm>
            <a:off x="8098086" y="2122714"/>
            <a:ext cx="3243221" cy="40717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1">
            <a:alphaModFix amt="35000"/>
          </a:blip>
          <a:srcRect/>
          <a:stretch/>
        </p:blipFill>
        <p:spPr>
          <a:xfrm>
            <a:off x="3816343" y="1570034"/>
            <a:ext cx="4559313" cy="4766207"/>
          </a:xfrm>
          <a:prstGeom prst="rect">
            <a:avLst/>
          </a:prstGeom>
          <a:noFill/>
          <a:ln>
            <a:noFill/>
          </a:ln>
        </p:spPr>
      </p:pic>
      <p:sp>
        <p:nvSpPr>
          <p:cNvPr id="11" name="Google Shape;11;p1"/>
          <p:cNvSpPr txBox="1">
            <a:spLocks noGrp="1"/>
          </p:cNvSpPr>
          <p:nvPr>
            <p:ph type="title"/>
          </p:nvPr>
        </p:nvSpPr>
        <p:spPr>
          <a:xfrm>
            <a:off x="838200" y="1664703"/>
            <a:ext cx="10515600" cy="7647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2530683"/>
            <a:ext cx="10515600" cy="364628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819362" y="6329385"/>
            <a:ext cx="4022791" cy="3651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sldNum" idx="12"/>
          </p:nvPr>
        </p:nvSpPr>
        <p:spPr>
          <a:xfrm>
            <a:off x="9891711" y="6301020"/>
            <a:ext cx="14620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rgbClr val="888888"/>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rgbClr val="888888"/>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rgbClr val="888888"/>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rgbClr val="888888"/>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rgbClr val="888888"/>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rgbClr val="888888"/>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rgbClr val="888888"/>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rgbClr val="888888"/>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mk"/>
              <a:t>‹#›</a:t>
            </a:fld>
            <a:endParaRPr/>
          </a:p>
        </p:txBody>
      </p:sp>
      <p:pic>
        <p:nvPicPr>
          <p:cNvPr id="15" name="Google Shape;15;p1"/>
          <p:cNvPicPr preferRelativeResize="0"/>
          <p:nvPr/>
        </p:nvPicPr>
        <p:blipFill rotWithShape="1">
          <a:blip r:embed="rId22">
            <a:alphaModFix/>
          </a:blip>
          <a:srcRect/>
          <a:stretch/>
        </p:blipFill>
        <p:spPr>
          <a:xfrm>
            <a:off x="280896" y="183446"/>
            <a:ext cx="1879508" cy="819148"/>
          </a:xfrm>
          <a:prstGeom prst="rect">
            <a:avLst/>
          </a:prstGeom>
          <a:noFill/>
          <a:ln>
            <a:noFill/>
          </a:ln>
        </p:spPr>
      </p:pic>
      <p:pic>
        <p:nvPicPr>
          <p:cNvPr id="16" name="Google Shape;16;p1"/>
          <p:cNvPicPr preferRelativeResize="0"/>
          <p:nvPr/>
        </p:nvPicPr>
        <p:blipFill rotWithShape="1">
          <a:blip r:embed="rId23">
            <a:alphaModFix/>
          </a:blip>
          <a:srcRect/>
          <a:stretch/>
        </p:blipFill>
        <p:spPr>
          <a:xfrm>
            <a:off x="6356186" y="163489"/>
            <a:ext cx="5666282" cy="764717"/>
          </a:xfrm>
          <a:prstGeom prst="rect">
            <a:avLst/>
          </a:prstGeom>
          <a:noFill/>
          <a:ln>
            <a:noFill/>
          </a:ln>
        </p:spPr>
      </p:pic>
      <p:pic>
        <p:nvPicPr>
          <p:cNvPr id="17" name="Google Shape;17;p1"/>
          <p:cNvPicPr preferRelativeResize="0"/>
          <p:nvPr/>
        </p:nvPicPr>
        <p:blipFill rotWithShape="1">
          <a:blip r:embed="rId24">
            <a:alphaModFix/>
          </a:blip>
          <a:srcRect/>
          <a:stretch/>
        </p:blipFill>
        <p:spPr>
          <a:xfrm>
            <a:off x="4842154" y="5840940"/>
            <a:ext cx="3449503" cy="824450"/>
          </a:xfrm>
          <a:prstGeom prst="rect">
            <a:avLst/>
          </a:prstGeom>
          <a:noFill/>
          <a:ln>
            <a:noFill/>
          </a:ln>
        </p:spPr>
      </p:pic>
      <p:sp>
        <p:nvSpPr>
          <p:cNvPr id="18" name="Google Shape;18;p1"/>
          <p:cNvSpPr txBox="1"/>
          <p:nvPr/>
        </p:nvSpPr>
        <p:spPr>
          <a:xfrm>
            <a:off x="2618013" y="894392"/>
            <a:ext cx="69559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1400" b="0" i="0" u="none" strike="noStrike" cap="none">
                <a:solidFill>
                  <a:schemeClr val="dk1"/>
                </a:solidFill>
                <a:latin typeface="Libre Franklin"/>
                <a:ea typeface="Libre Franklin"/>
                <a:cs typeface="Libre Franklin"/>
                <a:sym typeface="Libre Franklin"/>
              </a:rPr>
              <a:t>Проект:  “Социјално претприемништво за млади Ромки (ROMANSE)”</a:t>
            </a:r>
            <a:endParaRPr/>
          </a:p>
          <a:p>
            <a:pPr marL="0" marR="0" lvl="0" indent="0" algn="ctr" rtl="0">
              <a:spcBef>
                <a:spcPts val="0"/>
              </a:spcBef>
              <a:spcAft>
                <a:spcPts val="0"/>
              </a:spcAft>
              <a:buNone/>
            </a:pPr>
            <a:r>
              <a:rPr lang="mk" sz="1400" b="0" i="0" u="none" strike="noStrike" cap="none">
                <a:solidFill>
                  <a:schemeClr val="dk1"/>
                </a:solidFill>
                <a:latin typeface="Libre Franklin"/>
                <a:ea typeface="Libre Franklin"/>
                <a:cs typeface="Libre Franklin"/>
                <a:sym typeface="Libre Franklin"/>
              </a:rPr>
              <a:t>Проект реф. бр: ИПА III/2023/178565/64</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noit.com/users/patsaldim/canvases/CN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subTitle" idx="1"/>
          </p:nvPr>
        </p:nvSpPr>
        <p:spPr>
          <a:xfrm>
            <a:off x="1524000" y="4701092"/>
            <a:ext cx="9144000" cy="5567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mk">
                <a:latin typeface="Libre Franklin"/>
                <a:ea typeface="Libre Franklin"/>
                <a:cs typeface="Libre Franklin"/>
                <a:sym typeface="Libre Franklin"/>
              </a:rPr>
              <a:t>Дизајн и испорака на квалитетни услуги за јавноста (1 час)</a:t>
            </a:r>
            <a:endParaRPr>
              <a:latin typeface="Libre Franklin"/>
              <a:ea typeface="Libre Franklin"/>
              <a:cs typeface="Libre Franklin"/>
              <a:sym typeface="Libre Franklin"/>
            </a:endParaRPr>
          </a:p>
        </p:txBody>
      </p:sp>
      <p:sp>
        <p:nvSpPr>
          <p:cNvPr id="139" name="Google Shape;139;p21"/>
          <p:cNvSpPr txBox="1"/>
          <p:nvPr/>
        </p:nvSpPr>
        <p:spPr>
          <a:xfrm>
            <a:off x="949158" y="1600199"/>
            <a:ext cx="10293684" cy="2649071"/>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90000"/>
              </a:lnSpc>
              <a:spcBef>
                <a:spcPts val="0"/>
              </a:spcBef>
              <a:spcAft>
                <a:spcPts val="0"/>
              </a:spcAft>
              <a:buClr>
                <a:srgbClr val="2F5496"/>
              </a:buClr>
              <a:buSzPct val="100000"/>
              <a:buFont typeface="Libre Franklin Medium"/>
              <a:buNone/>
            </a:pPr>
            <a:r>
              <a:rPr lang="mk" sz="6000" b="1" i="0" u="none" strike="noStrike" cap="none" dirty="0">
                <a:solidFill>
                  <a:srgbClr val="2F5496"/>
                </a:solidFill>
                <a:latin typeface="Libre Franklin Medium"/>
                <a:ea typeface="Libre Franklin Medium"/>
                <a:cs typeface="Libre Franklin Medium"/>
                <a:sym typeface="Libre Franklin Medium"/>
              </a:rPr>
              <a:t>ГРАДЕЊЕ КАПАЦИТЕТИ </a:t>
            </a:r>
          </a:p>
          <a:p>
            <a:pPr marL="0" marR="0" lvl="0" indent="0" algn="ctr" rtl="0">
              <a:lnSpc>
                <a:spcPct val="90000"/>
              </a:lnSpc>
              <a:spcBef>
                <a:spcPts val="0"/>
              </a:spcBef>
              <a:spcAft>
                <a:spcPts val="0"/>
              </a:spcAft>
              <a:buClr>
                <a:srgbClr val="2F5496"/>
              </a:buClr>
              <a:buSzPct val="100000"/>
              <a:buFont typeface="Libre Franklin Medium"/>
              <a:buNone/>
            </a:pPr>
            <a:r>
              <a:rPr lang="mk" sz="6000" b="1" dirty="0">
                <a:solidFill>
                  <a:srgbClr val="2F5496"/>
                </a:solidFill>
                <a:latin typeface="Libre Franklin Medium"/>
                <a:ea typeface="Libre Franklin Medium"/>
                <a:cs typeface="Libre Franklin Medium"/>
                <a:sym typeface="Libre Franklin Medium"/>
              </a:rPr>
              <a:t>на</a:t>
            </a:r>
            <a:r>
              <a:rPr lang="mk" sz="6000" b="1" i="0" u="none" strike="noStrike" cap="none" dirty="0">
                <a:solidFill>
                  <a:srgbClr val="2F5496"/>
                </a:solidFill>
                <a:latin typeface="Libre Franklin Medium"/>
                <a:ea typeface="Libre Franklin Medium"/>
                <a:cs typeface="Libre Franklin Medium"/>
                <a:sym typeface="Libre Franklin Medium"/>
              </a:rPr>
              <a:t> </a:t>
            </a:r>
            <a:r>
              <a:rPr lang="mk-MK" sz="6000" b="1" dirty="0">
                <a:solidFill>
                  <a:srgbClr val="2F5496"/>
                </a:solidFill>
                <a:latin typeface="Libre Franklin Medium"/>
                <a:ea typeface="Libre Franklin Medium"/>
                <a:cs typeface="Libre Franklin Medium"/>
                <a:sym typeface="Libre Franklin Medium"/>
              </a:rPr>
              <a:t>г</a:t>
            </a:r>
            <a:r>
              <a:rPr lang="mk-MK" sz="6000" b="1" i="0" u="none" strike="noStrike" cap="none" dirty="0">
                <a:solidFill>
                  <a:srgbClr val="2F5496"/>
                </a:solidFill>
                <a:latin typeface="Libre Franklin Medium"/>
                <a:ea typeface="Libre Franklin Medium"/>
                <a:cs typeface="Libre Franklin Medium"/>
                <a:sym typeface="Libre Franklin Medium"/>
              </a:rPr>
              <a:t>раѓанските организации</a:t>
            </a:r>
            <a:r>
              <a:rPr lang="mk" sz="6000" b="1" i="0" u="none" strike="noStrike" cap="none" dirty="0">
                <a:solidFill>
                  <a:srgbClr val="2F5496"/>
                </a:solidFill>
                <a:latin typeface="Libre Franklin Medium"/>
                <a:ea typeface="Libre Franklin Medium"/>
                <a:cs typeface="Libre Franklin Medium"/>
                <a:sym typeface="Libre Franklin Medium"/>
              </a:rPr>
              <a:t> </a:t>
            </a:r>
            <a:br>
              <a:rPr lang="mk" sz="6000" b="1" i="0" u="none" strike="noStrike" cap="none" dirty="0">
                <a:solidFill>
                  <a:srgbClr val="2F5496"/>
                </a:solidFill>
                <a:latin typeface="Libre Franklin Medium"/>
                <a:ea typeface="Libre Franklin Medium"/>
                <a:cs typeface="Libre Franklin Medium"/>
                <a:sym typeface="Libre Franklin Medium"/>
              </a:rPr>
            </a:br>
            <a:r>
              <a:rPr lang="mk" sz="6000" b="1" i="0" u="none" strike="noStrike" cap="none" dirty="0">
                <a:solidFill>
                  <a:srgbClr val="2F5496"/>
                </a:solidFill>
                <a:latin typeface="Libre Franklin Medium"/>
                <a:ea typeface="Libre Franklin Medium"/>
                <a:cs typeface="Libre Franklin Medium"/>
                <a:sym typeface="Libre Franklin Medium"/>
              </a:rPr>
              <a:t>Сесија 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p:nvPr/>
        </p:nvSpPr>
        <p:spPr>
          <a:xfrm>
            <a:off x="202277" y="2418799"/>
            <a:ext cx="5838306" cy="1010201"/>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205" name="Google Shape;205;p30"/>
          <p:cNvSpPr txBox="1">
            <a:spLocks noGrp="1"/>
          </p:cNvSpPr>
          <p:nvPr>
            <p:ph type="title"/>
          </p:nvPr>
        </p:nvSpPr>
        <p:spPr>
          <a:xfrm>
            <a:off x="3152150" y="1396550"/>
            <a:ext cx="6417900" cy="732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Libre Franklin Medium"/>
              <a:buNone/>
            </a:pPr>
            <a:r>
              <a:rPr lang="mk"/>
              <a:t>CNA - Основни чекори</a:t>
            </a:r>
            <a:endParaRPr/>
          </a:p>
        </p:txBody>
      </p:sp>
      <p:sp>
        <p:nvSpPr>
          <p:cNvPr id="206" name="Google Shape;206;p30"/>
          <p:cNvSpPr txBox="1"/>
          <p:nvPr/>
        </p:nvSpPr>
        <p:spPr>
          <a:xfrm>
            <a:off x="1509150" y="1978950"/>
            <a:ext cx="8831400" cy="732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2000"/>
              <a:buFont typeface="Libre Franklin Medium"/>
              <a:buNone/>
            </a:pPr>
            <a:r>
              <a:rPr lang="mk" sz="2000" b="1">
                <a:solidFill>
                  <a:srgbClr val="2F5496"/>
                </a:solidFill>
                <a:latin typeface="Libre Franklin Medium"/>
                <a:ea typeface="Libre Franklin Medium"/>
                <a:cs typeface="Libre Franklin Medium"/>
                <a:sym typeface="Libre Franklin Medium"/>
              </a:rPr>
              <a:t>4. Идентификувајте ги вашите средства/ресурси на заедницата</a:t>
            </a:r>
            <a:endParaRPr/>
          </a:p>
          <a:p>
            <a:pPr marL="0" marR="0" lvl="0" indent="0" algn="l" rtl="0">
              <a:lnSpc>
                <a:spcPct val="90000"/>
              </a:lnSpc>
              <a:spcBef>
                <a:spcPts val="0"/>
              </a:spcBef>
              <a:spcAft>
                <a:spcPts val="0"/>
              </a:spcAft>
              <a:buClr>
                <a:srgbClr val="2F5496"/>
              </a:buClr>
              <a:buSzPts val="2000"/>
              <a:buFont typeface="Libre Franklin Medium"/>
              <a:buNone/>
            </a:pPr>
            <a:endParaRPr sz="2000" b="1">
              <a:solidFill>
                <a:srgbClr val="2F5496"/>
              </a:solidFill>
              <a:latin typeface="Libre Franklin Medium"/>
              <a:ea typeface="Libre Franklin Medium"/>
              <a:cs typeface="Libre Franklin Medium"/>
              <a:sym typeface="Libre Franklin Medium"/>
            </a:endParaRPr>
          </a:p>
        </p:txBody>
      </p:sp>
      <p:sp>
        <p:nvSpPr>
          <p:cNvPr id="207" name="Google Shape;207;p30"/>
          <p:cNvSpPr txBox="1"/>
          <p:nvPr/>
        </p:nvSpPr>
        <p:spPr>
          <a:xfrm>
            <a:off x="202277" y="2413337"/>
            <a:ext cx="5766300" cy="954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b="1" i="0">
                <a:solidFill>
                  <a:schemeClr val="lt1"/>
                </a:solidFill>
                <a:latin typeface="Libre Franklin"/>
                <a:ea typeface="Libre Franklin"/>
                <a:cs typeface="Libre Franklin"/>
                <a:sym typeface="Libre Franklin"/>
              </a:rPr>
              <a:t>Започнете со идентификување на ресурсите што ви се лесно достапни; ова може да вклучува организации во заедницата и поединци кои веќе обезбедуваат услуги или финансиска поддршка за да ги проценат потребите и да ги решат.</a:t>
            </a:r>
            <a:endParaRPr b="1">
              <a:solidFill>
                <a:schemeClr val="lt1"/>
              </a:solidFill>
              <a:latin typeface="Libre Franklin"/>
              <a:ea typeface="Libre Franklin"/>
              <a:cs typeface="Libre Franklin"/>
              <a:sym typeface="Libre Franklin"/>
            </a:endParaRPr>
          </a:p>
        </p:txBody>
      </p:sp>
      <p:sp>
        <p:nvSpPr>
          <p:cNvPr id="208" name="Google Shape;208;p30"/>
          <p:cNvSpPr txBox="1"/>
          <p:nvPr/>
        </p:nvSpPr>
        <p:spPr>
          <a:xfrm>
            <a:off x="130234" y="3573877"/>
            <a:ext cx="7138500" cy="1092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300" b="1" i="0">
                <a:solidFill>
                  <a:srgbClr val="403F44"/>
                </a:solidFill>
                <a:latin typeface="Open Sans"/>
                <a:ea typeface="Open Sans"/>
                <a:cs typeface="Open Sans"/>
                <a:sym typeface="Open Sans"/>
              </a:rPr>
              <a:t>На пример: Идентификување на организации за социјална економија.</a:t>
            </a:r>
            <a:endParaRPr sz="1300"/>
          </a:p>
          <a:p>
            <a:pPr marL="0" marR="0" lvl="0" indent="0" algn="just" rtl="0">
              <a:spcBef>
                <a:spcPts val="0"/>
              </a:spcBef>
              <a:spcAft>
                <a:spcPts val="0"/>
              </a:spcAft>
              <a:buNone/>
            </a:pPr>
            <a:r>
              <a:rPr lang="mk" sz="1300" b="0" i="0">
                <a:solidFill>
                  <a:srgbClr val="403F44"/>
                </a:solidFill>
                <a:latin typeface="Open Sans"/>
                <a:ea typeface="Open Sans"/>
                <a:cs typeface="Open Sans"/>
                <a:sym typeface="Open Sans"/>
              </a:rPr>
              <a:t>Соберете го вашиот тим за да ги поттикнете потенцијалните партнерства со здруженија, организации и други групи. Проверете какви видови организации и здруженија постојат во вашата заедница кои ја поддржуваат социјалната економија и иницијативите</a:t>
            </a:r>
            <a:endParaRPr sz="1300">
              <a:solidFill>
                <a:schemeClr val="dk1"/>
              </a:solidFill>
              <a:latin typeface="Libre Franklin"/>
              <a:ea typeface="Libre Franklin"/>
              <a:cs typeface="Libre Franklin"/>
              <a:sym typeface="Libre Franklin"/>
            </a:endParaRPr>
          </a:p>
        </p:txBody>
      </p:sp>
      <p:sp>
        <p:nvSpPr>
          <p:cNvPr id="209" name="Google Shape;209;p30"/>
          <p:cNvSpPr txBox="1"/>
          <p:nvPr/>
        </p:nvSpPr>
        <p:spPr>
          <a:xfrm>
            <a:off x="68578" y="4672861"/>
            <a:ext cx="7138500" cy="1293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300" b="1" i="0">
                <a:solidFill>
                  <a:srgbClr val="403F44"/>
                </a:solidFill>
                <a:latin typeface="Open Sans"/>
                <a:ea typeface="Open Sans"/>
                <a:cs typeface="Open Sans"/>
                <a:sym typeface="Open Sans"/>
              </a:rPr>
              <a:t>иницијативите за социјална економија и СП .</a:t>
            </a:r>
            <a:endParaRPr sz="1300"/>
          </a:p>
          <a:p>
            <a:pPr marL="0" marR="0" lvl="0" indent="0" algn="just" rtl="0">
              <a:spcBef>
                <a:spcPts val="0"/>
              </a:spcBef>
              <a:spcAft>
                <a:spcPts val="0"/>
              </a:spcAft>
              <a:buNone/>
            </a:pPr>
            <a:r>
              <a:rPr lang="mk" sz="1300" b="0" i="0">
                <a:solidFill>
                  <a:srgbClr val="403F44"/>
                </a:solidFill>
                <a:latin typeface="Open Sans"/>
                <a:ea typeface="Open Sans"/>
                <a:cs typeface="Open Sans"/>
                <a:sym typeface="Open Sans"/>
              </a:rPr>
              <a:t>Соберете го вашиот </a:t>
            </a:r>
            <a:r>
              <a:rPr lang="mk" sz="1300">
                <a:solidFill>
                  <a:srgbClr val="403F44"/>
                </a:solidFill>
                <a:latin typeface="Open Sans"/>
                <a:ea typeface="Open Sans"/>
                <a:cs typeface="Open Sans"/>
                <a:sym typeface="Open Sans"/>
              </a:rPr>
              <a:t>тим и проверете ги релевантните групи на социјални медиуми или регистрираните групи во општинските архиви кои ја поддржуваат социјалната економија, сакаат да создадат мрежи за социјална економија или сакаат да развијат иницијативи за претприемништво и нови производи или услуги кои се тесно поврзани со социјалната економија.</a:t>
            </a:r>
            <a:endParaRPr sz="1300">
              <a:solidFill>
                <a:schemeClr val="dk1"/>
              </a:solidFill>
              <a:latin typeface="Libre Franklin"/>
              <a:ea typeface="Libre Franklin"/>
              <a:cs typeface="Libre Franklin"/>
              <a:sym typeface="Libre Franklin"/>
            </a:endParaRPr>
          </a:p>
        </p:txBody>
      </p:sp>
      <p:sp>
        <p:nvSpPr>
          <p:cNvPr id="210" name="Google Shape;210;p30"/>
          <p:cNvSpPr txBox="1"/>
          <p:nvPr/>
        </p:nvSpPr>
        <p:spPr>
          <a:xfrm>
            <a:off x="7481455" y="3466154"/>
            <a:ext cx="4580311"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400" b="1">
                <a:solidFill>
                  <a:schemeClr val="dk1"/>
                </a:solidFill>
                <a:latin typeface="Open Sans"/>
                <a:ea typeface="Open Sans"/>
                <a:cs typeface="Open Sans"/>
                <a:sym typeface="Open Sans"/>
              </a:rPr>
              <a:t>На пример: Идентификување места поврзани или потенцијално поврзани со SE и локални причини.</a:t>
            </a:r>
            <a:endParaRPr/>
          </a:p>
          <a:p>
            <a:pPr marL="0" marR="0" lvl="0" indent="0" algn="l" rtl="0">
              <a:spcBef>
                <a:spcPts val="0"/>
              </a:spcBef>
              <a:spcAft>
                <a:spcPts val="0"/>
              </a:spcAft>
              <a:buNone/>
            </a:pPr>
            <a:r>
              <a:rPr lang="mk" sz="1400" b="0" i="0">
                <a:solidFill>
                  <a:srgbClr val="403F44"/>
                </a:solidFill>
                <a:latin typeface="Open Sans"/>
                <a:ea typeface="Open Sans"/>
                <a:cs typeface="Open Sans"/>
                <a:sym typeface="Open Sans"/>
              </a:rPr>
              <a:t>Соберете го вашиот тим и наведете ги зградите, локациите и јавните и приватните простори достапни за вашата организација. Дури и многу земји кои не се користат или се напуштени, а кои би можеле да имаат потенцијална употреба</a:t>
            </a:r>
            <a:endParaRPr/>
          </a:p>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178593" y="1324131"/>
            <a:ext cx="11495116"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960"/>
              <a:buFont typeface="Libre Franklin Medium"/>
              <a:buNone/>
            </a:pPr>
            <a:r>
              <a:rPr lang="mk" sz="3259" dirty="0"/>
              <a:t>Собирање податоци –</a:t>
            </a:r>
            <a:br>
              <a:rPr lang="mk" sz="3259" dirty="0"/>
            </a:br>
            <a:r>
              <a:rPr lang="mk" sz="3259" dirty="0"/>
              <a:t>Како да се спроведе CAN на прв поглед!</a:t>
            </a:r>
            <a:endParaRPr sz="3259" dirty="0"/>
          </a:p>
        </p:txBody>
      </p:sp>
      <p:pic>
        <p:nvPicPr>
          <p:cNvPr id="216" name="Google Shape;216;p31" title="How to Conduct a Community Needs Assessment"/>
          <p:cNvPicPr preferRelativeResize="0">
            <a:picLocks noGrp="1"/>
          </p:cNvPicPr>
          <p:nvPr>
            <p:ph type="body" idx="1"/>
          </p:nvPr>
        </p:nvPicPr>
        <p:blipFill rotWithShape="1">
          <a:blip r:embed="rId3">
            <a:alphaModFix/>
          </a:blip>
          <a:srcRect/>
          <a:stretch/>
        </p:blipFill>
        <p:spPr>
          <a:xfrm>
            <a:off x="2958352" y="2334408"/>
            <a:ext cx="6226285" cy="3401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746234" y="1324131"/>
            <a:ext cx="10927475" cy="73202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Libre Franklin Medium"/>
              <a:buNone/>
            </a:pPr>
            <a:r>
              <a:rPr lang="mk"/>
              <a:t>Процес и алатки за проценка на потребите на заедницата</a:t>
            </a:r>
            <a:endParaRPr/>
          </a:p>
        </p:txBody>
      </p:sp>
      <p:pic>
        <p:nvPicPr>
          <p:cNvPr id="222" name="Google Shape;222;p32" title="Needs Assessment process"/>
          <p:cNvPicPr preferRelativeResize="0">
            <a:picLocks noGrp="1"/>
          </p:cNvPicPr>
          <p:nvPr>
            <p:ph type="body" idx="1"/>
          </p:nvPr>
        </p:nvPicPr>
        <p:blipFill rotWithShape="1">
          <a:blip r:embed="rId3">
            <a:alphaModFix/>
          </a:blip>
          <a:srcRect/>
          <a:stretch/>
        </p:blipFill>
        <p:spPr>
          <a:xfrm>
            <a:off x="2543550" y="2186200"/>
            <a:ext cx="7104900" cy="3704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44606" y="1435398"/>
            <a:ext cx="12281211"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4000"/>
              <a:t>Локален пример/студија на случај на CNA во Северна Македонија</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ЦЕЛИ НА ВТОРАТА СЕСИЈА</a:t>
            </a:r>
            <a:endParaRPr/>
          </a:p>
        </p:txBody>
      </p:sp>
      <p:sp>
        <p:nvSpPr>
          <p:cNvPr id="233" name="Google Shape;233;p34"/>
          <p:cNvSpPr txBox="1">
            <a:spLocks noGrp="1"/>
          </p:cNvSpPr>
          <p:nvPr>
            <p:ph type="body" idx="1"/>
          </p:nvPr>
        </p:nvSpPr>
        <p:spPr>
          <a:xfrm>
            <a:off x="539969" y="2125400"/>
            <a:ext cx="11112062" cy="3988399"/>
          </a:xfrm>
          <a:prstGeom prst="rect">
            <a:avLst/>
          </a:prstGeom>
          <a:noFill/>
          <a:ln>
            <a:noFill/>
          </a:ln>
        </p:spPr>
        <p:txBody>
          <a:bodyPr spcFirstLastPara="1" wrap="square" lIns="91425" tIns="45700" rIns="91425" bIns="45700" anchor="t" anchorCtr="0">
            <a:normAutofit/>
          </a:bodyPr>
          <a:lstStyle/>
          <a:p>
            <a:pPr marL="127000" lvl="0" indent="114300" algn="l" rtl="0">
              <a:lnSpc>
                <a:spcPct val="90000"/>
              </a:lnSpc>
              <a:spcBef>
                <a:spcPts val="0"/>
              </a:spcBef>
              <a:spcAft>
                <a:spcPts val="0"/>
              </a:spcAft>
              <a:buClr>
                <a:schemeClr val="dk1"/>
              </a:buClr>
              <a:buSzPts val="2800"/>
              <a:buNone/>
            </a:pPr>
            <a:endParaRPr>
              <a:latin typeface="Libre Franklin"/>
              <a:ea typeface="Libre Franklin"/>
              <a:cs typeface="Libre Franklin"/>
              <a:sym typeface="Libre Franklin"/>
            </a:endParaRPr>
          </a:p>
          <a:p>
            <a:pPr marL="127000" lvl="0" indent="-63500" algn="l" rtl="0">
              <a:lnSpc>
                <a:spcPct val="90000"/>
              </a:lnSpc>
              <a:spcBef>
                <a:spcPts val="1000"/>
              </a:spcBef>
              <a:spcAft>
                <a:spcPts val="0"/>
              </a:spcAft>
              <a:buClr>
                <a:schemeClr val="dk1"/>
              </a:buClr>
              <a:buSzPts val="2800"/>
              <a:buChar char="•"/>
            </a:pPr>
            <a:r>
              <a:rPr lang="mk">
                <a:latin typeface="Libre Franklin"/>
                <a:ea typeface="Libre Franklin"/>
                <a:cs typeface="Libre Franklin"/>
                <a:sym typeface="Libre Franklin"/>
              </a:rPr>
              <a:t>Разберете ги основите на дизајнирање услуги за задоволување на идентификуваните потреби.</a:t>
            </a:r>
            <a:endParaRPr/>
          </a:p>
          <a:p>
            <a:pPr marL="127000" lvl="0" indent="-63500" algn="l" rtl="0">
              <a:lnSpc>
                <a:spcPct val="90000"/>
              </a:lnSpc>
              <a:spcBef>
                <a:spcPts val="1000"/>
              </a:spcBef>
              <a:spcAft>
                <a:spcPts val="0"/>
              </a:spcAft>
              <a:buClr>
                <a:schemeClr val="dk1"/>
              </a:buClr>
              <a:buSzPts val="2800"/>
              <a:buChar char="•"/>
            </a:pPr>
            <a:r>
              <a:rPr lang="mk">
                <a:latin typeface="Libre Franklin"/>
                <a:ea typeface="Libre Franklin"/>
                <a:cs typeface="Libre Franklin"/>
                <a:sym typeface="Libre Franklin"/>
              </a:rPr>
              <a:t>Споделете искуства и научете за ко-дизајнирање со заедниците за да се задоволат идентификуваните потреби</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838200" y="1617815"/>
            <a:ext cx="10515600"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960"/>
              <a:buFont typeface="Libre Franklin Medium"/>
              <a:buNone/>
            </a:pPr>
            <a:r>
              <a:rPr lang="mk" sz="3359"/>
              <a:t>Дизајнирање на услуги за задоволување на идентификуваните потреби.</a:t>
            </a:r>
            <a:br>
              <a:rPr lang="mk" sz="3359"/>
            </a:br>
            <a:endParaRPr sz="3359"/>
          </a:p>
        </p:txBody>
      </p:sp>
      <p:sp>
        <p:nvSpPr>
          <p:cNvPr id="239" name="Google Shape;239;p35"/>
          <p:cNvSpPr txBox="1">
            <a:spLocks noGrp="1"/>
          </p:cNvSpPr>
          <p:nvPr>
            <p:ph type="body" idx="1"/>
          </p:nvPr>
        </p:nvSpPr>
        <p:spPr>
          <a:xfrm>
            <a:off x="168025" y="2167204"/>
            <a:ext cx="12024000" cy="3988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mk" sz="1400" dirty="0"/>
              <a:t>Дизајнирање услуги за заедниците ги задоволува потребите што се воочени при Проценката на потребите на заедницата, процес кој во кој социјалната економија и претприемништвото бараат тесна соработка на НВО со локалните актери, а особено со членовите на самата заедница.</a:t>
            </a:r>
            <a:endParaRPr sz="1400" dirty="0"/>
          </a:p>
          <a:p>
            <a:pPr marL="0" lvl="0" indent="0" algn="l" rtl="0">
              <a:lnSpc>
                <a:spcPct val="90000"/>
              </a:lnSpc>
              <a:spcBef>
                <a:spcPts val="1000"/>
              </a:spcBef>
              <a:spcAft>
                <a:spcPts val="0"/>
              </a:spcAft>
              <a:buClr>
                <a:schemeClr val="dk1"/>
              </a:buClr>
              <a:buSzPts val="1600"/>
              <a:buNone/>
            </a:pPr>
            <a:r>
              <a:rPr lang="mk" sz="1400" dirty="0"/>
              <a:t>Општо земено, резултатите од Проценката на потребите на заедницата и добиените потенцијални препораки за активности и дизајн на услуги кои би можеле да ја подобрат благосостојбата на заедницата и да ги задоволат потребите што се воочливи обично може да се организираат во три категории:</a:t>
            </a:r>
            <a:endParaRPr sz="1400" dirty="0"/>
          </a:p>
          <a:p>
            <a:pPr marL="0" lvl="0" indent="0" algn="l" rtl="0">
              <a:lnSpc>
                <a:spcPct val="90000"/>
              </a:lnSpc>
              <a:spcBef>
                <a:spcPts val="1000"/>
              </a:spcBef>
              <a:spcAft>
                <a:spcPts val="0"/>
              </a:spcAft>
              <a:buClr>
                <a:schemeClr val="dk1"/>
              </a:buClr>
              <a:buSzPts val="1600"/>
              <a:buNone/>
            </a:pPr>
            <a:endParaRPr sz="1400" dirty="0"/>
          </a:p>
        </p:txBody>
      </p:sp>
      <p:grpSp>
        <p:nvGrpSpPr>
          <p:cNvPr id="240" name="Google Shape;240;p35"/>
          <p:cNvGrpSpPr/>
          <p:nvPr/>
        </p:nvGrpSpPr>
        <p:grpSpPr>
          <a:xfrm>
            <a:off x="3639456" y="3399083"/>
            <a:ext cx="6783686" cy="2475494"/>
            <a:chOff x="0" y="0"/>
            <a:chExt cx="6783686" cy="2475494"/>
          </a:xfrm>
        </p:grpSpPr>
        <p:sp>
          <p:nvSpPr>
            <p:cNvPr id="241" name="Google Shape;241;p35"/>
            <p:cNvSpPr/>
            <p:nvPr/>
          </p:nvSpPr>
          <p:spPr>
            <a:xfrm>
              <a:off x="0" y="0"/>
              <a:ext cx="6783686" cy="773592"/>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txBox="1"/>
            <p:nvPr/>
          </p:nvSpPr>
          <p:spPr>
            <a:xfrm>
              <a:off x="1434096" y="0"/>
              <a:ext cx="5349589" cy="77359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Libre Franklin"/>
                <a:buNone/>
              </a:pPr>
              <a:r>
                <a:rPr lang="mk" sz="1400" b="1" u="sng">
                  <a:solidFill>
                    <a:schemeClr val="lt1"/>
                  </a:solidFill>
                  <a:latin typeface="Libre Franklin"/>
                  <a:ea typeface="Libre Franklin"/>
                  <a:cs typeface="Libre Franklin"/>
                  <a:sym typeface="Libre Franklin"/>
                </a:rPr>
                <a:t>Политика или насоки</a:t>
              </a:r>
              <a:endParaRPr/>
            </a:p>
            <a:p>
              <a:pPr marL="0" marR="0" lvl="0" indent="0" algn="l" rtl="0">
                <a:lnSpc>
                  <a:spcPct val="90000"/>
                </a:lnSpc>
                <a:spcBef>
                  <a:spcPts val="490"/>
                </a:spcBef>
                <a:spcAft>
                  <a:spcPts val="0"/>
                </a:spcAft>
                <a:buClr>
                  <a:schemeClr val="lt1"/>
                </a:buClr>
                <a:buSzPts val="1400"/>
                <a:buFont typeface="Libre Franklin"/>
                <a:buNone/>
              </a:pPr>
              <a:r>
                <a:rPr lang="mk" sz="1400">
                  <a:solidFill>
                    <a:schemeClr val="lt1"/>
                  </a:solidFill>
                  <a:latin typeface="Libre Franklin"/>
                  <a:ea typeface="Libre Franklin"/>
                  <a:cs typeface="Libre Franklin"/>
                  <a:sym typeface="Libre Franklin"/>
                </a:rPr>
                <a:t>Оваа категорија вклучува нови закони или обично нови политики и политички одлуки насочени кон промена на однесувањето .</a:t>
              </a:r>
              <a:endParaRPr/>
            </a:p>
          </p:txBody>
        </p:sp>
        <p:sp>
          <p:nvSpPr>
            <p:cNvPr id="243" name="Google Shape;243;p35"/>
            <p:cNvSpPr/>
            <p:nvPr/>
          </p:nvSpPr>
          <p:spPr>
            <a:xfrm>
              <a:off x="77359" y="77359"/>
              <a:ext cx="1356737" cy="618873"/>
            </a:xfrm>
            <a:prstGeom prst="roundRect">
              <a:avLst>
                <a:gd name="adj" fmla="val 10000"/>
              </a:avLst>
            </a:prstGeom>
            <a:blipFill rotWithShape="1">
              <a:blip r:embed="rId3">
                <a:alphaModFix/>
              </a:blip>
              <a:stretch>
                <a:fillRect t="-59992" b="-5999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0" y="850951"/>
              <a:ext cx="6783686" cy="773592"/>
            </a:xfrm>
            <a:prstGeom prst="roundRect">
              <a:avLst>
                <a:gd name="adj" fmla="val 1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txBox="1"/>
            <p:nvPr/>
          </p:nvSpPr>
          <p:spPr>
            <a:xfrm>
              <a:off x="1434096" y="850951"/>
              <a:ext cx="5349589" cy="77359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Libre Franklin"/>
                <a:buNone/>
              </a:pPr>
              <a:r>
                <a:rPr lang="mk" sz="1400" b="1" u="sng">
                  <a:solidFill>
                    <a:schemeClr val="lt1"/>
                  </a:solidFill>
                  <a:latin typeface="Libre Franklin"/>
                  <a:ea typeface="Libre Franklin"/>
                  <a:cs typeface="Libre Franklin"/>
                  <a:sym typeface="Libre Franklin"/>
                </a:rPr>
                <a:t>Големи промени во системот</a:t>
              </a:r>
              <a:endParaRPr/>
            </a:p>
            <a:p>
              <a:pPr marL="0" marR="0" lvl="0" indent="0" algn="l" rtl="0">
                <a:lnSpc>
                  <a:spcPct val="90000"/>
                </a:lnSpc>
                <a:spcBef>
                  <a:spcPts val="490"/>
                </a:spcBef>
                <a:spcAft>
                  <a:spcPts val="0"/>
                </a:spcAft>
                <a:buClr>
                  <a:schemeClr val="lt1"/>
                </a:buClr>
                <a:buSzPts val="1400"/>
                <a:buFont typeface="Libre Franklin"/>
                <a:buNone/>
              </a:pPr>
              <a:r>
                <a:rPr lang="mk" sz="1400">
                  <a:solidFill>
                    <a:schemeClr val="lt1"/>
                  </a:solidFill>
                  <a:latin typeface="Libre Franklin"/>
                  <a:ea typeface="Libre Franklin"/>
                  <a:cs typeface="Libre Franklin"/>
                  <a:sym typeface="Libre Franklin"/>
                </a:rPr>
                <a:t>Оваа категорија вклучува пошироки стратегии кои водат до поголеми системски промени во општествените норми, институции или вообичаени практики.</a:t>
              </a:r>
              <a:endParaRPr/>
            </a:p>
          </p:txBody>
        </p:sp>
        <p:sp>
          <p:nvSpPr>
            <p:cNvPr id="246" name="Google Shape;246;p35"/>
            <p:cNvSpPr/>
            <p:nvPr/>
          </p:nvSpPr>
          <p:spPr>
            <a:xfrm>
              <a:off x="77359" y="928310"/>
              <a:ext cx="1356737" cy="618873"/>
            </a:xfrm>
            <a:prstGeom prst="roundRect">
              <a:avLst>
                <a:gd name="adj" fmla="val 10000"/>
              </a:avLst>
            </a:prstGeom>
            <a:blipFill rotWithShape="1">
              <a:blip r:embed="rId4">
                <a:alphaModFix/>
              </a:blip>
              <a:stretch>
                <a:fillRect t="-59992" b="-5999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0" y="1701902"/>
              <a:ext cx="6783686" cy="773592"/>
            </a:xfrm>
            <a:prstGeom prst="roundRect">
              <a:avLst>
                <a:gd name="adj" fmla="val 1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txBox="1"/>
            <p:nvPr/>
          </p:nvSpPr>
          <p:spPr>
            <a:xfrm>
              <a:off x="1434096" y="1701902"/>
              <a:ext cx="5349589" cy="773592"/>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Libre Franklin"/>
                <a:buNone/>
              </a:pPr>
              <a:r>
                <a:rPr lang="mk" sz="1400" b="1" u="sng">
                  <a:solidFill>
                    <a:schemeClr val="lt1"/>
                  </a:solidFill>
                  <a:latin typeface="Libre Franklin"/>
                  <a:ea typeface="Libre Franklin"/>
                  <a:cs typeface="Libre Franklin"/>
                  <a:sym typeface="Libre Franklin"/>
                </a:rPr>
                <a:t>Социјални, економски или физички промени</a:t>
              </a:r>
              <a:endParaRPr/>
            </a:p>
            <a:p>
              <a:pPr marL="0" marR="0" lvl="0" indent="0" algn="l" rtl="0">
                <a:lnSpc>
                  <a:spcPct val="90000"/>
                </a:lnSpc>
                <a:spcBef>
                  <a:spcPts val="490"/>
                </a:spcBef>
                <a:spcAft>
                  <a:spcPts val="0"/>
                </a:spcAft>
                <a:buClr>
                  <a:schemeClr val="lt1"/>
                </a:buClr>
                <a:buSzPts val="1400"/>
                <a:buFont typeface="Libre Franklin"/>
                <a:buNone/>
              </a:pPr>
              <a:r>
                <a:rPr lang="mk" sz="1400">
                  <a:solidFill>
                    <a:schemeClr val="lt1"/>
                  </a:solidFill>
                  <a:latin typeface="Libre Franklin"/>
                  <a:ea typeface="Libre Franklin"/>
                  <a:cs typeface="Libre Franklin"/>
                  <a:sym typeface="Libre Franklin"/>
                </a:rPr>
                <a:t>Оваа категорија вклучува промени кои се дизајнирани на микро ниво да влијаат на однесувањето на луѓето .</a:t>
              </a:r>
              <a:endParaRPr/>
            </a:p>
          </p:txBody>
        </p:sp>
        <p:sp>
          <p:nvSpPr>
            <p:cNvPr id="249" name="Google Shape;249;p35"/>
            <p:cNvSpPr/>
            <p:nvPr/>
          </p:nvSpPr>
          <p:spPr>
            <a:xfrm>
              <a:off x="84658" y="1743453"/>
              <a:ext cx="1356737" cy="618873"/>
            </a:xfrm>
            <a:prstGeom prst="roundRect">
              <a:avLst>
                <a:gd name="adj" fmla="val 10000"/>
              </a:avLst>
            </a:prstGeom>
            <a:blipFill rotWithShape="1">
              <a:blip r:embed="rId5">
                <a:alphaModFix/>
              </a:blip>
              <a:stretch>
                <a:fillRect t="-59992" b="-5999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38250" y="1327332"/>
            <a:ext cx="12153750"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3200"/>
              <a:t>Примери за решенија/услуги за идентификувани потреби</a:t>
            </a:r>
            <a:endParaRPr sz="3200"/>
          </a:p>
        </p:txBody>
      </p:sp>
      <p:grpSp>
        <p:nvGrpSpPr>
          <p:cNvPr id="255" name="Google Shape;255;p36"/>
          <p:cNvGrpSpPr/>
          <p:nvPr/>
        </p:nvGrpSpPr>
        <p:grpSpPr>
          <a:xfrm>
            <a:off x="184224" y="2144683"/>
            <a:ext cx="11859309" cy="3649287"/>
            <a:chOff x="0" y="0"/>
            <a:chExt cx="11859309" cy="3649287"/>
          </a:xfrm>
        </p:grpSpPr>
        <p:sp>
          <p:nvSpPr>
            <p:cNvPr id="256" name="Google Shape;256;p36"/>
            <p:cNvSpPr/>
            <p:nvPr/>
          </p:nvSpPr>
          <p:spPr>
            <a:xfrm>
              <a:off x="0" y="0"/>
              <a:ext cx="3874777" cy="364928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6"/>
            <p:cNvSpPr txBox="1"/>
            <p:nvPr/>
          </p:nvSpPr>
          <p:spPr>
            <a:xfrm>
              <a:off x="0" y="1459714"/>
              <a:ext cx="3874777" cy="1459714"/>
            </a:xfrm>
            <a:prstGeom prst="rect">
              <a:avLst/>
            </a:prstGeom>
            <a:noFill/>
            <a:ln>
              <a:noFill/>
            </a:ln>
          </p:spPr>
          <p:txBody>
            <a:bodyPr spcFirstLastPara="1" wrap="square" lIns="92450" tIns="92450" rIns="92450" bIns="92450" anchor="ctr" anchorCtr="0">
              <a:noAutofit/>
            </a:bodyPr>
            <a:lstStyle/>
            <a:p>
              <a:pPr marL="0" marR="0" lvl="0" indent="0" algn="just" rtl="0">
                <a:lnSpc>
                  <a:spcPct val="90000"/>
                </a:lnSpc>
                <a:spcBef>
                  <a:spcPts val="0"/>
                </a:spcBef>
                <a:spcAft>
                  <a:spcPts val="0"/>
                </a:spcAft>
                <a:buClr>
                  <a:schemeClr val="lt1"/>
                </a:buClr>
                <a:buSzPts val="1300"/>
                <a:buFont typeface="Libre Franklin"/>
                <a:buNone/>
              </a:pPr>
              <a:r>
                <a:rPr lang="mk" sz="1100" dirty="0">
                  <a:solidFill>
                    <a:schemeClr val="lt1"/>
                  </a:solidFill>
                  <a:latin typeface="Libre Franklin"/>
                  <a:ea typeface="Libre Franklin"/>
                  <a:cs typeface="Libre Franklin"/>
                  <a:sym typeface="Libre Franklin"/>
                </a:rPr>
                <a:t>Преку проценката на потребите на заедницата, локалната невладина организација сфаќа дека урбаната заедница „Х“, која има голем број сиромашни жители Роми има сериозни проблеми со недостиг на свежа храна и пристап до синџири за снабдување со свежа храна, се соочува со предизвици од „пустина за храна“ и на сиромашните Роми им е очајна потреба од пристап до здрава и свежа храна.</a:t>
              </a:r>
              <a:br>
                <a:rPr lang="mk" sz="1100" dirty="0">
                  <a:solidFill>
                    <a:schemeClr val="lt1"/>
                  </a:solidFill>
                  <a:latin typeface="Libre Franklin"/>
                  <a:ea typeface="Libre Franklin"/>
                  <a:cs typeface="Libre Franklin"/>
                  <a:sym typeface="Libre Franklin"/>
                </a:rPr>
              </a:br>
              <a:endParaRPr sz="1100" dirty="0">
                <a:solidFill>
                  <a:schemeClr val="lt1"/>
                </a:solidFill>
                <a:latin typeface="Libre Franklin"/>
                <a:ea typeface="Libre Franklin"/>
                <a:cs typeface="Libre Franklin"/>
                <a:sym typeface="Libre Franklin"/>
              </a:endParaRPr>
            </a:p>
            <a:p>
              <a:pPr marL="0" marR="0" lvl="0" indent="0" algn="just" rtl="0">
                <a:lnSpc>
                  <a:spcPct val="90000"/>
                </a:lnSpc>
                <a:spcBef>
                  <a:spcPts val="455"/>
                </a:spcBef>
                <a:spcAft>
                  <a:spcPts val="0"/>
                </a:spcAft>
                <a:buClr>
                  <a:schemeClr val="lt1"/>
                </a:buClr>
                <a:buSzPts val="1300"/>
                <a:buFont typeface="Libre Franklin"/>
                <a:buNone/>
              </a:pPr>
              <a:r>
                <a:rPr lang="mk" sz="1100" b="1" dirty="0">
                  <a:solidFill>
                    <a:schemeClr val="lt1"/>
                  </a:solidFill>
                  <a:latin typeface="Libre Franklin"/>
                  <a:ea typeface="Libre Franklin"/>
                  <a:cs typeface="Libre Franklin"/>
                  <a:sym typeface="Libre Franklin"/>
                </a:rPr>
                <a:t>Можно решение: НВО разговара со засегнатите страни и општината и се носи политичка одлука за формирање социјален колонијал која ќе обезбедува свежа и здрава храна за жителите кои живеат под прагот на сиромаштијата бесплатно, со ваучери и по половина цена. Продавницата за храна наоѓа производи од понудите на пазарџиите од блиските синџири за снабдување.</a:t>
              </a:r>
              <a:endParaRPr sz="1200" dirty="0"/>
            </a:p>
          </p:txBody>
        </p:sp>
        <p:sp>
          <p:nvSpPr>
            <p:cNvPr id="258" name="Google Shape;258;p36"/>
            <p:cNvSpPr/>
            <p:nvPr/>
          </p:nvSpPr>
          <p:spPr>
            <a:xfrm>
              <a:off x="1595135" y="50516"/>
              <a:ext cx="739213" cy="742689"/>
            </a:xfrm>
            <a:prstGeom prst="ellipse">
              <a:avLst/>
            </a:prstGeom>
            <a:blipFill rotWithShape="1">
              <a:blip r:embed="rId3">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6"/>
            <p:cNvSpPr/>
            <p:nvPr/>
          </p:nvSpPr>
          <p:spPr>
            <a:xfrm>
              <a:off x="3993511" y="0"/>
              <a:ext cx="3874777" cy="3649287"/>
            </a:xfrm>
            <a:prstGeom prst="roundRect">
              <a:avLst>
                <a:gd name="adj" fmla="val 1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6"/>
            <p:cNvSpPr txBox="1"/>
            <p:nvPr/>
          </p:nvSpPr>
          <p:spPr>
            <a:xfrm>
              <a:off x="3993511" y="1459714"/>
              <a:ext cx="3874777" cy="1459714"/>
            </a:xfrm>
            <a:prstGeom prst="rect">
              <a:avLst/>
            </a:prstGeom>
            <a:noFill/>
            <a:ln>
              <a:noFill/>
            </a:ln>
          </p:spPr>
          <p:txBody>
            <a:bodyPr spcFirstLastPara="1" wrap="square" lIns="92450" tIns="92450" rIns="92450" bIns="92450" anchor="ctr" anchorCtr="0">
              <a:noAutofit/>
            </a:bodyPr>
            <a:lstStyle/>
            <a:p>
              <a:pPr marL="0" marR="0" lvl="0" indent="0" algn="just" rtl="0">
                <a:lnSpc>
                  <a:spcPct val="90000"/>
                </a:lnSpc>
                <a:spcBef>
                  <a:spcPts val="0"/>
                </a:spcBef>
                <a:spcAft>
                  <a:spcPts val="0"/>
                </a:spcAft>
                <a:buClr>
                  <a:schemeClr val="lt1"/>
                </a:buClr>
                <a:buSzPts val="1300"/>
                <a:buFont typeface="Libre Franklin"/>
                <a:buNone/>
              </a:pPr>
              <a:r>
                <a:rPr lang="mk" sz="1100">
                  <a:solidFill>
                    <a:schemeClr val="lt1"/>
                  </a:solidFill>
                  <a:latin typeface="Libre Franklin"/>
                  <a:ea typeface="Libre Franklin"/>
                  <a:cs typeface="Libre Franklin"/>
                  <a:sym typeface="Libre Franklin"/>
                </a:rPr>
                <a:t>CNA откри дека само 20 отсто од ромските семејства во заедницата „З“ се свесни дека децата од семејства со ниски приходи се подобни за училишни оброци и дополнителна настава. Додека учеството на децата Роми во двете бенефиции е помалку од 10% во заедницата. </a:t>
              </a:r>
              <a:br>
                <a:rPr lang="mk" sz="1100">
                  <a:solidFill>
                    <a:schemeClr val="lt1"/>
                  </a:solidFill>
                  <a:latin typeface="Libre Franklin"/>
                  <a:ea typeface="Libre Franklin"/>
                  <a:cs typeface="Libre Franklin"/>
                  <a:sym typeface="Libre Franklin"/>
                </a:rPr>
              </a:br>
              <a:r>
                <a:rPr lang="mk" sz="1100" b="1">
                  <a:solidFill>
                    <a:schemeClr val="lt1"/>
                  </a:solidFill>
                  <a:latin typeface="Libre Franklin"/>
                  <a:ea typeface="Libre Franklin"/>
                  <a:cs typeface="Libre Franklin"/>
                  <a:sym typeface="Libre Franklin"/>
                </a:rPr>
                <a:t>Можно решение: со цел да се смени ситуацијата, невладините организации од областа организираат кампањи за подигање на свеста и информирање за родителите со учество на директорите на училиштата и Обласниот службеник за образование од Министерството. Во исто време, Министерството за образование и Министерството за социјална солидарност презедоа итна брза обука на посредници во училиштата Роми за дополнително да се олесни пристапот и помошта на населението да аплицира за двете бенефиции на кои им следува.</a:t>
              </a:r>
              <a:endParaRPr sz="1200"/>
            </a:p>
          </p:txBody>
        </p:sp>
        <p:sp>
          <p:nvSpPr>
            <p:cNvPr id="261" name="Google Shape;261;p36"/>
            <p:cNvSpPr/>
            <p:nvPr/>
          </p:nvSpPr>
          <p:spPr>
            <a:xfrm>
              <a:off x="5595623" y="5839"/>
              <a:ext cx="708687" cy="690811"/>
            </a:xfrm>
            <a:prstGeom prst="ellipse">
              <a:avLst/>
            </a:prstGeom>
            <a:blipFill rotWithShape="1">
              <a:blip r:embed="rId4">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6"/>
            <p:cNvSpPr/>
            <p:nvPr/>
          </p:nvSpPr>
          <p:spPr>
            <a:xfrm>
              <a:off x="7984532" y="0"/>
              <a:ext cx="3874777" cy="3649287"/>
            </a:xfrm>
            <a:prstGeom prst="roundRect">
              <a:avLst>
                <a:gd name="adj" fmla="val 1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6"/>
            <p:cNvSpPr txBox="1"/>
            <p:nvPr/>
          </p:nvSpPr>
          <p:spPr>
            <a:xfrm>
              <a:off x="7984532" y="1459714"/>
              <a:ext cx="3874777" cy="1459714"/>
            </a:xfrm>
            <a:prstGeom prst="rect">
              <a:avLst/>
            </a:prstGeom>
            <a:noFill/>
            <a:ln>
              <a:noFill/>
            </a:ln>
          </p:spPr>
          <p:txBody>
            <a:bodyPr spcFirstLastPara="1" wrap="square" lIns="92450" tIns="92450" rIns="92450" bIns="92450" anchor="ctr" anchorCtr="0">
              <a:noAutofit/>
            </a:bodyPr>
            <a:lstStyle/>
            <a:p>
              <a:pPr marL="0" marR="0" lvl="0" indent="0" algn="just" rtl="0">
                <a:lnSpc>
                  <a:spcPct val="90000"/>
                </a:lnSpc>
                <a:spcBef>
                  <a:spcPts val="0"/>
                </a:spcBef>
                <a:spcAft>
                  <a:spcPts val="0"/>
                </a:spcAft>
                <a:buClr>
                  <a:schemeClr val="lt1"/>
                </a:buClr>
                <a:buSzPts val="1300"/>
                <a:buFont typeface="Libre Franklin"/>
                <a:buNone/>
              </a:pPr>
              <a:r>
                <a:rPr lang="mk" sz="1100" dirty="0">
                  <a:solidFill>
                    <a:schemeClr val="lt1"/>
                  </a:solidFill>
                  <a:latin typeface="Libre Franklin"/>
                  <a:ea typeface="Libre Franklin"/>
                  <a:cs typeface="Libre Franklin"/>
                  <a:sym typeface="Libre Franklin"/>
                </a:rPr>
                <a:t>Преку CNA и особено преку интервјуа/разговори со жителите, се разбира дека голем број Ромки во заедницата кои немаат работа и немаат приход, живеат на работ на сиромаштијата и покрај тоа што произведуваат традиционални намази за домашна употреба и падови со одличен квалитет.</a:t>
              </a:r>
              <a:br>
                <a:rPr lang="mk" sz="1100" dirty="0">
                  <a:solidFill>
                    <a:schemeClr val="lt1"/>
                  </a:solidFill>
                  <a:latin typeface="Libre Franklin"/>
                  <a:ea typeface="Libre Franklin"/>
                  <a:cs typeface="Libre Franklin"/>
                  <a:sym typeface="Libre Franklin"/>
                </a:rPr>
              </a:br>
              <a:endParaRPr sz="1100" dirty="0">
                <a:solidFill>
                  <a:schemeClr val="lt1"/>
                </a:solidFill>
                <a:latin typeface="Libre Franklin"/>
                <a:ea typeface="Libre Franklin"/>
                <a:cs typeface="Libre Franklin"/>
                <a:sym typeface="Libre Franklin"/>
              </a:endParaRPr>
            </a:p>
            <a:p>
              <a:pPr marL="0" marR="0" lvl="0" indent="0" algn="just" rtl="0">
                <a:lnSpc>
                  <a:spcPct val="90000"/>
                </a:lnSpc>
                <a:spcBef>
                  <a:spcPts val="455"/>
                </a:spcBef>
                <a:spcAft>
                  <a:spcPts val="0"/>
                </a:spcAft>
                <a:buClr>
                  <a:schemeClr val="lt1"/>
                </a:buClr>
                <a:buSzPts val="1300"/>
                <a:buFont typeface="Libre Franklin"/>
                <a:buNone/>
              </a:pPr>
              <a:r>
                <a:rPr lang="mk" sz="1100" b="1" dirty="0">
                  <a:solidFill>
                    <a:schemeClr val="lt1"/>
                  </a:solidFill>
                  <a:latin typeface="Libre Franklin"/>
                  <a:ea typeface="Libre Franklin"/>
                  <a:cs typeface="Libre Franklin"/>
                  <a:sym typeface="Libre Franklin"/>
                </a:rPr>
                <a:t>Можно решение: Локалните организации собираат сума пари [финансирање на кампањата] и ги обучуваат Ромките додека нудат правна поддршка за создавање социјален конзорциум од жени за производство на намази и сосови, помагајќи им да се поврзат со локалните синџири на снабдување.</a:t>
              </a:r>
              <a:endParaRPr sz="1200" dirty="0"/>
            </a:p>
          </p:txBody>
        </p:sp>
        <p:sp>
          <p:nvSpPr>
            <p:cNvPr id="264" name="Google Shape;264;p36"/>
            <p:cNvSpPr/>
            <p:nvPr/>
          </p:nvSpPr>
          <p:spPr>
            <a:xfrm>
              <a:off x="9637154" y="55444"/>
              <a:ext cx="636030" cy="661087"/>
            </a:xfrm>
            <a:prstGeom prst="ellipse">
              <a:avLst/>
            </a:prstGeom>
            <a:blipFill rotWithShape="1">
              <a:blip r:embed="rId5">
                <a:alphaModFix/>
              </a:blip>
              <a:stretch>
                <a:fillRect l="-1998" r="-1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6"/>
            <p:cNvSpPr/>
            <p:nvPr/>
          </p:nvSpPr>
          <p:spPr>
            <a:xfrm>
              <a:off x="6062182" y="3588898"/>
              <a:ext cx="82937" cy="60388"/>
            </a:xfrm>
            <a:prstGeom prst="leftRightArrow">
              <a:avLst>
                <a:gd name="adj1" fmla="val 50000"/>
                <a:gd name="adj2" fmla="val 50000"/>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7"/>
          <p:cNvSpPr txBox="1">
            <a:spLocks noGrp="1"/>
          </p:cNvSpPr>
          <p:nvPr>
            <p:ph type="title"/>
          </p:nvPr>
        </p:nvSpPr>
        <p:spPr>
          <a:xfrm>
            <a:off x="747218" y="1369888"/>
            <a:ext cx="10884900" cy="56930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4000"/>
              <a:t>Развивање услуги/акции за решенија</a:t>
            </a:r>
            <a:endParaRPr sz="4000"/>
          </a:p>
        </p:txBody>
      </p:sp>
      <p:sp>
        <p:nvSpPr>
          <p:cNvPr id="271" name="Google Shape;271;p37"/>
          <p:cNvSpPr txBox="1"/>
          <p:nvPr/>
        </p:nvSpPr>
        <p:spPr>
          <a:xfrm>
            <a:off x="104175" y="2038950"/>
            <a:ext cx="3079500" cy="2293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300">
                <a:solidFill>
                  <a:schemeClr val="dk1"/>
                </a:solidFill>
                <a:latin typeface="Libre Franklin"/>
                <a:ea typeface="Libre Franklin"/>
                <a:cs typeface="Libre Franklin"/>
                <a:sym typeface="Libre Franklin"/>
              </a:rPr>
              <a:t>Врз основа на идентификуваните потреби, и видот на услугата акција и дизајнот на услугите што ќе се обидете да ги понудите на заедницата, во соработка со другите засегнати страни и членовите на заедницата, треба да бидат длабоко вкоренети во наодите од вашата проценка. Развојот и управувањето со овие услуги бара план според кој:</a:t>
            </a:r>
            <a:endParaRPr sz="1100"/>
          </a:p>
        </p:txBody>
      </p:sp>
      <p:grpSp>
        <p:nvGrpSpPr>
          <p:cNvPr id="272" name="Google Shape;272;p37"/>
          <p:cNvGrpSpPr/>
          <p:nvPr/>
        </p:nvGrpSpPr>
        <p:grpSpPr>
          <a:xfrm>
            <a:off x="3358341" y="1943669"/>
            <a:ext cx="8729479" cy="4350463"/>
            <a:chOff x="0" y="4473"/>
            <a:chExt cx="8729479" cy="4350463"/>
          </a:xfrm>
        </p:grpSpPr>
        <p:sp>
          <p:nvSpPr>
            <p:cNvPr id="273" name="Google Shape;273;p37"/>
            <p:cNvSpPr/>
            <p:nvPr/>
          </p:nvSpPr>
          <p:spPr>
            <a:xfrm rot="5400000">
              <a:off x="-227752" y="232225"/>
              <a:ext cx="1518349" cy="1062844"/>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txBox="1"/>
            <p:nvPr/>
          </p:nvSpPr>
          <p:spPr>
            <a:xfrm>
              <a:off x="1" y="535894"/>
              <a:ext cx="1062844" cy="45550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3200"/>
                <a:buFont typeface="Libre Franklin"/>
                <a:buNone/>
              </a:pPr>
              <a:endParaRPr sz="3200">
                <a:solidFill>
                  <a:schemeClr val="lt1"/>
                </a:solidFill>
                <a:latin typeface="Libre Franklin"/>
                <a:ea typeface="Libre Franklin"/>
                <a:cs typeface="Libre Franklin"/>
                <a:sym typeface="Libre Franklin"/>
              </a:endParaRPr>
            </a:p>
          </p:txBody>
        </p:sp>
        <p:sp>
          <p:nvSpPr>
            <p:cNvPr id="275" name="Google Shape;275;p37"/>
            <p:cNvSpPr/>
            <p:nvPr/>
          </p:nvSpPr>
          <p:spPr>
            <a:xfrm rot="5400000">
              <a:off x="4402698" y="-3335380"/>
              <a:ext cx="986926" cy="7666635"/>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txBox="1"/>
            <p:nvPr/>
          </p:nvSpPr>
          <p:spPr>
            <a:xfrm>
              <a:off x="1062844" y="52652"/>
              <a:ext cx="7618457" cy="890570"/>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Libre Franklin"/>
                <a:buChar char="•"/>
              </a:pPr>
              <a:r>
                <a:rPr lang="mk" sz="1400" b="0" i="0" u="none" strike="noStrike" cap="none">
                  <a:solidFill>
                    <a:schemeClr val="dk1"/>
                  </a:solidFill>
                  <a:latin typeface="Libre Franklin"/>
                  <a:ea typeface="Libre Franklin"/>
                  <a:cs typeface="Libre Franklin"/>
                  <a:sym typeface="Libre Franklin"/>
                </a:rPr>
                <a:t>1. Одлучете на кои наоди ќе се засновате и на кои услуги ќе се фокусира вашата програма или достапност за да ги задоволи потребите на заедницата</a:t>
              </a:r>
              <a:endParaRPr/>
            </a:p>
            <a:p>
              <a:pPr marL="114300" marR="0" lvl="1" indent="-114300" algn="l" rtl="0">
                <a:lnSpc>
                  <a:spcPct val="90000"/>
                </a:lnSpc>
                <a:spcBef>
                  <a:spcPts val="210"/>
                </a:spcBef>
                <a:spcAft>
                  <a:spcPts val="0"/>
                </a:spcAft>
                <a:buClr>
                  <a:schemeClr val="dk1"/>
                </a:buClr>
                <a:buSzPts val="1400"/>
                <a:buFont typeface="Libre Franklin"/>
                <a:buChar char="•"/>
              </a:pPr>
              <a:r>
                <a:rPr lang="mk" sz="1400" b="0" i="0" u="none" strike="noStrike" cap="none">
                  <a:solidFill>
                    <a:schemeClr val="dk1"/>
                  </a:solidFill>
                  <a:latin typeface="Libre Franklin"/>
                  <a:ea typeface="Libre Franklin"/>
                  <a:cs typeface="Libre Franklin"/>
                  <a:sym typeface="Libre Franklin"/>
                </a:rPr>
                <a:t>2. Идентификувајте ја планираната активност или одговор за секој клучен наод, а сето тоа работи на решавање на потребата.</a:t>
              </a:r>
              <a:endParaRPr/>
            </a:p>
          </p:txBody>
        </p:sp>
        <p:sp>
          <p:nvSpPr>
            <p:cNvPr id="277" name="Google Shape;277;p37"/>
            <p:cNvSpPr/>
            <p:nvPr/>
          </p:nvSpPr>
          <p:spPr>
            <a:xfrm rot="5400000">
              <a:off x="-227752" y="1673284"/>
              <a:ext cx="1518349" cy="1062844"/>
            </a:xfrm>
            <a:prstGeom prst="chevron">
              <a:avLst>
                <a:gd name="adj" fmla="val 50000"/>
              </a:avLst>
            </a:prstGeom>
            <a:solidFill>
              <a:srgbClr val="FF000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txBox="1"/>
            <p:nvPr/>
          </p:nvSpPr>
          <p:spPr>
            <a:xfrm>
              <a:off x="1" y="1976953"/>
              <a:ext cx="1062844" cy="45550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3200"/>
                <a:buFont typeface="Libre Franklin"/>
                <a:buNone/>
              </a:pPr>
              <a:endParaRPr sz="3200">
                <a:solidFill>
                  <a:schemeClr val="lt1"/>
                </a:solidFill>
                <a:latin typeface="Libre Franklin"/>
                <a:ea typeface="Libre Franklin"/>
                <a:cs typeface="Libre Franklin"/>
                <a:sym typeface="Libre Franklin"/>
              </a:endParaRPr>
            </a:p>
          </p:txBody>
        </p:sp>
        <p:sp>
          <p:nvSpPr>
            <p:cNvPr id="279" name="Google Shape;279;p37"/>
            <p:cNvSpPr/>
            <p:nvPr/>
          </p:nvSpPr>
          <p:spPr>
            <a:xfrm rot="5400000">
              <a:off x="4293416" y="-1894322"/>
              <a:ext cx="1205491" cy="7666635"/>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txBox="1"/>
            <p:nvPr/>
          </p:nvSpPr>
          <p:spPr>
            <a:xfrm>
              <a:off x="1062845" y="1395096"/>
              <a:ext cx="7607788" cy="1087797"/>
            </a:xfrm>
            <a:prstGeom prst="rect">
              <a:avLst/>
            </a:prstGeom>
            <a:noFill/>
            <a:ln>
              <a:noFill/>
            </a:ln>
          </p:spPr>
          <p:txBody>
            <a:bodyPr spcFirstLastPara="1" wrap="square" lIns="99550" tIns="8875" rIns="8875" bIns="8875" anchor="ctr" anchorCtr="0">
              <a:noAutofit/>
            </a:bodyPr>
            <a:lstStyle/>
            <a:p>
              <a:pPr marL="114300" marR="0" lvl="1" indent="-107950" algn="l" rtl="0">
                <a:lnSpc>
                  <a:spcPct val="90000"/>
                </a:lnSpc>
                <a:spcBef>
                  <a:spcPts val="0"/>
                </a:spcBef>
                <a:spcAft>
                  <a:spcPts val="0"/>
                </a:spcAft>
                <a:buClr>
                  <a:schemeClr val="dk1"/>
                </a:buClr>
                <a:buSzPts val="1300"/>
                <a:buFont typeface="Libre Franklin"/>
                <a:buChar char="•"/>
              </a:pPr>
              <a:r>
                <a:rPr lang="mk" sz="1300" b="0" i="0" u="none" strike="noStrike" cap="none">
                  <a:solidFill>
                    <a:schemeClr val="dk1"/>
                  </a:solidFill>
                  <a:latin typeface="Libre Franklin"/>
                  <a:ea typeface="Libre Franklin"/>
                  <a:cs typeface="Libre Franklin"/>
                  <a:sym typeface="Libre Franklin"/>
                </a:rPr>
                <a:t>3. Идентификувајте потенцијални сојузници и партии (на пример, креатори на политики, други организации, водачи на заедницата, граѓани и граѓански организации, здруженија итн.) кои ќе придонесат и за планирање и за спроведување на акцијата за задоволување на потребите на заедницата.</a:t>
              </a:r>
              <a:endParaRPr sz="1300"/>
            </a:p>
            <a:p>
              <a:pPr marL="114300" marR="0" lvl="1" indent="-107950" algn="l" rtl="0">
                <a:lnSpc>
                  <a:spcPct val="90000"/>
                </a:lnSpc>
                <a:spcBef>
                  <a:spcPts val="210"/>
                </a:spcBef>
                <a:spcAft>
                  <a:spcPts val="0"/>
                </a:spcAft>
                <a:buClr>
                  <a:schemeClr val="dk1"/>
                </a:buClr>
                <a:buSzPts val="1300"/>
                <a:buFont typeface="Libre Franklin"/>
                <a:buChar char="•"/>
              </a:pPr>
              <a:r>
                <a:rPr lang="mk" sz="1300" b="0" i="0" u="none" strike="noStrike" cap="none">
                  <a:solidFill>
                    <a:schemeClr val="dk1"/>
                  </a:solidFill>
                  <a:latin typeface="Libre Franklin"/>
                  <a:ea typeface="Libre Franklin"/>
                  <a:cs typeface="Libre Franklin"/>
                  <a:sym typeface="Libre Franklin"/>
                </a:rPr>
                <a:t>4. Формулирајте првичен акционен план кој ќе го комбинирате со потенцијалните засегнати страни, ефективно вклучувајќи ја самата заедница и внимателно слушајќи ги потенцијалните крајни корисници и нивниот вреден увид.</a:t>
              </a:r>
              <a:endParaRPr sz="1300"/>
            </a:p>
          </p:txBody>
        </p:sp>
        <p:sp>
          <p:nvSpPr>
            <p:cNvPr id="281" name="Google Shape;281;p37"/>
            <p:cNvSpPr/>
            <p:nvPr/>
          </p:nvSpPr>
          <p:spPr>
            <a:xfrm rot="5400000">
              <a:off x="-227752" y="3064339"/>
              <a:ext cx="1518349" cy="1062844"/>
            </a:xfrm>
            <a:prstGeom prst="chevron">
              <a:avLst>
                <a:gd name="adj" fmla="val 50000"/>
              </a:avLst>
            </a:prstGeom>
            <a:solidFill>
              <a:srgbClr val="00B050"/>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txBox="1"/>
            <p:nvPr/>
          </p:nvSpPr>
          <p:spPr>
            <a:xfrm>
              <a:off x="1" y="3368008"/>
              <a:ext cx="1062844" cy="455505"/>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3200"/>
                <a:buFont typeface="Libre Franklin"/>
                <a:buNone/>
              </a:pPr>
              <a:endParaRPr sz="3200">
                <a:solidFill>
                  <a:schemeClr val="lt1"/>
                </a:solidFill>
                <a:latin typeface="Libre Franklin"/>
                <a:ea typeface="Libre Franklin"/>
                <a:cs typeface="Libre Franklin"/>
                <a:sym typeface="Libre Franklin"/>
              </a:endParaRPr>
            </a:p>
          </p:txBody>
        </p:sp>
        <p:sp>
          <p:nvSpPr>
            <p:cNvPr id="283" name="Google Shape;283;p37"/>
            <p:cNvSpPr/>
            <p:nvPr/>
          </p:nvSpPr>
          <p:spPr>
            <a:xfrm rot="5400000">
              <a:off x="4343418" y="-503266"/>
              <a:ext cx="1105486" cy="7666635"/>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txBox="1"/>
            <p:nvPr/>
          </p:nvSpPr>
          <p:spPr>
            <a:xfrm>
              <a:off x="1062844" y="2831273"/>
              <a:ext cx="7612670" cy="997556"/>
            </a:xfrm>
            <a:prstGeom prst="rect">
              <a:avLst/>
            </a:prstGeom>
            <a:noFill/>
            <a:ln>
              <a:noFill/>
            </a:ln>
          </p:spPr>
          <p:txBody>
            <a:bodyPr spcFirstLastPara="1" wrap="square" lIns="99550" tIns="8875" rIns="8875" bIns="8875" anchor="ctr" anchorCtr="0">
              <a:noAutofit/>
            </a:bodyPr>
            <a:lstStyle/>
            <a:p>
              <a:pPr marL="114300" marR="0" lvl="1" indent="-107950" algn="l" rtl="0">
                <a:lnSpc>
                  <a:spcPct val="90000"/>
                </a:lnSpc>
                <a:spcBef>
                  <a:spcPts val="0"/>
                </a:spcBef>
                <a:spcAft>
                  <a:spcPts val="0"/>
                </a:spcAft>
                <a:buClr>
                  <a:schemeClr val="dk1"/>
                </a:buClr>
                <a:buSzPts val="1300"/>
                <a:buFont typeface="Libre Franklin"/>
                <a:buChar char="•"/>
              </a:pPr>
              <a:r>
                <a:rPr lang="mk" sz="1300" b="0" i="0" u="none" strike="noStrike" cap="none">
                  <a:solidFill>
                    <a:schemeClr val="dk1"/>
                  </a:solidFill>
                  <a:latin typeface="Libre Franklin"/>
                  <a:ea typeface="Libre Franklin"/>
                  <a:cs typeface="Libre Franklin"/>
                  <a:sym typeface="Libre Franklin"/>
                </a:rPr>
                <a:t>5. Назначете одговорен тим за извршување на секоја активност каде што сите потенцијални засегнати страни (на пр. граѓански организации , здруженија) се вклучени и треба, и поставете јасни рокови за да продолжите со активностите</a:t>
              </a:r>
              <a:endParaRPr sz="1300"/>
            </a:p>
            <a:p>
              <a:pPr marL="114300" marR="0" lvl="1" indent="-107950" algn="l" rtl="0">
                <a:lnSpc>
                  <a:spcPct val="90000"/>
                </a:lnSpc>
                <a:spcBef>
                  <a:spcPts val="210"/>
                </a:spcBef>
                <a:spcAft>
                  <a:spcPts val="0"/>
                </a:spcAft>
                <a:buClr>
                  <a:schemeClr val="dk1"/>
                </a:buClr>
                <a:buSzPts val="1300"/>
                <a:buFont typeface="Libre Franklin"/>
                <a:buChar char="•"/>
              </a:pPr>
              <a:r>
                <a:rPr lang="mk" sz="1300" b="0" i="0" u="none" strike="noStrike" cap="none">
                  <a:solidFill>
                    <a:schemeClr val="dk1"/>
                  </a:solidFill>
                  <a:latin typeface="Libre Franklin"/>
                  <a:ea typeface="Libre Franklin"/>
                  <a:cs typeface="Libre Franklin"/>
                  <a:sym typeface="Libre Franklin"/>
                </a:rPr>
                <a:t>6. Дефинирајте показатели за успех. Индикаторите за успех се метрика кои покажуваат дека вашата програма или активност е завршена или постигната цел. Показателите за успех мора да бидат јасни, остварливи и мерливи.</a:t>
              </a:r>
              <a:endParaRPr sz="13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73572" y="1693092"/>
            <a:ext cx="11639603"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4000"/>
              <a:t>Соработка и ко-дизајнирање услуги/дејства со заедницата</a:t>
            </a:r>
            <a:endParaRPr sz="4000"/>
          </a:p>
        </p:txBody>
      </p:sp>
      <p:pic>
        <p:nvPicPr>
          <p:cNvPr id="290" name="Google Shape;290;p38" title="8 steps for co-designing with communities | Paul Stepczak | TEDxNantymoel"/>
          <p:cNvPicPr preferRelativeResize="0"/>
          <p:nvPr/>
        </p:nvPicPr>
        <p:blipFill rotWithShape="1">
          <a:blip r:embed="rId3">
            <a:alphaModFix/>
          </a:blip>
          <a:srcRect/>
          <a:stretch/>
        </p:blipFill>
        <p:spPr>
          <a:xfrm>
            <a:off x="2996280" y="2511973"/>
            <a:ext cx="6199440" cy="335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828275" y="1693092"/>
            <a:ext cx="10884900"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4000"/>
              <a:t>Дискусија за пример локален предизвик и услуга/акција во Северна Македонија</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ЦЕЛИ НА ПРВАТА СЕСИЈА</a:t>
            </a:r>
            <a:endParaRPr/>
          </a:p>
        </p:txBody>
      </p:sp>
      <p:sp>
        <p:nvSpPr>
          <p:cNvPr id="145" name="Google Shape;145;p22"/>
          <p:cNvSpPr txBox="1">
            <a:spLocks noGrp="1"/>
          </p:cNvSpPr>
          <p:nvPr>
            <p:ph type="body" idx="1"/>
          </p:nvPr>
        </p:nvSpPr>
        <p:spPr>
          <a:xfrm>
            <a:off x="838200" y="2592593"/>
            <a:ext cx="10091569" cy="3584369"/>
          </a:xfrm>
          <a:prstGeom prst="rect">
            <a:avLst/>
          </a:prstGeom>
          <a:noFill/>
          <a:ln>
            <a:noFill/>
          </a:ln>
        </p:spPr>
        <p:txBody>
          <a:bodyPr spcFirstLastPara="1" wrap="square" lIns="91425" tIns="45700" rIns="91425" bIns="45700" anchor="t" anchorCtr="0">
            <a:normAutofit/>
          </a:bodyPr>
          <a:lstStyle/>
          <a:p>
            <a:pPr marL="127000" lvl="0" indent="-63500" algn="l" rtl="0">
              <a:lnSpc>
                <a:spcPct val="90000"/>
              </a:lnSpc>
              <a:spcBef>
                <a:spcPts val="0"/>
              </a:spcBef>
              <a:spcAft>
                <a:spcPts val="0"/>
              </a:spcAft>
              <a:buClr>
                <a:schemeClr val="dk1"/>
              </a:buClr>
              <a:buSzPts val="2800"/>
              <a:buChar char="•"/>
            </a:pPr>
            <a:r>
              <a:rPr lang="mk-MK" dirty="0">
                <a:latin typeface="Libre Franklin"/>
                <a:ea typeface="Libre Franklin"/>
                <a:cs typeface="Libre Franklin"/>
                <a:sym typeface="Libre Franklin"/>
              </a:rPr>
              <a:t>Ш</a:t>
            </a:r>
            <a:r>
              <a:rPr lang="mk" dirty="0">
                <a:latin typeface="Libre Franklin"/>
                <a:ea typeface="Libre Franklin"/>
                <a:cs typeface="Libre Franklin"/>
                <a:sym typeface="Libre Franklin"/>
              </a:rPr>
              <a:t>то е проценка на потребите на заедницата  </a:t>
            </a:r>
          </a:p>
          <a:p>
            <a:pPr marL="63500" lvl="0" indent="0" algn="l" rtl="0">
              <a:lnSpc>
                <a:spcPct val="90000"/>
              </a:lnSpc>
              <a:spcBef>
                <a:spcPts val="0"/>
              </a:spcBef>
              <a:spcAft>
                <a:spcPts val="0"/>
              </a:spcAft>
              <a:buClr>
                <a:schemeClr val="dk1"/>
              </a:buClr>
              <a:buSzPts val="2800"/>
              <a:buNone/>
            </a:pPr>
            <a:r>
              <a:rPr lang="mk" dirty="0">
                <a:latin typeface="Libre Franklin"/>
                <a:ea typeface="Libre Franklin"/>
                <a:cs typeface="Libre Franklin"/>
                <a:sym typeface="Libre Franklin"/>
              </a:rPr>
              <a:t>како да </a:t>
            </a:r>
            <a:r>
              <a:rPr lang="mk" dirty="0"/>
              <a:t>се</a:t>
            </a:r>
            <a:r>
              <a:rPr lang="mk" dirty="0">
                <a:latin typeface="Libre Franklin"/>
                <a:ea typeface="Libre Franklin"/>
                <a:cs typeface="Libre Franklin"/>
                <a:sym typeface="Libre Franklin"/>
              </a:rPr>
              <a:t> спроведе за да ги идентификуваме потенцијалните потреби и </a:t>
            </a:r>
            <a:r>
              <a:rPr lang="mk" dirty="0"/>
              <a:t>недостатокот</a:t>
            </a:r>
            <a:r>
              <a:rPr lang="mk" dirty="0">
                <a:latin typeface="Libre Franklin"/>
                <a:ea typeface="Libre Franklin"/>
                <a:cs typeface="Libre Franklin"/>
                <a:sym typeface="Libre Franklin"/>
              </a:rPr>
              <a:t> на услуги.</a:t>
            </a:r>
          </a:p>
          <a:p>
            <a:pPr marL="127000" lvl="0" indent="-63500" algn="l" rtl="0">
              <a:lnSpc>
                <a:spcPct val="90000"/>
              </a:lnSpc>
              <a:spcBef>
                <a:spcPts val="0"/>
              </a:spcBef>
              <a:spcAft>
                <a:spcPts val="0"/>
              </a:spcAft>
              <a:buClr>
                <a:schemeClr val="dk1"/>
              </a:buClr>
              <a:buSzPts val="2800"/>
              <a:buChar char="•"/>
            </a:pPr>
            <a:endParaRPr dirty="0"/>
          </a:p>
          <a:p>
            <a:pPr marL="127000" lvl="0" indent="-63500" algn="l" rtl="0">
              <a:lnSpc>
                <a:spcPct val="90000"/>
              </a:lnSpc>
              <a:spcBef>
                <a:spcPts val="1000"/>
              </a:spcBef>
              <a:spcAft>
                <a:spcPts val="0"/>
              </a:spcAft>
              <a:buClr>
                <a:schemeClr val="dk1"/>
              </a:buClr>
              <a:buSzPts val="2800"/>
              <a:buChar char="•"/>
            </a:pPr>
            <a:r>
              <a:rPr lang="mk" dirty="0">
                <a:latin typeface="Libre Franklin"/>
                <a:ea typeface="Libre Franklin"/>
                <a:cs typeface="Libre Franklin"/>
                <a:sym typeface="Libre Franklin"/>
              </a:rPr>
              <a:t>Основни теоретски и практични вештини за </a:t>
            </a:r>
          </a:p>
          <a:p>
            <a:pPr marL="63500" lvl="0" indent="0" algn="l" rtl="0">
              <a:lnSpc>
                <a:spcPct val="90000"/>
              </a:lnSpc>
              <a:spcBef>
                <a:spcPts val="1000"/>
              </a:spcBef>
              <a:spcAft>
                <a:spcPts val="0"/>
              </a:spcAft>
              <a:buClr>
                <a:schemeClr val="dk1"/>
              </a:buClr>
              <a:buSzPts val="2800"/>
              <a:buNone/>
            </a:pPr>
            <a:r>
              <a:rPr lang="mk" dirty="0">
                <a:latin typeface="Libre Franklin"/>
                <a:ea typeface="Libre Franklin"/>
                <a:cs typeface="Libre Franklin"/>
                <a:sym typeface="Libre Franklin"/>
              </a:rPr>
              <a:t>спроведување на проценка на потребите на заедницата</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ЦЕЛИ НА ТРЕТАТА СЕСИЈА</a:t>
            </a:r>
            <a:endParaRPr/>
          </a:p>
        </p:txBody>
      </p:sp>
      <p:sp>
        <p:nvSpPr>
          <p:cNvPr id="301" name="Google Shape;301;p40"/>
          <p:cNvSpPr txBox="1">
            <a:spLocks noGrp="1"/>
          </p:cNvSpPr>
          <p:nvPr>
            <p:ph type="body" idx="1"/>
          </p:nvPr>
        </p:nvSpPr>
        <p:spPr>
          <a:xfrm>
            <a:off x="539969" y="2125400"/>
            <a:ext cx="11112062" cy="3988399"/>
          </a:xfrm>
          <a:prstGeom prst="rect">
            <a:avLst/>
          </a:prstGeom>
          <a:noFill/>
          <a:ln>
            <a:noFill/>
          </a:ln>
        </p:spPr>
        <p:txBody>
          <a:bodyPr spcFirstLastPara="1" wrap="square" lIns="91425" tIns="45700" rIns="91425" bIns="45700" anchor="t" anchorCtr="0">
            <a:normAutofit/>
          </a:bodyPr>
          <a:lstStyle/>
          <a:p>
            <a:pPr marL="127000" lvl="0" indent="114300" algn="l" rtl="0">
              <a:lnSpc>
                <a:spcPct val="90000"/>
              </a:lnSpc>
              <a:spcBef>
                <a:spcPts val="0"/>
              </a:spcBef>
              <a:spcAft>
                <a:spcPts val="0"/>
              </a:spcAft>
              <a:buClr>
                <a:schemeClr val="dk1"/>
              </a:buClr>
              <a:buSzPts val="2800"/>
              <a:buNone/>
            </a:pPr>
            <a:endParaRPr dirty="0">
              <a:latin typeface="Libre Franklin"/>
              <a:ea typeface="Libre Franklin"/>
              <a:cs typeface="Libre Franklin"/>
              <a:sym typeface="Libre Franklin"/>
            </a:endParaRPr>
          </a:p>
          <a:p>
            <a:pPr marL="127000" lvl="0" indent="-63500" algn="l" rtl="0">
              <a:lnSpc>
                <a:spcPct val="90000"/>
              </a:lnSpc>
              <a:spcBef>
                <a:spcPts val="1000"/>
              </a:spcBef>
              <a:spcAft>
                <a:spcPts val="0"/>
              </a:spcAft>
              <a:buClr>
                <a:schemeClr val="dk1"/>
              </a:buClr>
              <a:buSzPts val="2800"/>
              <a:buChar char="•"/>
            </a:pPr>
            <a:r>
              <a:rPr lang="mk" dirty="0"/>
              <a:t>О</a:t>
            </a:r>
            <a:r>
              <a:rPr lang="mk" dirty="0">
                <a:latin typeface="Libre Franklin"/>
                <a:ea typeface="Libre Franklin"/>
                <a:cs typeface="Libre Franklin"/>
                <a:sym typeface="Libre Franklin"/>
              </a:rPr>
              <a:t>сновите за мерење на квалитетот на услугите за заедницата</a:t>
            </a:r>
            <a:endParaRPr lang="mk" dirty="0"/>
          </a:p>
          <a:p>
            <a:pPr marL="127000" lvl="0" indent="-63500" algn="l" rtl="0">
              <a:lnSpc>
                <a:spcPct val="90000"/>
              </a:lnSpc>
              <a:spcBef>
                <a:spcPts val="1000"/>
              </a:spcBef>
              <a:spcAft>
                <a:spcPts val="0"/>
              </a:spcAft>
              <a:buClr>
                <a:schemeClr val="dk1"/>
              </a:buClr>
              <a:buSzPts val="2800"/>
              <a:buChar char="•"/>
            </a:pPr>
            <a:r>
              <a:rPr lang="mk" dirty="0">
                <a:latin typeface="Libre Franklin"/>
                <a:ea typeface="Libre Franklin"/>
                <a:cs typeface="Libre Franklin"/>
                <a:sym typeface="Libre Franklin"/>
              </a:rPr>
              <a:t>Основите за мерење на влијанието на услугите во заедницата</a:t>
            </a:r>
            <a:endParaRPr dirty="0">
              <a:latin typeface="Libre Franklin"/>
              <a:ea typeface="Libre Franklin"/>
              <a:cs typeface="Libre Franklin"/>
              <a:sym typeface="Libre Franklin"/>
            </a:endParaRPr>
          </a:p>
          <a:p>
            <a:pPr marL="127000" lvl="0" indent="-63500" algn="l" rtl="0">
              <a:lnSpc>
                <a:spcPct val="90000"/>
              </a:lnSpc>
              <a:spcBef>
                <a:spcPts val="1000"/>
              </a:spcBef>
              <a:spcAft>
                <a:spcPts val="0"/>
              </a:spcAft>
              <a:buClr>
                <a:schemeClr val="dk1"/>
              </a:buClr>
              <a:buSzPts val="2800"/>
              <a:buChar char="•"/>
            </a:pPr>
            <a:r>
              <a:rPr lang="mk" dirty="0"/>
              <a:t>И</a:t>
            </a:r>
            <a:r>
              <a:rPr lang="mk" dirty="0">
                <a:latin typeface="Libre Franklin"/>
                <a:ea typeface="Libre Franklin"/>
                <a:cs typeface="Libre Franklin"/>
                <a:sym typeface="Libre Franklin"/>
              </a:rPr>
              <a:t>скуства, методи и алатки за мерење на </a:t>
            </a:r>
            <a:r>
              <a:rPr lang="mk" dirty="0"/>
              <a:t>квалитетот и влијанието на услугите.</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91440" y="1693092"/>
            <a:ext cx="11621735"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400"/>
              <a:buFont typeface="Libre Franklin Medium"/>
              <a:buNone/>
            </a:pPr>
            <a:r>
              <a:rPr lang="mk" sz="3600" dirty="0"/>
              <a:t>Квалитетот и влијанието на услугите</a:t>
            </a:r>
            <a:br>
              <a:rPr lang="mk" sz="3600" dirty="0"/>
            </a:br>
            <a:endParaRPr sz="3600" dirty="0"/>
          </a:p>
        </p:txBody>
      </p:sp>
      <p:sp>
        <p:nvSpPr>
          <p:cNvPr id="307" name="Google Shape;307;p41"/>
          <p:cNvSpPr txBox="1"/>
          <p:nvPr/>
        </p:nvSpPr>
        <p:spPr>
          <a:xfrm>
            <a:off x="565266" y="2610197"/>
            <a:ext cx="11263745"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800">
                <a:solidFill>
                  <a:schemeClr val="dk1"/>
                </a:solidFill>
                <a:latin typeface="Libre Franklin"/>
                <a:ea typeface="Libre Franklin"/>
                <a:cs typeface="Libre Franklin"/>
                <a:sym typeface="Libre Franklin"/>
              </a:rPr>
              <a:t>Постојат повеќе начини, индикатори и алатки за мерење на квалитетот и влијанието на услугата понудена на заедницата. Во овој дел накратко ќе опишеме како една организација или агенција може да го измери квалитетот на услугата што се нуди во заедницата и влијанието/отпечатокот што таа може да го има врз заедницата. Крајната цел на секогаш овие мерења е:</a:t>
            </a:r>
            <a:endParaRPr sz="1800">
              <a:solidFill>
                <a:schemeClr val="dk1"/>
              </a:solidFill>
              <a:latin typeface="Libre Franklin"/>
              <a:ea typeface="Libre Franklin"/>
              <a:cs typeface="Libre Franklin"/>
              <a:sym typeface="Libre Franklin"/>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800"/>
              <a:buFont typeface="Arial"/>
              <a:buChar char="•"/>
            </a:pPr>
            <a:r>
              <a:rPr lang="mk" sz="1800">
                <a:solidFill>
                  <a:schemeClr val="dk1"/>
                </a:solidFill>
                <a:latin typeface="Libre Franklin"/>
                <a:ea typeface="Libre Franklin"/>
                <a:cs typeface="Libre Franklin"/>
                <a:sym typeface="Libre Franklin"/>
              </a:rPr>
              <a:t>Да се истражи квалитетот и степенот на влијанието врз заедницата</a:t>
            </a:r>
            <a:endParaRPr sz="180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800"/>
              <a:buFont typeface="Arial"/>
              <a:buChar char="•"/>
            </a:pPr>
            <a:r>
              <a:rPr lang="mk" sz="1800">
                <a:solidFill>
                  <a:schemeClr val="dk1"/>
                </a:solidFill>
                <a:latin typeface="Libre Franklin"/>
                <a:ea typeface="Libre Franklin"/>
                <a:cs typeface="Libre Franklin"/>
                <a:sym typeface="Libre Franklin"/>
              </a:rPr>
              <a:t>Да откриеме какви било проблеми, предизвици и недостатоци во однос на квалитетот на испораката на услугите за да знаеме каде да се фокусираме да ги исправиме</a:t>
            </a:r>
            <a:endParaRPr sz="180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800"/>
              <a:buFont typeface="Arial"/>
              <a:buChar char="•"/>
            </a:pPr>
            <a:r>
              <a:rPr lang="mk" sz="1800">
                <a:solidFill>
                  <a:schemeClr val="dk1"/>
                </a:solidFill>
                <a:latin typeface="Libre Franklin"/>
                <a:ea typeface="Libre Franklin"/>
                <a:cs typeface="Libre Franklin"/>
                <a:sym typeface="Libre Franklin"/>
              </a:rPr>
              <a:t>Да се идентификуваат предизвиците во однос на опсегот на влијание во заедницата за да можеме да истражиме начини за проширување на влијанието</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152129" y="1432370"/>
            <a:ext cx="12151822"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600"/>
              <a:buFont typeface="Libre Franklin Medium"/>
              <a:buNone/>
            </a:pPr>
            <a:r>
              <a:rPr lang="mk" sz="3600"/>
              <a:t>Што мериме и како во квалитетот и влијанието на услугите во заедницата</a:t>
            </a:r>
            <a:endParaRPr sz="3600" b="1"/>
          </a:p>
        </p:txBody>
      </p:sp>
      <p:sp>
        <p:nvSpPr>
          <p:cNvPr id="313" name="Google Shape;313;p42"/>
          <p:cNvSpPr txBox="1"/>
          <p:nvPr/>
        </p:nvSpPr>
        <p:spPr>
          <a:xfrm>
            <a:off x="152129" y="2287169"/>
            <a:ext cx="12151822"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600" dirty="0">
                <a:solidFill>
                  <a:schemeClr val="dk1"/>
                </a:solidFill>
                <a:latin typeface="Libre Franklin"/>
                <a:ea typeface="Libre Franklin"/>
                <a:cs typeface="Libre Franklin"/>
                <a:sym typeface="Libre Franklin"/>
              </a:rPr>
              <a:t>Општо земено, мерењето на квалитетот на услугата целосно зависи од контекстот и видот на услугата. Овие фактори вообичаено ги регулираат видовите и начините на мерење. За мерење, ги истражуваме следните димензии на услугата:</a:t>
            </a:r>
            <a:br>
              <a:rPr lang="mk" sz="1600" dirty="0">
                <a:solidFill>
                  <a:schemeClr val="dk1"/>
                </a:solidFill>
                <a:latin typeface="Libre Franklin"/>
                <a:ea typeface="Libre Franklin"/>
                <a:cs typeface="Libre Franklin"/>
                <a:sym typeface="Libre Franklin"/>
              </a:rPr>
            </a:br>
            <a:endParaRPr sz="1600" dirty="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Материјални добра </a:t>
            </a:r>
            <a:r>
              <a:rPr lang="mk" sz="1600" dirty="0">
                <a:solidFill>
                  <a:schemeClr val="dk1"/>
                </a:solidFill>
                <a:latin typeface="Libre Franklin"/>
                <a:ea typeface="Libre Franklin"/>
                <a:cs typeface="Libre Franklin"/>
                <a:sym typeface="Libre Franklin"/>
              </a:rPr>
              <a:t>: изглед на физичките капацитети, опрема, персонал и комуникациски материјал.</a:t>
            </a:r>
            <a:endParaRPr dirty="0"/>
          </a:p>
          <a:p>
            <a:pPr marL="285750" marR="0" lvl="0" indent="-28575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Доверливост </a:t>
            </a:r>
            <a:r>
              <a:rPr lang="mk" sz="1600" dirty="0">
                <a:solidFill>
                  <a:schemeClr val="dk1"/>
                </a:solidFill>
                <a:latin typeface="Libre Franklin"/>
                <a:ea typeface="Libre Franklin"/>
                <a:cs typeface="Libre Franklin"/>
                <a:sym typeface="Libre Franklin"/>
              </a:rPr>
              <a:t>: способност да се изврши ветената услуга доверливо и точно пред јавноста.</a:t>
            </a:r>
            <a:endParaRPr dirty="0"/>
          </a:p>
          <a:p>
            <a:pPr marL="285750" marR="0" lvl="0" indent="-28575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Одговорност </a:t>
            </a:r>
            <a:r>
              <a:rPr lang="mk" sz="1600" dirty="0">
                <a:solidFill>
                  <a:schemeClr val="dk1"/>
                </a:solidFill>
                <a:latin typeface="Libre Franklin"/>
                <a:ea typeface="Libre Franklin"/>
                <a:cs typeface="Libre Franklin"/>
                <a:sym typeface="Libre Franklin"/>
              </a:rPr>
              <a:t>: подготвеност да им се помогне на корисниците, јавноста и да се обезбеди брза услуга.</a:t>
            </a:r>
            <a:endParaRPr dirty="0"/>
          </a:p>
          <a:p>
            <a:pPr marL="285750" marR="0" lvl="0" indent="-28575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Уверување </a:t>
            </a:r>
            <a:r>
              <a:rPr lang="mk" sz="1600" dirty="0">
                <a:solidFill>
                  <a:schemeClr val="dk1"/>
                </a:solidFill>
                <a:latin typeface="Libre Franklin"/>
                <a:ea typeface="Libre Franklin"/>
                <a:cs typeface="Libre Franklin"/>
                <a:sym typeface="Libre Franklin"/>
              </a:rPr>
              <a:t>: знаење и учтивост на вработените и нивната способност да пренесат доверба и сигурност.</a:t>
            </a:r>
            <a:endParaRPr dirty="0"/>
          </a:p>
          <a:p>
            <a:pPr marL="285750" marR="0" lvl="0" indent="-28575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Емпатија </a:t>
            </a:r>
            <a:r>
              <a:rPr lang="mk" sz="1600" dirty="0">
                <a:solidFill>
                  <a:schemeClr val="dk1"/>
                </a:solidFill>
                <a:latin typeface="Libre Franklin"/>
                <a:ea typeface="Libre Franklin"/>
                <a:cs typeface="Libre Franklin"/>
                <a:sym typeface="Libre Franklin"/>
              </a:rPr>
              <a:t>: грижливо, персонализирано внимание што бизнисот го дава на јавноста/корисниците/корисниците.</a:t>
            </a:r>
            <a:br>
              <a:rPr lang="mk" sz="1600" dirty="0">
                <a:solidFill>
                  <a:schemeClr val="dk1"/>
                </a:solidFill>
                <a:latin typeface="Libre Franklin"/>
                <a:ea typeface="Libre Franklin"/>
                <a:cs typeface="Libre Franklin"/>
                <a:sym typeface="Libre Franklin"/>
              </a:rPr>
            </a:b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mk" sz="1600" dirty="0">
                <a:solidFill>
                  <a:schemeClr val="dk1"/>
                </a:solidFill>
                <a:latin typeface="Libre Franklin"/>
                <a:ea typeface="Libre Franklin"/>
                <a:cs typeface="Libre Franklin"/>
                <a:sym typeface="Libre Franklin"/>
              </a:rPr>
              <a:t>Општо земено, за мерење на влијанието на услугите на заедницата, ние се фокусираме и се осврнуваме на </a:t>
            </a:r>
            <a:r>
              <a:rPr lang="mk" sz="1600" b="1" dirty="0">
                <a:solidFill>
                  <a:schemeClr val="dk1"/>
                </a:solidFill>
                <a:latin typeface="Libre Franklin"/>
                <a:ea typeface="Libre Franklin"/>
                <a:cs typeface="Libre Franklin"/>
                <a:sym typeface="Libre Franklin"/>
              </a:rPr>
              <a:t>Внатрешната перспектива </a:t>
            </a:r>
            <a:r>
              <a:rPr lang="mk" sz="1600" dirty="0">
                <a:solidFill>
                  <a:schemeClr val="dk1"/>
                </a:solidFill>
                <a:latin typeface="Libre Franklin"/>
                <a:ea typeface="Libre Franklin"/>
                <a:cs typeface="Libre Franklin"/>
                <a:sym typeface="Libre Franklin"/>
              </a:rPr>
              <a:t>( </a:t>
            </a:r>
            <a:r>
              <a:rPr lang="mk" sz="1600" b="1" dirty="0">
                <a:solidFill>
                  <a:schemeClr val="dk1"/>
                </a:solidFill>
                <a:latin typeface="Libre Franklin"/>
                <a:ea typeface="Libre Franklin"/>
                <a:cs typeface="Libre Franklin"/>
                <a:sym typeface="Libre Franklin"/>
              </a:rPr>
              <a:t>влијание врз општеството) </a:t>
            </a:r>
            <a:r>
              <a:rPr lang="mk" sz="1600" dirty="0">
                <a:solidFill>
                  <a:schemeClr val="dk1"/>
                </a:solidFill>
                <a:latin typeface="Libre Franklin"/>
                <a:ea typeface="Libre Franklin"/>
                <a:cs typeface="Libre Franklin"/>
                <a:sym typeface="Libre Franklin"/>
              </a:rPr>
              <a:t>: се фокусира и го идентификува влијанието на услугата врз луѓето и заедницата.</a:t>
            </a:r>
            <a:endParaRPr dirty="0"/>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a:spLocks noGrp="1"/>
          </p:cNvSpPr>
          <p:nvPr>
            <p:ph type="title"/>
          </p:nvPr>
        </p:nvSpPr>
        <p:spPr>
          <a:xfrm>
            <a:off x="0" y="1476719"/>
            <a:ext cx="12151822"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400"/>
              <a:buFont typeface="Libre Franklin Medium"/>
              <a:buNone/>
            </a:pPr>
            <a:r>
              <a:rPr lang="mk" sz="3400"/>
              <a:t>Што мериме и како во квалитетот и влијанието на услугите во заедницата</a:t>
            </a:r>
            <a:endParaRPr sz="3400" b="1"/>
          </a:p>
        </p:txBody>
      </p:sp>
      <p:sp>
        <p:nvSpPr>
          <p:cNvPr id="319" name="Google Shape;319;p43"/>
          <p:cNvSpPr txBox="1"/>
          <p:nvPr/>
        </p:nvSpPr>
        <p:spPr>
          <a:xfrm>
            <a:off x="250699" y="2368924"/>
            <a:ext cx="11650423" cy="32932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600">
                <a:solidFill>
                  <a:schemeClr val="dk1"/>
                </a:solidFill>
                <a:latin typeface="Libre Franklin"/>
                <a:ea typeface="Libre Franklin"/>
                <a:cs typeface="Libre Franklin"/>
                <a:sym typeface="Libre Franklin"/>
              </a:rPr>
              <a:t>Овие пет или шест со димензии на влијание се користат за мерење на јазот помеѓу очекувањата за извонредност на корисниците/јавноста во однос на дадената услуга и нивната перцепција за вистинската обезбедена услуга.</a:t>
            </a:r>
            <a:endParaRPr/>
          </a:p>
          <a:p>
            <a:pPr marL="0" marR="0" lvl="0" indent="0" algn="just" rtl="0">
              <a:spcBef>
                <a:spcPts val="0"/>
              </a:spcBef>
              <a:spcAft>
                <a:spcPts val="0"/>
              </a:spcAft>
              <a:buNone/>
            </a:pPr>
            <a:r>
              <a:rPr lang="mk" sz="1600">
                <a:solidFill>
                  <a:schemeClr val="dk1"/>
                </a:solidFill>
                <a:latin typeface="Libre Franklin"/>
                <a:ea typeface="Libre Franklin"/>
                <a:cs typeface="Libre Franklin"/>
                <a:sym typeface="Libre Franklin"/>
              </a:rPr>
              <a:t>Кога правилно се испитуваат со текот на времето, овие димензии ни помагаат да ги разбереме и очекувањата на корисниците/јавноста во заедницата, како и перцепциите за специфичните услуги што ги има јавноста и областите на кои е потребно подобрување на квалитетот.</a:t>
            </a:r>
            <a:endParaRPr/>
          </a:p>
          <a:p>
            <a:pPr marL="0" marR="0" lvl="0" indent="0" algn="just"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just" rtl="0">
              <a:spcBef>
                <a:spcPts val="0"/>
              </a:spcBef>
              <a:spcAft>
                <a:spcPts val="0"/>
              </a:spcAft>
              <a:buNone/>
            </a:pPr>
            <a:r>
              <a:rPr lang="mk" sz="1600">
                <a:solidFill>
                  <a:schemeClr val="dk1"/>
                </a:solidFill>
                <a:latin typeface="Libre Franklin"/>
                <a:ea typeface="Libre Franklin"/>
                <a:cs typeface="Libre Franklin"/>
                <a:sym typeface="Libre Franklin"/>
              </a:rPr>
              <a:t>Најсигурен и директен начин за мерење на квалитетот на услугите на заедницата е:</a:t>
            </a:r>
            <a:endParaRPr/>
          </a:p>
          <a:p>
            <a:pPr marL="0" marR="0" lvl="0" indent="0" algn="just" rtl="0">
              <a:spcBef>
                <a:spcPts val="0"/>
              </a:spcBef>
              <a:spcAft>
                <a:spcPts val="0"/>
              </a:spcAft>
              <a:buNone/>
            </a:pPr>
            <a:endParaRPr sz="1600">
              <a:solidFill>
                <a:schemeClr val="dk1"/>
              </a:solidFill>
              <a:latin typeface="Libre Franklin"/>
              <a:ea typeface="Libre Franklin"/>
              <a:cs typeface="Libre Franklin"/>
              <a:sym typeface="Libre Franklin"/>
            </a:endParaRPr>
          </a:p>
          <a:p>
            <a:pPr marL="285750" marR="0" lvl="0" indent="-285750" algn="just" rtl="0">
              <a:spcBef>
                <a:spcPts val="0"/>
              </a:spcBef>
              <a:spcAft>
                <a:spcPts val="0"/>
              </a:spcAft>
              <a:buClr>
                <a:schemeClr val="dk1"/>
              </a:buClr>
              <a:buSzPts val="1600"/>
              <a:buFont typeface="Arial"/>
              <a:buChar char="•"/>
            </a:pPr>
            <a:r>
              <a:rPr lang="mk" sz="1600">
                <a:solidFill>
                  <a:schemeClr val="dk1"/>
                </a:solidFill>
                <a:latin typeface="Libre Franklin"/>
                <a:ea typeface="Libre Franklin"/>
                <a:cs typeface="Libre Franklin"/>
                <a:sym typeface="Libre Franklin"/>
              </a:rPr>
              <a:t>Анонимни прашалници за квалитетот на услугите од корисниците/корисниците на овие услуги</a:t>
            </a:r>
            <a:endParaRPr/>
          </a:p>
          <a:p>
            <a:pPr marL="0" marR="0" lvl="0" indent="0" algn="just" rtl="0">
              <a:spcBef>
                <a:spcPts val="0"/>
              </a:spcBef>
              <a:spcAft>
                <a:spcPts val="0"/>
              </a:spcAft>
              <a:buNone/>
            </a:pPr>
            <a:endParaRPr sz="1600">
              <a:solidFill>
                <a:schemeClr val="dk1"/>
              </a:solidFill>
              <a:latin typeface="Libre Franklin"/>
              <a:ea typeface="Libre Franklin"/>
              <a:cs typeface="Libre Franklin"/>
              <a:sym typeface="Libre Franklin"/>
            </a:endParaRPr>
          </a:p>
          <a:p>
            <a:pPr marL="285750" marR="0" lvl="0" indent="-285750" algn="just" rtl="0">
              <a:spcBef>
                <a:spcPts val="0"/>
              </a:spcBef>
              <a:spcAft>
                <a:spcPts val="0"/>
              </a:spcAft>
              <a:buClr>
                <a:schemeClr val="dk1"/>
              </a:buClr>
              <a:buSzPts val="1600"/>
              <a:buFont typeface="Arial"/>
              <a:buChar char="•"/>
            </a:pPr>
            <a:r>
              <a:rPr lang="mk" sz="1600">
                <a:solidFill>
                  <a:schemeClr val="dk1"/>
                </a:solidFill>
                <a:latin typeface="Libre Franklin"/>
                <a:ea typeface="Libre Franklin"/>
                <a:cs typeface="Libre Franklin"/>
                <a:sym typeface="Libre Franklin"/>
              </a:rPr>
              <a:t>Кратки интервјуа со корисници/корисници на овие услуги.</a:t>
            </a:r>
            <a:endParaRPr/>
          </a:p>
          <a:p>
            <a:pPr marL="0" marR="0" lvl="0" indent="0" algn="just" rtl="0">
              <a:spcBef>
                <a:spcPts val="0"/>
              </a:spcBef>
              <a:spcAft>
                <a:spcPts val="0"/>
              </a:spcAft>
              <a:buNone/>
            </a:pPr>
            <a:endParaRPr sz="1600">
              <a:solidFill>
                <a:schemeClr val="dk1"/>
              </a:solidFill>
              <a:latin typeface="Libre Franklin"/>
              <a:ea typeface="Libre Franklin"/>
              <a:cs typeface="Libre Franklin"/>
              <a:sym typeface="Libre Franklin"/>
            </a:endParaRPr>
          </a:p>
          <a:p>
            <a:pPr marL="0" marR="0" lvl="0" indent="0" algn="just" rtl="0">
              <a:spcBef>
                <a:spcPts val="0"/>
              </a:spcBef>
              <a:spcAft>
                <a:spcPts val="0"/>
              </a:spcAft>
              <a:buNone/>
            </a:pPr>
            <a:r>
              <a:rPr lang="mk" sz="1600">
                <a:solidFill>
                  <a:schemeClr val="dk1"/>
                </a:solidFill>
                <a:latin typeface="Libre Franklin"/>
                <a:ea typeface="Libre Franklin"/>
                <a:cs typeface="Libre Franklin"/>
                <a:sym typeface="Libre Franklin"/>
              </a:rPr>
              <a:t>Прашалниците може да се пополнат на хартија во сервисот, а исто така и преку е-пошта. Додека соодветно на страната на корисниците или кратки телефонски директни интервјуа се корисни.</a:t>
            </a:r>
            <a:endParaRPr sz="1600">
              <a:solidFill>
                <a:schemeClr val="dk1"/>
              </a:solidFill>
              <a:latin typeface="Libre Franklin"/>
              <a:ea typeface="Libre Franklin"/>
              <a:cs typeface="Libre Franklin"/>
              <a:sym typeface="Libre Frankl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58189" y="1523810"/>
            <a:ext cx="12151822"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400"/>
              <a:buFont typeface="Libre Franklin Medium"/>
              <a:buNone/>
            </a:pPr>
            <a:r>
              <a:rPr lang="mk" sz="3400"/>
              <a:t>Прашања во прашалници или теле-интервјуа за квалитетот и влијанието на услугите</a:t>
            </a:r>
            <a:endParaRPr sz="3400" b="1"/>
          </a:p>
        </p:txBody>
      </p:sp>
      <p:sp>
        <p:nvSpPr>
          <p:cNvPr id="325" name="Google Shape;325;p44"/>
          <p:cNvSpPr txBox="1"/>
          <p:nvPr/>
        </p:nvSpPr>
        <p:spPr>
          <a:xfrm>
            <a:off x="58189" y="2279580"/>
            <a:ext cx="11787300" cy="375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a:solidFill>
                  <a:schemeClr val="dk1"/>
                </a:solidFill>
                <a:latin typeface="Libre Franklin"/>
                <a:ea typeface="Libre Franklin"/>
                <a:cs typeface="Libre Franklin"/>
                <a:sym typeface="Libre Franklin"/>
              </a:rPr>
              <a:t>Постојат многу видови прашања што може да се постават во прашалникот за квалитет на услугата, како и во теле-интервју. Нашиот фокус треба да биде на интеракцијата со услугата/вработените во однос на услугата за полесно користење и покривање на сите 5 димензии споменати погоре </a:t>
            </a:r>
            <a:r>
              <a:rPr lang="mk" b="1">
                <a:solidFill>
                  <a:schemeClr val="dk1"/>
                </a:solidFill>
                <a:latin typeface="Libre Franklin"/>
                <a:ea typeface="Libre Franklin"/>
                <a:cs typeface="Libre Franklin"/>
                <a:sym typeface="Libre Franklin"/>
              </a:rPr>
              <a:t>Материјали,</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Доверливост,</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Одговорност,</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Уверување,</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емпатија)</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заедно</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со</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прашања</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за</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на</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влијание</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и важноста на услугата</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во</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секојдневниот живот,</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заедница,</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социјални</a:t>
            </a:r>
            <a:r>
              <a:rPr lang="mk">
                <a:solidFill>
                  <a:schemeClr val="dk1"/>
                </a:solidFill>
                <a:latin typeface="Libre Franklin"/>
                <a:ea typeface="Libre Franklin"/>
                <a:cs typeface="Libre Franklin"/>
                <a:sym typeface="Libre Franklin"/>
              </a:rPr>
              <a:t> </a:t>
            </a:r>
            <a:r>
              <a:rPr lang="mk" b="1">
                <a:solidFill>
                  <a:schemeClr val="dk1"/>
                </a:solidFill>
                <a:latin typeface="Libre Franklin"/>
                <a:ea typeface="Libre Franklin"/>
                <a:cs typeface="Libre Franklin"/>
                <a:sym typeface="Libre Franklin"/>
              </a:rPr>
              <a:t>животот. </a:t>
            </a:r>
            <a:r>
              <a:rPr lang="mk">
                <a:solidFill>
                  <a:schemeClr val="dk1"/>
                </a:solidFill>
                <a:latin typeface="Libre Franklin"/>
                <a:ea typeface="Libre Franklin"/>
                <a:cs typeface="Libre Franklin"/>
                <a:sym typeface="Libre Franklin"/>
              </a:rPr>
              <a:t>Исто така, добро е да имате отворени текстуални прашања за вашите клиенти да можат да напишат свои коментари.</a:t>
            </a:r>
            <a:br>
              <a:rPr lang="mk">
                <a:solidFill>
                  <a:schemeClr val="dk1"/>
                </a:solidFill>
                <a:latin typeface="Libre Franklin"/>
                <a:ea typeface="Libre Franklin"/>
                <a:cs typeface="Libre Franklin"/>
                <a:sym typeface="Libre Franklin"/>
              </a:rPr>
            </a:br>
            <a:endParaRPr>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mk">
                <a:solidFill>
                  <a:schemeClr val="dk1"/>
                </a:solidFill>
                <a:latin typeface="Libre Franklin"/>
                <a:ea typeface="Libre Franklin"/>
                <a:cs typeface="Libre Franklin"/>
                <a:sym typeface="Libre Franklin"/>
              </a:rPr>
              <a:t>Мали примери на прашања може да го вклучуваат следново:</a:t>
            </a:r>
            <a:br>
              <a:rPr lang="mk">
                <a:solidFill>
                  <a:schemeClr val="dk1"/>
                </a:solidFill>
                <a:latin typeface="Libre Franklin"/>
                <a:ea typeface="Libre Franklin"/>
                <a:cs typeface="Libre Franklin"/>
                <a:sym typeface="Libre Franklin"/>
              </a:rPr>
            </a:br>
            <a:endParaRPr>
              <a:solidFill>
                <a:schemeClr val="dk1"/>
              </a:solidFill>
              <a:latin typeface="Libre Franklin"/>
              <a:ea typeface="Libre Franklin"/>
              <a:cs typeface="Libre Franklin"/>
              <a:sym typeface="Libre Franklin"/>
            </a:endParaRPr>
          </a:p>
          <a:p>
            <a:pPr marL="285750" marR="0" lvl="0" indent="-273050" algn="l" rtl="0">
              <a:spcBef>
                <a:spcPts val="0"/>
              </a:spcBef>
              <a:spcAft>
                <a:spcPts val="0"/>
              </a:spcAft>
              <a:buClr>
                <a:schemeClr val="dk1"/>
              </a:buClr>
              <a:buSzPts val="1400"/>
              <a:buFont typeface="Noto Sans Symbols"/>
              <a:buChar char="❖"/>
            </a:pPr>
            <a:r>
              <a:rPr lang="mk">
                <a:solidFill>
                  <a:schemeClr val="dk1"/>
                </a:solidFill>
                <a:latin typeface="Libre Franklin"/>
                <a:ea typeface="Libre Franklin"/>
                <a:cs typeface="Libre Franklin"/>
                <a:sym typeface="Libre Franklin"/>
              </a:rPr>
              <a:t>Претставникот беше корисен (силно се согласувам да не се согласувам)</a:t>
            </a:r>
            <a:br>
              <a:rPr lang="mk">
                <a:solidFill>
                  <a:schemeClr val="dk1"/>
                </a:solidFill>
                <a:latin typeface="Libre Franklin"/>
                <a:ea typeface="Libre Franklin"/>
                <a:cs typeface="Libre Franklin"/>
                <a:sym typeface="Libre Franklin"/>
              </a:rPr>
            </a:br>
            <a:endParaRPr>
              <a:solidFill>
                <a:schemeClr val="dk1"/>
              </a:solidFill>
              <a:latin typeface="Libre Franklin"/>
              <a:ea typeface="Libre Franklin"/>
              <a:cs typeface="Libre Franklin"/>
              <a:sym typeface="Libre Franklin"/>
            </a:endParaRPr>
          </a:p>
          <a:p>
            <a:pPr marL="285750" marR="0" lvl="0" indent="-273050" algn="l" rtl="0">
              <a:spcBef>
                <a:spcPts val="0"/>
              </a:spcBef>
              <a:spcAft>
                <a:spcPts val="0"/>
              </a:spcAft>
              <a:buClr>
                <a:schemeClr val="dk1"/>
              </a:buClr>
              <a:buSzPts val="1400"/>
              <a:buFont typeface="Noto Sans Symbols"/>
              <a:buChar char="❖"/>
            </a:pPr>
            <a:r>
              <a:rPr lang="mk">
                <a:solidFill>
                  <a:schemeClr val="dk1"/>
                </a:solidFill>
                <a:latin typeface="Libre Franklin"/>
                <a:ea typeface="Libre Franklin"/>
                <a:cs typeface="Libre Franklin"/>
                <a:sym typeface="Libre Franklin"/>
              </a:rPr>
              <a:t>Кои квалитети во услугата ви се допаднаа (вклучете листа на трпеливи, пријателски, внимателни, подготвени да помогнат, сочувствителни итн.)</a:t>
            </a:r>
            <a:br>
              <a:rPr lang="mk">
                <a:solidFill>
                  <a:schemeClr val="dk1"/>
                </a:solidFill>
                <a:latin typeface="Libre Franklin"/>
                <a:ea typeface="Libre Franklin"/>
                <a:cs typeface="Libre Franklin"/>
                <a:sym typeface="Libre Franklin"/>
              </a:rPr>
            </a:br>
            <a:endParaRPr>
              <a:solidFill>
                <a:schemeClr val="dk1"/>
              </a:solidFill>
              <a:latin typeface="Libre Franklin"/>
              <a:ea typeface="Libre Franklin"/>
              <a:cs typeface="Libre Franklin"/>
              <a:sym typeface="Libre Franklin"/>
            </a:endParaRPr>
          </a:p>
          <a:p>
            <a:pPr marL="285750" marR="0" lvl="0" indent="-273050" algn="l" rtl="0">
              <a:spcBef>
                <a:spcPts val="0"/>
              </a:spcBef>
              <a:spcAft>
                <a:spcPts val="0"/>
              </a:spcAft>
              <a:buClr>
                <a:schemeClr val="dk1"/>
              </a:buClr>
              <a:buSzPts val="1400"/>
              <a:buFont typeface="Noto Sans Symbols"/>
              <a:buChar char="❖"/>
            </a:pPr>
            <a:r>
              <a:rPr lang="mk">
                <a:solidFill>
                  <a:schemeClr val="dk1"/>
                </a:solidFill>
                <a:latin typeface="Libre Franklin"/>
                <a:ea typeface="Libre Franklin"/>
                <a:cs typeface="Libre Franklin"/>
                <a:sym typeface="Libre Franklin"/>
              </a:rPr>
              <a:t>Имаше ли нешто во нашата услуга што ти остави впечаток? (одговор со отворен текст)</a:t>
            </a:r>
            <a:br>
              <a:rPr lang="mk">
                <a:solidFill>
                  <a:schemeClr val="dk1"/>
                </a:solidFill>
                <a:latin typeface="Libre Franklin"/>
                <a:ea typeface="Libre Franklin"/>
                <a:cs typeface="Libre Franklin"/>
                <a:sym typeface="Libre Franklin"/>
              </a:rPr>
            </a:br>
            <a:endParaRPr>
              <a:solidFill>
                <a:schemeClr val="dk1"/>
              </a:solidFill>
              <a:latin typeface="Libre Franklin"/>
              <a:ea typeface="Libre Franklin"/>
              <a:cs typeface="Libre Franklin"/>
              <a:sym typeface="Libre Franklin"/>
            </a:endParaRPr>
          </a:p>
          <a:p>
            <a:pPr marL="285750" marR="0" lvl="0" indent="-273050" algn="l" rtl="0">
              <a:spcBef>
                <a:spcPts val="0"/>
              </a:spcBef>
              <a:spcAft>
                <a:spcPts val="0"/>
              </a:spcAft>
              <a:buClr>
                <a:schemeClr val="dk1"/>
              </a:buClr>
              <a:buSzPts val="1400"/>
              <a:buFont typeface="Noto Sans Symbols"/>
              <a:buChar char="❖"/>
            </a:pPr>
            <a:r>
              <a:rPr lang="mk">
                <a:solidFill>
                  <a:schemeClr val="dk1"/>
                </a:solidFill>
                <a:latin typeface="Libre Franklin"/>
                <a:ea typeface="Libre Franklin"/>
                <a:cs typeface="Libre Franklin"/>
                <a:sym typeface="Libre Franklin"/>
              </a:rPr>
              <a:t>Во следните 12 месеци, колку е веројатно повторно да го користите нашиот производ или услуга (категорично се согласувам дека не се согласувам)</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5"/>
          <p:cNvSpPr txBox="1">
            <a:spLocks noGrp="1"/>
          </p:cNvSpPr>
          <p:nvPr>
            <p:ph type="title"/>
          </p:nvPr>
        </p:nvSpPr>
        <p:spPr>
          <a:xfrm>
            <a:off x="58189" y="1523810"/>
            <a:ext cx="12151822" cy="692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400"/>
              <a:buFont typeface="Libre Franklin Medium"/>
              <a:buNone/>
            </a:pPr>
            <a:r>
              <a:rPr lang="mk" sz="3400" dirty="0"/>
              <a:t>Пример за прашалник за квалитет и </a:t>
            </a:r>
            <a:r>
              <a:rPr lang="mk" sz="3400"/>
              <a:t>влијание </a:t>
            </a:r>
            <a:br>
              <a:rPr lang="mk" sz="3400"/>
            </a:br>
            <a:r>
              <a:rPr lang="mk" sz="3400"/>
              <a:t>во Северна Македонија</a:t>
            </a:r>
            <a:endParaRPr sz="3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152400" y="2058590"/>
            <a:ext cx="12310533" cy="7320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5496"/>
              </a:buClr>
              <a:buSzPts val="3600"/>
              <a:buFont typeface="Libre Franklin"/>
              <a:buNone/>
            </a:pPr>
            <a:r>
              <a:rPr lang="mk" sz="3400" dirty="0">
                <a:latin typeface="Libre Franklin"/>
                <a:ea typeface="Libre Franklin"/>
                <a:cs typeface="Libre Franklin"/>
                <a:sym typeface="Libre Franklin"/>
              </a:rPr>
              <a:t>Што е проценка на потребите на заедницата и </a:t>
            </a:r>
            <a:br>
              <a:rPr lang="mk" sz="3400" dirty="0">
                <a:latin typeface="Libre Franklin"/>
                <a:ea typeface="Libre Franklin"/>
                <a:cs typeface="Libre Franklin"/>
                <a:sym typeface="Libre Franklin"/>
              </a:rPr>
            </a:br>
            <a:r>
              <a:rPr lang="mk" sz="3400" dirty="0">
                <a:latin typeface="Libre Franklin"/>
                <a:ea typeface="Libre Franklin"/>
                <a:cs typeface="Libre Franklin"/>
                <a:sym typeface="Libre Franklin"/>
              </a:rPr>
              <a:t>како да се спроведе за да се идентификуваат потенцијалните потреби и недостатокот на услугите.</a:t>
            </a:r>
            <a:br>
              <a:rPr lang="mk" sz="3400" dirty="0">
                <a:latin typeface="Libre Franklin"/>
                <a:ea typeface="Libre Franklin"/>
                <a:cs typeface="Libre Franklin"/>
                <a:sym typeface="Libre Franklin"/>
              </a:rPr>
            </a:br>
            <a:endParaRPr sz="3400" dirty="0"/>
          </a:p>
        </p:txBody>
      </p:sp>
      <p:sp>
        <p:nvSpPr>
          <p:cNvPr id="151" name="Google Shape;151;p23"/>
          <p:cNvSpPr txBox="1">
            <a:spLocks noGrp="1"/>
          </p:cNvSpPr>
          <p:nvPr>
            <p:ph type="body" idx="1"/>
          </p:nvPr>
        </p:nvSpPr>
        <p:spPr>
          <a:xfrm>
            <a:off x="688571" y="3285843"/>
            <a:ext cx="10515600" cy="39883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mk" sz="2800" dirty="0"/>
              <a:t>Првиот дел од оваа сесија дава преглед на процесот на проценка на потребите на заедницата и истражува какви </a:t>
            </a:r>
            <a:r>
              <a:rPr lang="mk" dirty="0"/>
              <a:t>резултати може да понуди и </a:t>
            </a:r>
            <a:r>
              <a:rPr lang="mk" sz="2800" dirty="0"/>
              <a:t>начините за спроведување на таквата проценка.</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838200" y="1393371"/>
            <a:ext cx="10515600" cy="73202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ts val="3600"/>
              <a:buFont typeface="Libre Franklin Medium"/>
              <a:buNone/>
            </a:pPr>
            <a:br>
              <a:rPr lang="mk" sz="3600" dirty="0"/>
            </a:br>
            <a:r>
              <a:rPr lang="mk" sz="3600" dirty="0"/>
              <a:t>Што е CNA (</a:t>
            </a:r>
            <a:r>
              <a:rPr lang="en-US" sz="3600" dirty="0"/>
              <a:t>Community need assessment</a:t>
            </a:r>
            <a:br>
              <a:rPr lang="en-US" sz="3600" dirty="0"/>
            </a:br>
            <a:r>
              <a:rPr lang="mk" sz="3600" dirty="0"/>
              <a:t>Проценка на потребите на заедницата)?</a:t>
            </a:r>
            <a:endParaRPr dirty="0"/>
          </a:p>
        </p:txBody>
      </p:sp>
      <p:sp>
        <p:nvSpPr>
          <p:cNvPr id="157" name="Google Shape;157;p24"/>
          <p:cNvSpPr txBox="1">
            <a:spLocks noGrp="1"/>
          </p:cNvSpPr>
          <p:nvPr>
            <p:ph type="body" idx="1"/>
          </p:nvPr>
        </p:nvSpPr>
        <p:spPr>
          <a:xfrm>
            <a:off x="730135" y="3153189"/>
            <a:ext cx="10515600" cy="157941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500"/>
              <a:buFont typeface="Arial"/>
              <a:buNone/>
            </a:pPr>
            <a:r>
              <a:rPr lang="mk" sz="2800" b="0" i="0" u="none" strike="noStrike" cap="none">
                <a:solidFill>
                  <a:schemeClr val="dk1"/>
                </a:solidFill>
                <a:latin typeface="Arial"/>
                <a:ea typeface="Arial"/>
                <a:cs typeface="Arial"/>
                <a:sym typeface="Arial"/>
              </a:rPr>
              <a:t>Одете на: </a:t>
            </a:r>
            <a:r>
              <a:rPr lang="mk" sz="2800" b="1" i="0" u="sng" strike="noStrike" cap="none">
                <a:solidFill>
                  <a:schemeClr val="hlink"/>
                </a:solidFill>
                <a:latin typeface="Arial"/>
                <a:ea typeface="Arial"/>
                <a:cs typeface="Arial"/>
                <a:sym typeface="Arial"/>
                <a:hlinkClick r:id="rId3"/>
              </a:rPr>
              <a:t>http://linoit.com/users/patsaldim/canvases/CNA</a:t>
            </a:r>
            <a:endParaRPr sz="2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00"/>
              <a:buFont typeface="Arial"/>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p:nvPr/>
        </p:nvSpPr>
        <p:spPr>
          <a:xfrm>
            <a:off x="277091" y="2400716"/>
            <a:ext cx="3884814" cy="3093997"/>
          </a:xfrm>
          <a:prstGeom prst="roundRect">
            <a:avLst>
              <a:gd name="adj" fmla="val 16667"/>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3" name="Google Shape;163;p25"/>
          <p:cNvSpPr txBox="1">
            <a:spLocks noGrp="1"/>
          </p:cNvSpPr>
          <p:nvPr>
            <p:ph type="title"/>
          </p:nvPr>
        </p:nvSpPr>
        <p:spPr>
          <a:xfrm>
            <a:off x="277091" y="1465699"/>
            <a:ext cx="11754196" cy="73202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3600"/>
              <a:buFont typeface="Libre Franklin Medium"/>
              <a:buNone/>
            </a:pPr>
            <a:r>
              <a:rPr lang="mk" sz="3600" dirty="0"/>
              <a:t>CNA (Проценка на потребите на заедницата, дефиниција и основи)</a:t>
            </a:r>
            <a:endParaRPr dirty="0"/>
          </a:p>
        </p:txBody>
      </p:sp>
      <p:sp>
        <p:nvSpPr>
          <p:cNvPr id="164" name="Google Shape;164;p25"/>
          <p:cNvSpPr txBox="1">
            <a:spLocks noGrp="1"/>
          </p:cNvSpPr>
          <p:nvPr>
            <p:ph type="body" idx="1"/>
          </p:nvPr>
        </p:nvSpPr>
        <p:spPr>
          <a:xfrm>
            <a:off x="4563687" y="2387259"/>
            <a:ext cx="7285412" cy="1503607"/>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00000"/>
              </a:lnSpc>
              <a:spcBef>
                <a:spcPts val="0"/>
              </a:spcBef>
              <a:spcAft>
                <a:spcPts val="0"/>
              </a:spcAft>
              <a:buClr>
                <a:srgbClr val="000000"/>
              </a:buClr>
              <a:buSzPct val="357142"/>
              <a:buFont typeface="Arial"/>
              <a:buNone/>
            </a:pPr>
            <a:endParaRPr dirty="0"/>
          </a:p>
          <a:p>
            <a:pPr marL="0" lvl="0" indent="0" algn="l" rtl="0">
              <a:lnSpc>
                <a:spcPct val="90000"/>
              </a:lnSpc>
              <a:spcBef>
                <a:spcPts val="1000"/>
              </a:spcBef>
              <a:spcAft>
                <a:spcPts val="0"/>
              </a:spcAft>
              <a:buClr>
                <a:schemeClr val="dk1"/>
              </a:buClr>
              <a:buSzPct val="100000"/>
              <a:buNone/>
            </a:pPr>
            <a:r>
              <a:rPr lang="mk" sz="6400" b="1" dirty="0"/>
              <a:t>Која е целта на проценката на потребите на заедницата?</a:t>
            </a:r>
            <a:endParaRPr sz="6400" b="1" dirty="0"/>
          </a:p>
          <a:p>
            <a:pPr marL="228600" lvl="0" indent="-228600" algn="l" rtl="0">
              <a:lnSpc>
                <a:spcPct val="90000"/>
              </a:lnSpc>
              <a:spcBef>
                <a:spcPts val="1000"/>
              </a:spcBef>
              <a:spcAft>
                <a:spcPts val="0"/>
              </a:spcAft>
              <a:buClr>
                <a:schemeClr val="dk1"/>
              </a:buClr>
              <a:buSzPct val="100000"/>
              <a:buChar char="•"/>
            </a:pPr>
            <a:r>
              <a:rPr lang="mk" sz="6400" dirty="0"/>
              <a:t>Главната цел е да се соберат податоци за потребите на заедницата кои ќе помогнат да стекнеме подлабоко разбирање за потребите, празнините и карактеристиките на заедницата .</a:t>
            </a:r>
            <a:endParaRPr dirty="0"/>
          </a:p>
          <a:p>
            <a:pPr marL="0" lvl="0" indent="0" algn="l" rtl="0">
              <a:lnSpc>
                <a:spcPct val="90000"/>
              </a:lnSpc>
              <a:spcBef>
                <a:spcPts val="1000"/>
              </a:spcBef>
              <a:spcAft>
                <a:spcPts val="0"/>
              </a:spcAft>
              <a:buClr>
                <a:schemeClr val="dk1"/>
              </a:buClr>
              <a:buSzPct val="100000"/>
              <a:buNone/>
            </a:pPr>
            <a:r>
              <a:rPr lang="mk" sz="6400" dirty="0"/>
              <a:t>На пример, дали има потреба од нови можности за работа или полесен пристап на пазарот за ранливите членови на заедницата преку создавање кооперативни претпријатија или потреба да се создаде или дистрибуира производ или услуга преку создавање задруги</a:t>
            </a:r>
            <a:endParaRPr sz="6400" dirty="0"/>
          </a:p>
          <a:p>
            <a:pPr marL="228600" lvl="0" indent="-228600" algn="l" rtl="0">
              <a:lnSpc>
                <a:spcPct val="90000"/>
              </a:lnSpc>
              <a:spcBef>
                <a:spcPts val="1000"/>
              </a:spcBef>
              <a:spcAft>
                <a:spcPts val="0"/>
              </a:spcAft>
              <a:buClr>
                <a:schemeClr val="dk1"/>
              </a:buClr>
              <a:buSzPct val="100000"/>
              <a:buChar char="•"/>
            </a:pPr>
            <a:r>
              <a:rPr lang="mk" sz="6400" dirty="0"/>
              <a:t>Во исто време, овој процес помага да се разбере кои ресурси ќе бидат потребни, какви средства и засегнати страни во заедницата можат се мобилизираме за да ги задоволиме потребите на заедницата.</a:t>
            </a:r>
            <a:endParaRPr sz="6400" dirty="0"/>
          </a:p>
          <a:p>
            <a:pPr marL="0" lvl="0" indent="0" algn="l" rtl="0">
              <a:lnSpc>
                <a:spcPct val="90000"/>
              </a:lnSpc>
              <a:spcBef>
                <a:spcPts val="1000"/>
              </a:spcBef>
              <a:spcAft>
                <a:spcPts val="0"/>
              </a:spcAft>
              <a:buClr>
                <a:schemeClr val="dk1"/>
              </a:buClr>
              <a:buSzPct val="100000"/>
              <a:buNone/>
            </a:pPr>
            <a:r>
              <a:rPr lang="mk" sz="6400" dirty="0"/>
              <a:t>На пример, дали постои подготвеност на граѓанските организации да ги прифатат таквите потфати, дали локалните власти се подготвени да помогнат и да ги поддржат кооперативните потфати, дали локалните трговски здруженија можат да помогнат и како, итн.</a:t>
            </a:r>
            <a:endParaRPr dirty="0"/>
          </a:p>
        </p:txBody>
      </p:sp>
      <p:sp>
        <p:nvSpPr>
          <p:cNvPr id="165" name="Google Shape;165;p25"/>
          <p:cNvSpPr txBox="1"/>
          <p:nvPr/>
        </p:nvSpPr>
        <p:spPr>
          <a:xfrm>
            <a:off x="448887" y="2560319"/>
            <a:ext cx="3483000" cy="2947500"/>
          </a:xfrm>
          <a:prstGeom prst="rect">
            <a:avLst/>
          </a:prstGeom>
          <a:noFill/>
          <a:ln>
            <a:noFill/>
          </a:ln>
        </p:spPr>
        <p:txBody>
          <a:bodyPr spcFirstLastPara="1" wrap="square" lIns="91425" tIns="45700" rIns="91425" bIns="45700" anchor="t" anchorCtr="0">
            <a:spAutoFit/>
          </a:bodyPr>
          <a:lstStyle/>
          <a:p>
            <a:pPr marL="0" marR="0" lvl="0" indent="0" algn="just" rtl="0">
              <a:lnSpc>
                <a:spcPct val="131250"/>
              </a:lnSpc>
              <a:spcBef>
                <a:spcPts val="0"/>
              </a:spcBef>
              <a:spcAft>
                <a:spcPts val="0"/>
              </a:spcAft>
              <a:buNone/>
            </a:pPr>
            <a:r>
              <a:rPr lang="mk" sz="1200" b="1" i="0" u="none" strike="noStrike" cap="none">
                <a:solidFill>
                  <a:schemeClr val="lt1"/>
                </a:solidFill>
                <a:latin typeface="Arial"/>
                <a:ea typeface="Arial"/>
                <a:cs typeface="Arial"/>
                <a:sym typeface="Arial"/>
              </a:rPr>
              <a:t>Дефиниција:</a:t>
            </a:r>
            <a:endParaRPr sz="1000"/>
          </a:p>
          <a:p>
            <a:pPr marL="0" marR="0" lvl="0" indent="0" algn="just" rtl="0">
              <a:lnSpc>
                <a:spcPct val="131250"/>
              </a:lnSpc>
              <a:spcBef>
                <a:spcPts val="0"/>
              </a:spcBef>
              <a:spcAft>
                <a:spcPts val="0"/>
              </a:spcAft>
              <a:buNone/>
            </a:pPr>
            <a:r>
              <a:rPr lang="mk" sz="1200" b="1" i="0" u="none" strike="noStrike" cap="none">
                <a:solidFill>
                  <a:schemeClr val="lt1"/>
                </a:solidFill>
                <a:latin typeface="Arial"/>
                <a:ea typeface="Arial"/>
                <a:cs typeface="Arial"/>
                <a:sym typeface="Arial"/>
              </a:rPr>
              <a:t>Проценката на потребите на заедницата </a:t>
            </a:r>
            <a:r>
              <a:rPr lang="mk" sz="1200" b="0" i="0" u="none" strike="noStrike" cap="none">
                <a:solidFill>
                  <a:schemeClr val="lt1"/>
                </a:solidFill>
                <a:latin typeface="Arial"/>
                <a:ea typeface="Arial"/>
                <a:cs typeface="Arial"/>
                <a:sym typeface="Arial"/>
              </a:rPr>
              <a:t>е процес на користење на основни истражувачки методи и анализа на податоци, за да се идентификуваат силните страни и ресурсите достапни во заедницата за да се одговори на потребите на таа заедница. Проценката се фокусира на способностите на заедницата (средства), вклучувајќи ги нејзините граѓани, агенции и организации .</a:t>
            </a:r>
            <a:endParaRPr sz="12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br>
              <a:rPr lang="mk" b="0" i="0" u="none" strike="noStrike" cap="none">
                <a:solidFill>
                  <a:srgbClr val="1F1F1F"/>
                </a:solidFill>
                <a:latin typeface="Arial"/>
                <a:ea typeface="Arial"/>
                <a:cs typeface="Arial"/>
                <a:sym typeface="Arial"/>
              </a:rPr>
            </a:br>
            <a:endParaRPr>
              <a:solidFill>
                <a:schemeClr val="dk1"/>
              </a:solidFill>
              <a:latin typeface="Libre Franklin"/>
              <a:ea typeface="Libre Franklin"/>
              <a:cs typeface="Libre Franklin"/>
              <a:sym typeface="Libre Frankl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2675375" y="1396550"/>
            <a:ext cx="6747900" cy="73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CNA - Основни чекори</a:t>
            </a:r>
            <a:endParaRPr/>
          </a:p>
        </p:txBody>
      </p:sp>
      <p:sp>
        <p:nvSpPr>
          <p:cNvPr id="171" name="Google Shape;171;p26"/>
          <p:cNvSpPr txBox="1">
            <a:spLocks noGrp="1"/>
          </p:cNvSpPr>
          <p:nvPr>
            <p:ph type="body" idx="1"/>
          </p:nvPr>
        </p:nvSpPr>
        <p:spPr>
          <a:xfrm>
            <a:off x="730135" y="3153189"/>
            <a:ext cx="10515600" cy="157941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500"/>
              <a:buFont typeface="Arial"/>
              <a:buNone/>
            </a:pPr>
            <a:endParaRPr/>
          </a:p>
          <a:p>
            <a:pPr marL="228600" lvl="0" indent="-50800" algn="l" rtl="0">
              <a:lnSpc>
                <a:spcPct val="90000"/>
              </a:lnSpc>
              <a:spcBef>
                <a:spcPts val="1000"/>
              </a:spcBef>
              <a:spcAft>
                <a:spcPts val="0"/>
              </a:spcAft>
              <a:buClr>
                <a:schemeClr val="dk1"/>
              </a:buClr>
              <a:buSzPts val="2800"/>
              <a:buNone/>
            </a:pPr>
            <a:endParaRPr/>
          </a:p>
        </p:txBody>
      </p:sp>
      <p:sp>
        <p:nvSpPr>
          <p:cNvPr id="172" name="Google Shape;172;p26"/>
          <p:cNvSpPr txBox="1"/>
          <p:nvPr/>
        </p:nvSpPr>
        <p:spPr>
          <a:xfrm>
            <a:off x="375805" y="2688956"/>
            <a:ext cx="11908673"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 sz="1600" dirty="0">
                <a:solidFill>
                  <a:schemeClr val="dk1"/>
                </a:solidFill>
                <a:latin typeface="Libre Franklin"/>
                <a:ea typeface="Libre Franklin"/>
                <a:cs typeface="Libre Franklin"/>
                <a:sym typeface="Libre Franklin"/>
              </a:rPr>
              <a:t>Првиот и главен чекор е да ја дефинирате причината и целта што сакате да го организирате и извршите CNA процес . </a:t>
            </a:r>
            <a:endParaRPr lang="en-US"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mk" sz="1600" dirty="0">
                <a:solidFill>
                  <a:schemeClr val="dk1"/>
                </a:solidFill>
                <a:latin typeface="Libre Franklin"/>
                <a:ea typeface="Libre Franklin"/>
                <a:cs typeface="Libre Franklin"/>
                <a:sym typeface="Libre Franklin"/>
              </a:rPr>
              <a:t>Може да има различни цели и причини за CNA особено кога се гледаат работите од перспектива на социјалната </a:t>
            </a:r>
            <a:endParaRPr lang="en-US"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mk" sz="1600" dirty="0">
                <a:solidFill>
                  <a:schemeClr val="dk1"/>
                </a:solidFill>
                <a:latin typeface="Libre Franklin"/>
                <a:ea typeface="Libre Franklin"/>
                <a:cs typeface="Libre Franklin"/>
                <a:sym typeface="Libre Franklin"/>
              </a:rPr>
              <a:t>економија како што се:</a:t>
            </a:r>
            <a:endParaRPr dirty="0"/>
          </a:p>
          <a:p>
            <a:pPr marL="0" marR="0" lvl="0" indent="0" algn="l" rtl="0">
              <a:spcBef>
                <a:spcPts val="0"/>
              </a:spcBef>
              <a:spcAft>
                <a:spcPts val="0"/>
              </a:spcAft>
              <a:buNone/>
            </a:pPr>
            <a:endParaRPr sz="1600" dirty="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600"/>
              <a:buFont typeface="Arial"/>
              <a:buChar char="•"/>
            </a:pPr>
            <a:r>
              <a:rPr lang="mk" sz="1600" dirty="0">
                <a:solidFill>
                  <a:schemeClr val="dk1"/>
                </a:solidFill>
                <a:latin typeface="Libre Franklin"/>
                <a:ea typeface="Libre Franklin"/>
                <a:cs typeface="Libre Franklin"/>
                <a:sym typeface="Libre Franklin"/>
              </a:rPr>
              <a:t>Планирање или развој на програма или иницијатива поврзана со социјалната економија во заедницата</a:t>
            </a:r>
            <a:endParaRPr dirty="0"/>
          </a:p>
          <a:p>
            <a:pPr marL="0" marR="0" lvl="0" indent="0" algn="l" rtl="0">
              <a:spcBef>
                <a:spcPts val="0"/>
              </a:spcBef>
              <a:spcAft>
                <a:spcPts val="0"/>
              </a:spcAft>
              <a:buNone/>
            </a:pPr>
            <a:r>
              <a:rPr lang="mk" sz="1600" dirty="0">
                <a:solidFill>
                  <a:schemeClr val="dk1"/>
                </a:solidFill>
                <a:latin typeface="Libre Franklin"/>
                <a:ea typeface="Libre Franklin"/>
                <a:cs typeface="Libre Franklin"/>
                <a:sym typeface="Libre Franklin"/>
              </a:rPr>
              <a:t>На пр., развој и подобрување на задруги, мрежи на мали бизниси итн.</a:t>
            </a:r>
            <a:endParaRPr dirty="0"/>
          </a:p>
          <a:p>
            <a:pPr marL="285750" marR="0" lvl="0" indent="-285750" algn="l" rtl="0">
              <a:spcBef>
                <a:spcPts val="0"/>
              </a:spcBef>
              <a:spcAft>
                <a:spcPts val="0"/>
              </a:spcAft>
              <a:buClr>
                <a:schemeClr val="dk1"/>
              </a:buClr>
              <a:buSzPts val="1600"/>
              <a:buFont typeface="Arial"/>
              <a:buChar char="•"/>
            </a:pPr>
            <a:r>
              <a:rPr lang="mk" sz="1600" dirty="0">
                <a:solidFill>
                  <a:schemeClr val="dk1"/>
                </a:solidFill>
                <a:latin typeface="Libre Franklin"/>
                <a:ea typeface="Libre Franklin"/>
                <a:cs typeface="Libre Franklin"/>
                <a:sym typeface="Libre Franklin"/>
              </a:rPr>
              <a:t>Периодичен преглед на потребите на заедницата и празнините за подобрување дури и кога постојат тековни проекти и иницијативи за социјална економија во заедницата.</a:t>
            </a:r>
            <a:endParaRPr dirty="0"/>
          </a:p>
          <a:p>
            <a:pPr marL="285750" marR="0" lvl="0" indent="-285750" algn="l" rtl="0">
              <a:spcBef>
                <a:spcPts val="0"/>
              </a:spcBef>
              <a:spcAft>
                <a:spcPts val="0"/>
              </a:spcAft>
              <a:buClr>
                <a:schemeClr val="dk1"/>
              </a:buClr>
              <a:buSzPts val="1600"/>
              <a:buFont typeface="Arial"/>
              <a:buChar char="•"/>
            </a:pPr>
            <a:r>
              <a:rPr lang="mk" sz="1600" dirty="0">
                <a:solidFill>
                  <a:schemeClr val="dk1"/>
                </a:solidFill>
                <a:latin typeface="Libre Franklin"/>
                <a:ea typeface="Libre Franklin"/>
                <a:cs typeface="Libre Franklin"/>
                <a:sym typeface="Libre Franklin"/>
              </a:rPr>
              <a:t>Да се оправдаат грантови, финансирање и распределба на ресурси поврзани со социјалната економија</a:t>
            </a:r>
            <a:endParaRPr dirty="0"/>
          </a:p>
          <a:p>
            <a:pPr marL="285750" marR="0" lvl="0" indent="-285750" algn="l" rtl="0">
              <a:spcBef>
                <a:spcPts val="0"/>
              </a:spcBef>
              <a:spcAft>
                <a:spcPts val="0"/>
              </a:spcAft>
              <a:buClr>
                <a:schemeClr val="dk1"/>
              </a:buClr>
              <a:buSzPts val="1600"/>
              <a:buFont typeface="Arial"/>
              <a:buChar char="•"/>
            </a:pPr>
            <a:r>
              <a:rPr lang="mk" sz="1600" dirty="0">
                <a:solidFill>
                  <a:schemeClr val="dk1"/>
                </a:solidFill>
                <a:latin typeface="Libre Franklin"/>
                <a:ea typeface="Libre Franklin"/>
                <a:cs typeface="Libre Franklin"/>
                <a:sym typeface="Libre Franklin"/>
              </a:rPr>
              <a:t>Едноставно да се зајакнат заедниците преку идентификување на нивните силни страни и средства</a:t>
            </a:r>
            <a:endParaRPr sz="16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br>
              <a:rPr lang="mk" sz="1600" dirty="0">
                <a:solidFill>
                  <a:schemeClr val="dk1"/>
                </a:solidFill>
                <a:latin typeface="Libre Franklin"/>
                <a:ea typeface="Libre Franklin"/>
                <a:cs typeface="Libre Franklin"/>
                <a:sym typeface="Libre Franklin"/>
              </a:rPr>
            </a:br>
            <a:endParaRPr sz="1600" dirty="0">
              <a:solidFill>
                <a:schemeClr val="dk1"/>
              </a:solidFill>
              <a:latin typeface="Libre Franklin"/>
              <a:ea typeface="Libre Franklin"/>
              <a:cs typeface="Libre Franklin"/>
              <a:sym typeface="Libre Franklin"/>
            </a:endParaRPr>
          </a:p>
        </p:txBody>
      </p:sp>
      <p:sp>
        <p:nvSpPr>
          <p:cNvPr id="173" name="Google Shape;173;p26"/>
          <p:cNvSpPr txBox="1"/>
          <p:nvPr/>
        </p:nvSpPr>
        <p:spPr>
          <a:xfrm>
            <a:off x="1382683" y="1931834"/>
            <a:ext cx="9210503" cy="73202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rgbClr val="2F5496"/>
              </a:buClr>
              <a:buSzPct val="100000"/>
              <a:buFont typeface="Libre Franklin Medium"/>
              <a:buNone/>
            </a:pPr>
            <a:r>
              <a:rPr lang="mk" sz="2000" b="1">
                <a:solidFill>
                  <a:srgbClr val="2F5496"/>
                </a:solidFill>
                <a:latin typeface="Libre Franklin Medium"/>
                <a:ea typeface="Libre Franklin Medium"/>
                <a:cs typeface="Libre Franklin Medium"/>
                <a:sym typeface="Libre Franklin Medium"/>
              </a:rPr>
              <a:t>1. Наведете ги вашите цели – Зошто сакате да извршите проценка на потребите на заедницата</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2358725" y="1396550"/>
            <a:ext cx="6984000" cy="73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CNA - Основни чекори</a:t>
            </a:r>
            <a:endParaRPr/>
          </a:p>
        </p:txBody>
      </p:sp>
      <p:sp>
        <p:nvSpPr>
          <p:cNvPr id="179" name="Google Shape;179;p27"/>
          <p:cNvSpPr txBox="1">
            <a:spLocks noGrp="1"/>
          </p:cNvSpPr>
          <p:nvPr>
            <p:ph type="body" idx="1"/>
          </p:nvPr>
        </p:nvSpPr>
        <p:spPr>
          <a:xfrm>
            <a:off x="538950" y="2604274"/>
            <a:ext cx="11217900" cy="3506069"/>
          </a:xfrm>
          <a:prstGeom prst="rect">
            <a:avLst/>
          </a:prstGeom>
          <a:noFill/>
          <a:ln>
            <a:noFill/>
          </a:ln>
        </p:spPr>
        <p:txBody>
          <a:bodyPr spcFirstLastPara="1" wrap="square" lIns="91425" tIns="45700" rIns="91425" bIns="45700" anchor="t" anchorCtr="0">
            <a:noAutofit/>
          </a:bodyPr>
          <a:lstStyle/>
          <a:p>
            <a:pPr marL="228600" lvl="0" indent="-184150" algn="l" rtl="0">
              <a:lnSpc>
                <a:spcPct val="90000"/>
              </a:lnSpc>
              <a:spcBef>
                <a:spcPts val="1000"/>
              </a:spcBef>
              <a:spcAft>
                <a:spcPts val="0"/>
              </a:spcAft>
              <a:buClr>
                <a:schemeClr val="dk1"/>
              </a:buClr>
              <a:buSzPts val="1120"/>
              <a:buNone/>
            </a:pPr>
            <a:r>
              <a:rPr lang="mk" sz="1400" dirty="0"/>
              <a:t>Откријте ги луѓето и местата што ја сочинуваат вашата заедница. Дефинирајте ја вашата заедница со разгледување на овие прашања:</a:t>
            </a:r>
            <a:endParaRPr sz="1400" dirty="0"/>
          </a:p>
          <a:p>
            <a:pPr marL="228600" lvl="0" indent="-184150" algn="l" rtl="0">
              <a:lnSpc>
                <a:spcPct val="90000"/>
              </a:lnSpc>
              <a:spcBef>
                <a:spcPts val="1000"/>
              </a:spcBef>
              <a:spcAft>
                <a:spcPts val="0"/>
              </a:spcAft>
              <a:buClr>
                <a:schemeClr val="dk1"/>
              </a:buClr>
              <a:buSzPts val="1120"/>
              <a:buNone/>
            </a:pPr>
            <a:r>
              <a:rPr lang="mk" sz="1400" b="1" dirty="0"/>
              <a:t>Население</a:t>
            </a:r>
            <a:r>
              <a:rPr lang="mk" sz="1400" dirty="0"/>
              <a:t> - Каков е демографскиот состав на вашата заедница? Кои членови на заедницата се изложени на ризик? Какви средства ни прават</a:t>
            </a:r>
            <a:endParaRPr sz="1400" dirty="0"/>
          </a:p>
          <a:p>
            <a:pPr marL="228600" lvl="0" indent="-184150" algn="l" rtl="0">
              <a:lnSpc>
                <a:spcPct val="90000"/>
              </a:lnSpc>
              <a:spcBef>
                <a:spcPts val="1000"/>
              </a:spcBef>
              <a:spcAft>
                <a:spcPts val="0"/>
              </a:spcAft>
              <a:buClr>
                <a:schemeClr val="dk1"/>
              </a:buClr>
              <a:buSzPts val="1120"/>
              <a:buNone/>
            </a:pPr>
            <a:r>
              <a:rPr lang="mk" sz="1400" dirty="0"/>
              <a:t>членовите на заедницата нудат? Како овие луѓе би можеле да имаат корист од развивање иницијативи и поддршка на проекти на социјалната економија?</a:t>
            </a:r>
            <a:endParaRPr sz="1400" dirty="0"/>
          </a:p>
          <a:p>
            <a:pPr marL="228600" lvl="0" indent="-184150" algn="l" rtl="0">
              <a:lnSpc>
                <a:spcPct val="90000"/>
              </a:lnSpc>
              <a:spcBef>
                <a:spcPts val="1000"/>
              </a:spcBef>
              <a:spcAft>
                <a:spcPts val="0"/>
              </a:spcAft>
              <a:buClr>
                <a:schemeClr val="dk1"/>
              </a:buClr>
              <a:buSzPts val="1120"/>
              <a:buNone/>
            </a:pPr>
            <a:r>
              <a:rPr lang="mk" sz="1400" b="1" dirty="0"/>
              <a:t>Ставови и вредности</a:t>
            </a:r>
            <a:r>
              <a:rPr lang="mk" sz="1400" dirty="0"/>
              <a:t> - За што се грижат луѓето во вашата заедница? Кои верувања е важно да се земат предвид и да се почитуваат?</a:t>
            </a:r>
            <a:endParaRPr sz="1400" dirty="0"/>
          </a:p>
          <a:p>
            <a:pPr marL="228600" lvl="0" indent="-184150" algn="l" rtl="0">
              <a:lnSpc>
                <a:spcPct val="90000"/>
              </a:lnSpc>
              <a:spcBef>
                <a:spcPts val="1000"/>
              </a:spcBef>
              <a:spcAft>
                <a:spcPts val="0"/>
              </a:spcAft>
              <a:buClr>
                <a:schemeClr val="dk1"/>
              </a:buClr>
              <a:buSzPts val="1120"/>
              <a:buNone/>
            </a:pPr>
            <a:r>
              <a:rPr lang="mk" sz="1400" dirty="0"/>
              <a:t>Какви се локалните ставови кон одредени прашања, на пример, шеми за социјална економија, задруги, локални производи и услуги,</a:t>
            </a:r>
            <a:endParaRPr sz="1400" dirty="0"/>
          </a:p>
          <a:p>
            <a:pPr marL="228600" lvl="0" indent="-184150" algn="l" rtl="0">
              <a:lnSpc>
                <a:spcPct val="90000"/>
              </a:lnSpc>
              <a:spcBef>
                <a:spcPts val="1000"/>
              </a:spcBef>
              <a:spcAft>
                <a:spcPts val="0"/>
              </a:spcAft>
              <a:buClr>
                <a:schemeClr val="dk1"/>
              </a:buClr>
              <a:buSzPts val="1120"/>
              <a:buNone/>
            </a:pPr>
            <a:r>
              <a:rPr lang="mk" sz="1400" dirty="0"/>
              <a:t>мрежа помеѓу бизниси, локални синџири на снабдување итн? Какви предрасуди може да имаат некои луѓе или важни засегнати страни?</a:t>
            </a:r>
            <a:endParaRPr sz="1400" dirty="0"/>
          </a:p>
          <a:p>
            <a:pPr marL="228600" lvl="0" indent="-184150" algn="l" rtl="0">
              <a:lnSpc>
                <a:spcPct val="90000"/>
              </a:lnSpc>
              <a:spcBef>
                <a:spcPts val="1000"/>
              </a:spcBef>
              <a:spcAft>
                <a:spcPts val="0"/>
              </a:spcAft>
              <a:buClr>
                <a:schemeClr val="dk1"/>
              </a:buClr>
              <a:buSzPts val="1120"/>
              <a:buNone/>
            </a:pPr>
            <a:r>
              <a:rPr lang="mk" sz="1400" b="1" dirty="0"/>
              <a:t>Место</a:t>
            </a:r>
            <a:r>
              <a:rPr lang="mk" sz="1400" dirty="0"/>
              <a:t> - Како вашата програма или иницијатива ќе ги адресира и почитува местата што се важни? Каква инфраструктура постои?</a:t>
            </a:r>
            <a:endParaRPr lang="en-US" sz="1400" dirty="0"/>
          </a:p>
          <a:p>
            <a:pPr marL="228600" lvl="0" indent="-184150" algn="l" rtl="0">
              <a:lnSpc>
                <a:spcPct val="90000"/>
              </a:lnSpc>
              <a:spcBef>
                <a:spcPts val="1000"/>
              </a:spcBef>
              <a:spcAft>
                <a:spcPts val="0"/>
              </a:spcAft>
              <a:buClr>
                <a:schemeClr val="dk1"/>
              </a:buClr>
              <a:buSzPts val="1120"/>
              <a:buNone/>
            </a:pPr>
            <a:r>
              <a:rPr lang="mk" sz="1400" dirty="0"/>
              <a:t> </a:t>
            </a:r>
            <a:endParaRPr sz="1400" dirty="0"/>
          </a:p>
        </p:txBody>
      </p:sp>
      <p:sp>
        <p:nvSpPr>
          <p:cNvPr id="180" name="Google Shape;180;p27"/>
          <p:cNvSpPr txBox="1"/>
          <p:nvPr/>
        </p:nvSpPr>
        <p:spPr>
          <a:xfrm>
            <a:off x="1285884" y="4256654"/>
            <a:ext cx="5895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br>
              <a:rPr lang="mk" sz="1600">
                <a:solidFill>
                  <a:schemeClr val="dk1"/>
                </a:solidFill>
                <a:latin typeface="Libre Franklin"/>
                <a:ea typeface="Libre Franklin"/>
                <a:cs typeface="Libre Franklin"/>
                <a:sym typeface="Libre Franklin"/>
              </a:rPr>
            </a:br>
            <a:endParaRPr sz="1600">
              <a:solidFill>
                <a:schemeClr val="dk1"/>
              </a:solidFill>
              <a:latin typeface="Libre Franklin"/>
              <a:ea typeface="Libre Franklin"/>
              <a:cs typeface="Libre Franklin"/>
              <a:sym typeface="Libre Franklin"/>
            </a:endParaRPr>
          </a:p>
        </p:txBody>
      </p:sp>
      <p:sp>
        <p:nvSpPr>
          <p:cNvPr id="181" name="Google Shape;181;p27"/>
          <p:cNvSpPr txBox="1"/>
          <p:nvPr/>
        </p:nvSpPr>
        <p:spPr>
          <a:xfrm>
            <a:off x="4478483" y="1956927"/>
            <a:ext cx="6128557" cy="73202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rgbClr val="2F5496"/>
              </a:buClr>
              <a:buSzPct val="100000"/>
              <a:buFont typeface="Libre Franklin Medium"/>
              <a:buNone/>
            </a:pPr>
            <a:r>
              <a:rPr lang="mk" sz="2000" b="1">
                <a:solidFill>
                  <a:srgbClr val="2F5496"/>
                </a:solidFill>
                <a:latin typeface="Libre Franklin Medium"/>
                <a:ea typeface="Libre Franklin Medium"/>
                <a:cs typeface="Libre Franklin Medium"/>
                <a:sym typeface="Libre Franklin Medium"/>
              </a:rPr>
              <a:t>2. Дефинирајте ја вашата заедница</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2741400" y="1396550"/>
            <a:ext cx="7009500" cy="73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Libre Franklin Medium"/>
              <a:buNone/>
            </a:pPr>
            <a:r>
              <a:rPr lang="mk"/>
              <a:t>CNA - Основни чекори</a:t>
            </a:r>
            <a:endParaRPr/>
          </a:p>
        </p:txBody>
      </p:sp>
      <p:sp>
        <p:nvSpPr>
          <p:cNvPr id="187" name="Google Shape;187;p28"/>
          <p:cNvSpPr txBox="1">
            <a:spLocks noGrp="1"/>
          </p:cNvSpPr>
          <p:nvPr>
            <p:ph type="body" idx="1"/>
          </p:nvPr>
        </p:nvSpPr>
        <p:spPr>
          <a:xfrm>
            <a:off x="730135" y="3153189"/>
            <a:ext cx="10515600" cy="157941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500"/>
              <a:buFont typeface="Arial"/>
              <a:buNone/>
            </a:pPr>
            <a:endParaRPr/>
          </a:p>
          <a:p>
            <a:pPr marL="228600" lvl="0" indent="-50800" algn="l" rtl="0">
              <a:lnSpc>
                <a:spcPct val="90000"/>
              </a:lnSpc>
              <a:spcBef>
                <a:spcPts val="1000"/>
              </a:spcBef>
              <a:spcAft>
                <a:spcPts val="0"/>
              </a:spcAft>
              <a:buClr>
                <a:schemeClr val="dk1"/>
              </a:buClr>
              <a:buSzPts val="2800"/>
              <a:buNone/>
            </a:pPr>
            <a:endParaRPr/>
          </a:p>
        </p:txBody>
      </p:sp>
      <p:sp>
        <p:nvSpPr>
          <p:cNvPr id="188" name="Google Shape;188;p28"/>
          <p:cNvSpPr txBox="1"/>
          <p:nvPr/>
        </p:nvSpPr>
        <p:spPr>
          <a:xfrm>
            <a:off x="435034" y="2818534"/>
            <a:ext cx="5895000" cy="3324600"/>
          </a:xfrm>
          <a:prstGeom prst="rect">
            <a:avLst/>
          </a:prstGeom>
          <a:noFill/>
          <a:ln>
            <a:noFill/>
          </a:ln>
        </p:spPr>
        <p:txBody>
          <a:bodyPr spcFirstLastPara="1" wrap="square" lIns="91425" tIns="45700" rIns="91425" bIns="45700" anchor="t" anchorCtr="0">
            <a:spAutoFit/>
          </a:bodyPr>
          <a:lstStyle/>
          <a:p>
            <a:pPr marL="0" marR="0" lvl="0" indent="-88900" algn="l" rtl="0">
              <a:spcBef>
                <a:spcPts val="0"/>
              </a:spcBef>
              <a:spcAft>
                <a:spcPts val="0"/>
              </a:spcAft>
              <a:buClr>
                <a:schemeClr val="dk1"/>
              </a:buClr>
              <a:buSzPts val="1400"/>
              <a:buFont typeface="Arial"/>
              <a:buChar char="•"/>
            </a:pPr>
            <a:r>
              <a:rPr lang="mk" b="1" dirty="0">
                <a:solidFill>
                  <a:schemeClr val="dk1"/>
                </a:solidFill>
                <a:latin typeface="Libre Franklin"/>
                <a:ea typeface="Libre Franklin"/>
                <a:cs typeface="Libre Franklin"/>
                <a:sym typeface="Libre Franklin"/>
              </a:rPr>
              <a:t>Членови на заедницата к</a:t>
            </a:r>
            <a:r>
              <a:rPr lang="mk-MK" b="1" dirty="0">
                <a:solidFill>
                  <a:schemeClr val="dk1"/>
                </a:solidFill>
                <a:latin typeface="Libre Franklin"/>
                <a:ea typeface="Libre Franklin"/>
                <a:cs typeface="Libre Franklin"/>
                <a:sym typeface="Libre Franklin"/>
              </a:rPr>
              <a:t>ои имаат</a:t>
            </a:r>
            <a:r>
              <a:rPr lang="mk" b="1" dirty="0">
                <a:solidFill>
                  <a:schemeClr val="dk1"/>
                </a:solidFill>
                <a:latin typeface="Libre Franklin"/>
                <a:ea typeface="Libre Franklin"/>
                <a:cs typeface="Libre Franklin"/>
                <a:sym typeface="Libre Franklin"/>
              </a:rPr>
              <a:t> потреби и кои директно ќе имаат корист од активностите што ги планираме за социјалната економија.</a:t>
            </a:r>
            <a:r>
              <a:rPr lang="mk" dirty="0">
                <a:solidFill>
                  <a:schemeClr val="dk1"/>
                </a:solidFill>
                <a:latin typeface="Libre Franklin"/>
                <a:ea typeface="Libre Franklin"/>
                <a:cs typeface="Libre Franklin"/>
                <a:sym typeface="Libre Franklin"/>
              </a:rPr>
              <a:t> </a:t>
            </a:r>
            <a:r>
              <a:rPr lang="mk" b="1" dirty="0">
                <a:solidFill>
                  <a:schemeClr val="dk1"/>
                </a:solidFill>
                <a:latin typeface="Libre Franklin"/>
                <a:ea typeface="Libre Franklin"/>
                <a:cs typeface="Libre Franklin"/>
                <a:sym typeface="Libre Franklin"/>
              </a:rPr>
              <a:t>На пр. Роми жители на некоја област.</a:t>
            </a:r>
            <a:br>
              <a:rPr lang="mk" dirty="0">
                <a:solidFill>
                  <a:schemeClr val="dk1"/>
                </a:solidFill>
                <a:latin typeface="Libre Franklin"/>
                <a:ea typeface="Libre Franklin"/>
                <a:cs typeface="Libre Franklin"/>
                <a:sym typeface="Libre Franklin"/>
              </a:rPr>
            </a:br>
            <a:endParaRPr dirty="0">
              <a:solidFill>
                <a:schemeClr val="dk1"/>
              </a:solidFill>
              <a:latin typeface="Libre Franklin"/>
              <a:ea typeface="Libre Franklin"/>
              <a:cs typeface="Libre Franklin"/>
              <a:sym typeface="Libre Franklin"/>
            </a:endParaRPr>
          </a:p>
          <a:p>
            <a:pPr marL="0" marR="0" lvl="0" indent="-88900" algn="l" rtl="0">
              <a:spcBef>
                <a:spcPts val="0"/>
              </a:spcBef>
              <a:spcAft>
                <a:spcPts val="0"/>
              </a:spcAft>
              <a:buClr>
                <a:schemeClr val="dk1"/>
              </a:buClr>
              <a:buSzPts val="1400"/>
              <a:buFont typeface="Arial"/>
              <a:buChar char="•"/>
            </a:pPr>
            <a:r>
              <a:rPr lang="mk" b="1" dirty="0">
                <a:solidFill>
                  <a:schemeClr val="dk1"/>
                </a:solidFill>
                <a:latin typeface="Libre Franklin"/>
                <a:ea typeface="Libre Franklin"/>
                <a:cs typeface="Libre Franklin"/>
                <a:sym typeface="Libre Franklin"/>
              </a:rPr>
              <a:t>Персоналот, членовите на одборот и поддржувачите на организацијата или организациите кои организираат акции и вршат CNA.</a:t>
            </a:r>
            <a:br>
              <a:rPr lang="mk" dirty="0">
                <a:solidFill>
                  <a:schemeClr val="dk1"/>
                </a:solidFill>
                <a:latin typeface="Libre Franklin"/>
                <a:ea typeface="Libre Franklin"/>
                <a:cs typeface="Libre Franklin"/>
                <a:sym typeface="Libre Franklin"/>
              </a:rPr>
            </a:br>
            <a:endParaRPr dirty="0">
              <a:solidFill>
                <a:schemeClr val="dk1"/>
              </a:solidFill>
              <a:latin typeface="Libre Franklin"/>
              <a:ea typeface="Libre Franklin"/>
              <a:cs typeface="Libre Franklin"/>
              <a:sym typeface="Libre Franklin"/>
            </a:endParaRPr>
          </a:p>
          <a:p>
            <a:pPr marL="0" marR="0" lvl="0" indent="-88900" algn="l" rtl="0">
              <a:spcBef>
                <a:spcPts val="0"/>
              </a:spcBef>
              <a:spcAft>
                <a:spcPts val="0"/>
              </a:spcAft>
              <a:buClr>
                <a:schemeClr val="dk1"/>
              </a:buClr>
              <a:buSzPts val="1400"/>
              <a:buFont typeface="Arial"/>
              <a:buChar char="•"/>
            </a:pPr>
            <a:r>
              <a:rPr lang="mk" b="1" dirty="0">
                <a:solidFill>
                  <a:schemeClr val="dk1"/>
                </a:solidFill>
                <a:latin typeface="Libre Franklin"/>
                <a:ea typeface="Libre Franklin"/>
                <a:cs typeface="Libre Franklin"/>
                <a:sym typeface="Libre Franklin"/>
              </a:rPr>
              <a:t>Социјалните работници и човечките</a:t>
            </a:r>
            <a:r>
              <a:rPr lang="mk" dirty="0">
                <a:solidFill>
                  <a:schemeClr val="dk1"/>
                </a:solidFill>
                <a:latin typeface="Libre Franklin"/>
                <a:ea typeface="Libre Franklin"/>
                <a:cs typeface="Libre Franklin"/>
                <a:sym typeface="Libre Franklin"/>
              </a:rPr>
              <a:t> </a:t>
            </a:r>
            <a:r>
              <a:rPr lang="mk" b="1" dirty="0">
                <a:solidFill>
                  <a:schemeClr val="dk1"/>
                </a:solidFill>
                <a:latin typeface="Libre Franklin"/>
                <a:ea typeface="Libre Franklin"/>
                <a:cs typeface="Libre Franklin"/>
                <a:sym typeface="Libre Franklin"/>
              </a:rPr>
              <a:t>даватели </a:t>
            </a:r>
            <a:r>
              <a:rPr lang="mk" dirty="0">
                <a:solidFill>
                  <a:schemeClr val="dk1"/>
                </a:solidFill>
                <a:latin typeface="Libre Franklin"/>
                <a:ea typeface="Libre Franklin"/>
                <a:cs typeface="Libre Franklin"/>
                <a:sym typeface="Libre Franklin"/>
              </a:rPr>
              <a:t>на услуги кои работат во рамките на заедницата.</a:t>
            </a:r>
            <a:br>
              <a:rPr lang="mk" dirty="0">
                <a:solidFill>
                  <a:schemeClr val="dk1"/>
                </a:solidFill>
                <a:latin typeface="Libre Franklin"/>
                <a:ea typeface="Libre Franklin"/>
                <a:cs typeface="Libre Franklin"/>
                <a:sym typeface="Libre Franklin"/>
              </a:rPr>
            </a:br>
            <a:endParaRPr dirty="0">
              <a:solidFill>
                <a:schemeClr val="dk1"/>
              </a:solidFill>
              <a:latin typeface="Libre Franklin"/>
              <a:ea typeface="Libre Franklin"/>
              <a:cs typeface="Libre Franklin"/>
              <a:sym typeface="Libre Franklin"/>
            </a:endParaRPr>
          </a:p>
          <a:p>
            <a:pPr marL="0" marR="0" lvl="0" indent="-88900" algn="l" rtl="0">
              <a:spcBef>
                <a:spcPts val="0"/>
              </a:spcBef>
              <a:spcAft>
                <a:spcPts val="0"/>
              </a:spcAft>
              <a:buClr>
                <a:schemeClr val="dk1"/>
              </a:buClr>
              <a:buSzPts val="1400"/>
              <a:buFont typeface="Arial"/>
              <a:buChar char="•"/>
            </a:pPr>
            <a:r>
              <a:rPr lang="mk" b="1" dirty="0">
                <a:solidFill>
                  <a:schemeClr val="dk1"/>
                </a:solidFill>
                <a:latin typeface="Libre Franklin"/>
                <a:ea typeface="Libre Franklin"/>
                <a:cs typeface="Libre Franklin"/>
                <a:sym typeface="Libre Franklin"/>
              </a:rPr>
              <a:t>Локалните службеници. </a:t>
            </a:r>
            <a:r>
              <a:rPr lang="mk" dirty="0">
                <a:solidFill>
                  <a:schemeClr val="dk1"/>
                </a:solidFill>
                <a:latin typeface="Libre Franklin"/>
                <a:ea typeface="Libre Franklin"/>
                <a:cs typeface="Libre Franklin"/>
                <a:sym typeface="Libre Franklin"/>
              </a:rPr>
              <a:t>Избраните локални функционери имаат значително влијание и способност да донесуваат политики што ги менуваат животите.</a:t>
            </a:r>
            <a:br>
              <a:rPr lang="mk" dirty="0">
                <a:solidFill>
                  <a:schemeClr val="dk1"/>
                </a:solidFill>
                <a:latin typeface="Libre Franklin"/>
                <a:ea typeface="Libre Franklin"/>
                <a:cs typeface="Libre Franklin"/>
                <a:sym typeface="Libre Franklin"/>
              </a:rPr>
            </a:br>
            <a:endParaRPr dirty="0">
              <a:solidFill>
                <a:schemeClr val="dk1"/>
              </a:solidFill>
              <a:latin typeface="Libre Franklin"/>
              <a:ea typeface="Libre Franklin"/>
              <a:cs typeface="Libre Franklin"/>
              <a:sym typeface="Libre Franklin"/>
            </a:endParaRPr>
          </a:p>
        </p:txBody>
      </p:sp>
      <p:sp>
        <p:nvSpPr>
          <p:cNvPr id="189" name="Google Shape;189;p28"/>
          <p:cNvSpPr txBox="1"/>
          <p:nvPr/>
        </p:nvSpPr>
        <p:spPr>
          <a:xfrm>
            <a:off x="6949441" y="2818534"/>
            <a:ext cx="5144192" cy="2308284"/>
          </a:xfrm>
          <a:prstGeom prst="rect">
            <a:avLst/>
          </a:prstGeom>
          <a:noFill/>
          <a:ln>
            <a:noFill/>
          </a:ln>
        </p:spPr>
        <p:txBody>
          <a:bodyPr spcFirstLastPara="1" wrap="square" lIns="91425" tIns="45700" rIns="91425" bIns="45700" anchor="t" anchorCtr="0">
            <a:spAutoFit/>
          </a:bodyPr>
          <a:lstStyle/>
          <a:p>
            <a:pPr marL="0" marR="0" lvl="0" indent="-10160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Луѓе со влијание во заедницата.</a:t>
            </a:r>
            <a:r>
              <a:rPr lang="mk" sz="1600" dirty="0">
                <a:solidFill>
                  <a:schemeClr val="dk1"/>
                </a:solidFill>
                <a:latin typeface="Libre Franklin"/>
                <a:ea typeface="Libre Franklin"/>
                <a:cs typeface="Libre Franklin"/>
                <a:sym typeface="Libre Franklin"/>
              </a:rPr>
              <a:t> </a:t>
            </a:r>
            <a:r>
              <a:rPr lang="mk" sz="1600" b="1" dirty="0">
                <a:solidFill>
                  <a:schemeClr val="dk1"/>
                </a:solidFill>
                <a:latin typeface="Libre Franklin"/>
                <a:ea typeface="Libre Franklin"/>
                <a:cs typeface="Libre Franklin"/>
                <a:sym typeface="Libre Franklin"/>
              </a:rPr>
              <a:t>На пр., водачи на ромската заедница или Роми со успешно искуство во социјалната економија.</a:t>
            </a:r>
            <a:br>
              <a:rPr lang="mk" sz="1600" dirty="0">
                <a:solidFill>
                  <a:schemeClr val="dk1"/>
                </a:solidFill>
                <a:latin typeface="Libre Franklin"/>
                <a:ea typeface="Libre Franklin"/>
                <a:cs typeface="Libre Franklin"/>
                <a:sym typeface="Libre Franklin"/>
              </a:rPr>
            </a:br>
            <a:endParaRPr sz="1600" dirty="0">
              <a:solidFill>
                <a:schemeClr val="dk1"/>
              </a:solidFill>
              <a:latin typeface="Libre Franklin"/>
              <a:ea typeface="Libre Franklin"/>
              <a:cs typeface="Libre Franklin"/>
              <a:sym typeface="Libre Franklin"/>
            </a:endParaRPr>
          </a:p>
          <a:p>
            <a:pPr marL="0" marR="0" lvl="0" indent="-10160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Експерти за социјална економија.</a:t>
            </a:r>
            <a:br>
              <a:rPr lang="mk" sz="1600" dirty="0">
                <a:solidFill>
                  <a:schemeClr val="dk1"/>
                </a:solidFill>
                <a:latin typeface="Libre Franklin"/>
                <a:ea typeface="Libre Franklin"/>
                <a:cs typeface="Libre Franklin"/>
                <a:sym typeface="Libre Franklin"/>
              </a:rPr>
            </a:br>
            <a:endParaRPr sz="1600" dirty="0">
              <a:solidFill>
                <a:schemeClr val="dk1"/>
              </a:solidFill>
              <a:latin typeface="Libre Franklin"/>
              <a:ea typeface="Libre Franklin"/>
              <a:cs typeface="Libre Franklin"/>
              <a:sym typeface="Libre Franklin"/>
            </a:endParaRPr>
          </a:p>
          <a:p>
            <a:pPr marL="0" marR="0" lvl="0" indent="-101600" algn="l" rtl="0">
              <a:spcBef>
                <a:spcPts val="0"/>
              </a:spcBef>
              <a:spcAft>
                <a:spcPts val="0"/>
              </a:spcAft>
              <a:buClr>
                <a:schemeClr val="dk1"/>
              </a:buClr>
              <a:buSzPts val="1600"/>
              <a:buFont typeface="Arial"/>
              <a:buChar char="•"/>
            </a:pPr>
            <a:r>
              <a:rPr lang="mk" sz="1600" b="1" dirty="0">
                <a:solidFill>
                  <a:schemeClr val="dk1"/>
                </a:solidFill>
                <a:latin typeface="Libre Franklin"/>
                <a:ea typeface="Libre Franklin"/>
                <a:cs typeface="Libre Franklin"/>
                <a:sym typeface="Libre Franklin"/>
              </a:rPr>
              <a:t>Бизниси кои може да бидат </a:t>
            </a:r>
            <a:r>
              <a:rPr lang="mk" sz="1600" dirty="0">
                <a:solidFill>
                  <a:schemeClr val="dk1"/>
                </a:solidFill>
                <a:latin typeface="Libre Franklin"/>
                <a:ea typeface="Libre Franklin"/>
                <a:cs typeface="Libre Franklin"/>
                <a:sym typeface="Libre Franklin"/>
              </a:rPr>
              <a:t>погодени од недостаток на услугата или би можеле да имаат корист од промените и создавањето на нови услуги.</a:t>
            </a:r>
            <a:endParaRPr dirty="0"/>
          </a:p>
        </p:txBody>
      </p:sp>
      <p:sp>
        <p:nvSpPr>
          <p:cNvPr id="190" name="Google Shape;190;p28"/>
          <p:cNvSpPr txBox="1"/>
          <p:nvPr/>
        </p:nvSpPr>
        <p:spPr>
          <a:xfrm>
            <a:off x="2302136" y="1956927"/>
            <a:ext cx="7448693" cy="73202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rgbClr val="2F5496"/>
              </a:buClr>
              <a:buSzPct val="100000"/>
              <a:buFont typeface="Libre Franklin Medium"/>
              <a:buNone/>
            </a:pPr>
            <a:r>
              <a:rPr lang="mk" sz="2000" b="1" dirty="0">
                <a:solidFill>
                  <a:srgbClr val="2F5496"/>
                </a:solidFill>
                <a:latin typeface="Libre Franklin Medium"/>
                <a:ea typeface="Libre Franklin Medium"/>
                <a:cs typeface="Libre Franklin Medium"/>
                <a:sym typeface="Libre Franklin Medium"/>
              </a:rPr>
              <a:t>3. Избор - кој треба да биде вклучен во процесот на CNA</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p:nvPr/>
        </p:nvSpPr>
        <p:spPr>
          <a:xfrm>
            <a:off x="8670175" y="2244436"/>
            <a:ext cx="3192087" cy="3217013"/>
          </a:xfrm>
          <a:prstGeom prst="rect">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96" name="Google Shape;196;p29"/>
          <p:cNvSpPr txBox="1">
            <a:spLocks noGrp="1"/>
          </p:cNvSpPr>
          <p:nvPr>
            <p:ph type="title"/>
          </p:nvPr>
        </p:nvSpPr>
        <p:spPr>
          <a:xfrm>
            <a:off x="2477350" y="1396550"/>
            <a:ext cx="6894600" cy="642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496"/>
              </a:buClr>
              <a:buSzPct val="100000"/>
              <a:buFont typeface="Libre Franklin Medium"/>
              <a:buNone/>
            </a:pPr>
            <a:r>
              <a:rPr lang="mk"/>
              <a:t>CNA - Основни чекори</a:t>
            </a:r>
            <a:endParaRPr/>
          </a:p>
        </p:txBody>
      </p:sp>
      <p:sp>
        <p:nvSpPr>
          <p:cNvPr id="197" name="Google Shape;197;p29"/>
          <p:cNvSpPr txBox="1">
            <a:spLocks noGrp="1"/>
          </p:cNvSpPr>
          <p:nvPr>
            <p:ph type="body" idx="1"/>
          </p:nvPr>
        </p:nvSpPr>
        <p:spPr>
          <a:xfrm>
            <a:off x="548639" y="2128578"/>
            <a:ext cx="8003689" cy="36798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0"/>
              <a:buFont typeface="Arial"/>
              <a:buNone/>
            </a:pPr>
            <a:endParaRPr sz="1300" dirty="0"/>
          </a:p>
          <a:p>
            <a:pPr marL="0" lvl="0" indent="0" algn="l" rtl="0">
              <a:lnSpc>
                <a:spcPct val="90000"/>
              </a:lnSpc>
              <a:spcBef>
                <a:spcPts val="1000"/>
              </a:spcBef>
              <a:spcAft>
                <a:spcPts val="0"/>
              </a:spcAft>
              <a:buClr>
                <a:schemeClr val="dk1"/>
              </a:buClr>
              <a:buSzPts val="1600"/>
              <a:buNone/>
            </a:pPr>
            <a:r>
              <a:rPr lang="mk" sz="1400" dirty="0"/>
              <a:t>Ресурсите или средствата се типично материјални добра или физички карактеристики или нематеријални односи и активности кои може да постојат во вашата заедница и придонесуваат за подобрување на квалитетот на животот на нејзините жители.</a:t>
            </a:r>
            <a:endParaRPr sz="1400" dirty="0"/>
          </a:p>
          <a:p>
            <a:pPr marL="0" lvl="0" indent="0" algn="l" rtl="0">
              <a:lnSpc>
                <a:spcPct val="90000"/>
              </a:lnSpc>
              <a:spcBef>
                <a:spcPts val="1000"/>
              </a:spcBef>
              <a:spcAft>
                <a:spcPts val="0"/>
              </a:spcAft>
              <a:buClr>
                <a:schemeClr val="dk1"/>
              </a:buClr>
              <a:buSzPts val="1600"/>
              <a:buNone/>
            </a:pPr>
            <a:r>
              <a:rPr lang="mk" sz="1400" dirty="0"/>
              <a:t>Овие ресурси и средства на заедницата можат да бидат:</a:t>
            </a:r>
            <a:endParaRPr sz="1400" dirty="0"/>
          </a:p>
          <a:p>
            <a:pPr marL="0" lvl="0" indent="0" algn="l" rtl="0">
              <a:lnSpc>
                <a:spcPct val="90000"/>
              </a:lnSpc>
              <a:spcBef>
                <a:spcPts val="1000"/>
              </a:spcBef>
              <a:spcAft>
                <a:spcPts val="0"/>
              </a:spcAft>
              <a:buClr>
                <a:schemeClr val="dk1"/>
              </a:buClr>
              <a:buSzPts val="1600"/>
              <a:buNone/>
            </a:pPr>
            <a:r>
              <a:rPr lang="mk" sz="1400" b="1" dirty="0"/>
              <a:t>Луѓе: </a:t>
            </a:r>
            <a:r>
              <a:rPr lang="mk" sz="1400" dirty="0"/>
              <a:t>на пр. водачи на заедницата, локални политичари и креатори на политики, клучни луѓе во мрежите на социјалната економија или постоечките социјални претпријатија, волонтери, активисти и речиси секој може да биде предност за заедницата и напорите на вашата организација .</a:t>
            </a:r>
            <a:endParaRPr sz="1400" dirty="0"/>
          </a:p>
          <a:p>
            <a:pPr marL="0" lvl="0" indent="0" algn="l" rtl="0">
              <a:lnSpc>
                <a:spcPct val="90000"/>
              </a:lnSpc>
              <a:spcBef>
                <a:spcPts val="1000"/>
              </a:spcBef>
              <a:spcAft>
                <a:spcPts val="0"/>
              </a:spcAft>
              <a:buClr>
                <a:schemeClr val="dk1"/>
              </a:buClr>
              <a:buSzPts val="1600"/>
              <a:buNone/>
            </a:pPr>
            <a:r>
              <a:rPr lang="mk" sz="1400" b="1" dirty="0"/>
              <a:t>Организации и здруженија : </a:t>
            </a:r>
            <a:r>
              <a:rPr lang="mk" sz="1400" dirty="0"/>
              <a:t>Други непрофитни организации, локални социјални претпријатија, задруги, мрежи на социјални претпријатија, владини агенции, културни клубови, училишта и сите програми кои помагаат да се подобри квалитетот на животот на жителите се средства за заедницата.</a:t>
            </a:r>
            <a:endParaRPr sz="1400" dirty="0"/>
          </a:p>
          <a:p>
            <a:pPr marL="0" lvl="0" indent="0" algn="l" rtl="0">
              <a:lnSpc>
                <a:spcPct val="90000"/>
              </a:lnSpc>
              <a:spcBef>
                <a:spcPts val="1000"/>
              </a:spcBef>
              <a:spcAft>
                <a:spcPts val="0"/>
              </a:spcAft>
              <a:buClr>
                <a:schemeClr val="dk1"/>
              </a:buClr>
              <a:buSzPts val="1600"/>
              <a:buNone/>
            </a:pPr>
            <a:r>
              <a:rPr lang="mk" sz="1400" b="1" dirty="0"/>
              <a:t>Локации : </a:t>
            </a:r>
            <a:r>
              <a:rPr lang="mk" sz="1400" dirty="0"/>
              <a:t>секое место, зграда или пејзаж може да биде ресурс и придонесувач.</a:t>
            </a:r>
            <a:endParaRPr sz="1400" dirty="0"/>
          </a:p>
          <a:p>
            <a:pPr marL="0" lvl="0" indent="0" algn="l" rtl="0">
              <a:lnSpc>
                <a:spcPct val="90000"/>
              </a:lnSpc>
              <a:spcBef>
                <a:spcPts val="1000"/>
              </a:spcBef>
              <a:spcAft>
                <a:spcPts val="0"/>
              </a:spcAft>
              <a:buClr>
                <a:schemeClr val="dk1"/>
              </a:buClr>
              <a:buSzPts val="1600"/>
              <a:buNone/>
            </a:pPr>
            <a:r>
              <a:rPr lang="mk" sz="1400" b="1" dirty="0"/>
              <a:t>Опрема и алатки : </a:t>
            </a:r>
            <a:r>
              <a:rPr lang="mk" sz="1600" dirty="0"/>
              <a:t>Предмети како што се книги, храна, безбедносна опрема, транспорт или бесплатен пристап до интернет се алатки кои можат да го подобрат животот на луѓето.</a:t>
            </a:r>
            <a:endParaRPr sz="1600" dirty="0"/>
          </a:p>
        </p:txBody>
      </p:sp>
      <p:sp>
        <p:nvSpPr>
          <p:cNvPr id="198" name="Google Shape;198;p29"/>
          <p:cNvSpPr txBox="1"/>
          <p:nvPr/>
        </p:nvSpPr>
        <p:spPr>
          <a:xfrm>
            <a:off x="3405447" y="1978949"/>
            <a:ext cx="6475614" cy="732029"/>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rgbClr val="2F5496"/>
              </a:buClr>
              <a:buSzPct val="100000"/>
              <a:buFont typeface="Libre Franklin Medium"/>
              <a:buNone/>
            </a:pPr>
            <a:r>
              <a:rPr lang="mk" sz="2000" b="1">
                <a:solidFill>
                  <a:srgbClr val="2F5496"/>
                </a:solidFill>
                <a:latin typeface="Libre Franklin Medium"/>
                <a:ea typeface="Libre Franklin Medium"/>
                <a:cs typeface="Libre Franklin Medium"/>
                <a:sym typeface="Libre Franklin Medium"/>
              </a:rPr>
              <a:t>4. Идентификувајте ги вашите средства/ресурси на заедницата</a:t>
            </a:r>
            <a:endParaRPr/>
          </a:p>
          <a:p>
            <a:pPr marL="0" marR="0" lvl="0" indent="0" algn="l" rtl="0">
              <a:lnSpc>
                <a:spcPct val="90000"/>
              </a:lnSpc>
              <a:spcBef>
                <a:spcPts val="0"/>
              </a:spcBef>
              <a:spcAft>
                <a:spcPts val="0"/>
              </a:spcAft>
              <a:buClr>
                <a:srgbClr val="2F5496"/>
              </a:buClr>
              <a:buSzPct val="100000"/>
              <a:buFont typeface="Libre Franklin Medium"/>
              <a:buNone/>
            </a:pPr>
            <a:endParaRPr sz="2000" b="1">
              <a:solidFill>
                <a:srgbClr val="2F5496"/>
              </a:solidFill>
              <a:latin typeface="Libre Franklin Medium"/>
              <a:ea typeface="Libre Franklin Medium"/>
              <a:cs typeface="Libre Franklin Medium"/>
              <a:sym typeface="Libre Franklin Medium"/>
            </a:endParaRPr>
          </a:p>
        </p:txBody>
      </p:sp>
      <p:sp>
        <p:nvSpPr>
          <p:cNvPr id="199" name="Google Shape;199;p29"/>
          <p:cNvSpPr txBox="1"/>
          <p:nvPr/>
        </p:nvSpPr>
        <p:spPr>
          <a:xfrm>
            <a:off x="8786554" y="2238974"/>
            <a:ext cx="2695500" cy="1754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 sz="1200" b="1" i="0" dirty="0">
                <a:solidFill>
                  <a:schemeClr val="lt1"/>
                </a:solidFill>
                <a:latin typeface="Libre Franklin"/>
                <a:ea typeface="Libre Franklin"/>
                <a:cs typeface="Libre Franklin"/>
                <a:sym typeface="Libre Franklin"/>
              </a:rPr>
              <a:t>Започнете со идентификување на ресурсите што ви се лесно достапни; ова може да вклучува организации во заедницата и поединци кои веќе обезбедуваат услуги или финансиска поддршка за да ги проценат потребите и да ги решат.</a:t>
            </a:r>
            <a:endParaRPr sz="1200" b="1" dirty="0">
              <a:solidFill>
                <a:schemeClr val="lt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2863</Words>
  <Application>Microsoft Office PowerPoint</Application>
  <PresentationFormat>Widescreen</PresentationFormat>
  <Paragraphs>144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Noto Sans Symbols</vt:lpstr>
      <vt:lpstr>Libre Franklin Medium</vt:lpstr>
      <vt:lpstr>Arial</vt:lpstr>
      <vt:lpstr>Open Sans</vt:lpstr>
      <vt:lpstr>Libre Franklin</vt:lpstr>
      <vt:lpstr>Office Theme 2013 - 2022</vt:lpstr>
      <vt:lpstr>PowerPoint Presentation</vt:lpstr>
      <vt:lpstr>ЦЕЛИ НА ПРВАТА СЕСИЈА</vt:lpstr>
      <vt:lpstr>Што е проценка на потребите на заедницата и  како да се спроведе за да се идентификуваат потенцијалните потреби и недостатокот на услугите. </vt:lpstr>
      <vt:lpstr> Што е CNA (Community need assessment Проценка на потребите на заедницата)?</vt:lpstr>
      <vt:lpstr>CNA (Проценка на потребите на заедницата, дефиниција и основи)</vt:lpstr>
      <vt:lpstr>CNA - Основни чекори</vt:lpstr>
      <vt:lpstr>CNA - Основни чекори</vt:lpstr>
      <vt:lpstr>CNA - Основни чекори</vt:lpstr>
      <vt:lpstr>CNA - Основни чекори</vt:lpstr>
      <vt:lpstr>CNA - Основни чекори</vt:lpstr>
      <vt:lpstr>Собирање податоци – Како да се спроведе CAN на прв поглед!</vt:lpstr>
      <vt:lpstr>Процес и алатки за проценка на потребите на заедницата</vt:lpstr>
      <vt:lpstr>Локален пример/студија на случај на CNA во Северна Македонија</vt:lpstr>
      <vt:lpstr>ЦЕЛИ НА ВТОРАТА СЕСИЈА</vt:lpstr>
      <vt:lpstr>Дизајнирање на услуги за задоволување на идентификуваните потреби. </vt:lpstr>
      <vt:lpstr>Примери за решенија/услуги за идентификувани потреби</vt:lpstr>
      <vt:lpstr>Развивање услуги/акции за решенија</vt:lpstr>
      <vt:lpstr>Соработка и ко-дизајнирање услуги/дејства со заедницата</vt:lpstr>
      <vt:lpstr>Дискусија за пример локален предизвик и услуга/акција во Северна Македонија</vt:lpstr>
      <vt:lpstr>ЦЕЛИ НА ТРЕТАТА СЕСИЈА</vt:lpstr>
      <vt:lpstr>Квалитетот и влијанието на услугите </vt:lpstr>
      <vt:lpstr>Што мериме и како во квалитетот и влијанието на услугите во заедницата</vt:lpstr>
      <vt:lpstr>Што мериме и како во квалитетот и влијанието на услугите во заедницата</vt:lpstr>
      <vt:lpstr>Прашања во прашалници или теле-интервјуа за квалитетот и влијанието на услугите</vt:lpstr>
      <vt:lpstr>Пример за прашалник за квалитет и влијание  во Северна Македонија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Suzana Trajkovska Kochankovska</cp:lastModifiedBy>
  <cp:revision>2</cp:revision>
  <dcterms:modified xsi:type="dcterms:W3CDTF">2025-07-11T16:03:17Z</dcterms:modified>
</cp:coreProperties>
</file>