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31" r:id="rId4"/>
    <p:sldId id="355" r:id="rId5"/>
    <p:sldId id="358" r:id="rId6"/>
    <p:sldId id="360" r:id="rId7"/>
    <p:sldId id="361" r:id="rId8"/>
    <p:sldId id="363" r:id="rId9"/>
    <p:sldId id="362" r:id="rId10"/>
    <p:sldId id="364" r:id="rId11"/>
    <p:sldId id="365" r:id="rId12"/>
    <p:sldId id="366" r:id="rId13"/>
    <p:sldId id="367" r:id="rId14"/>
    <p:sldId id="369" r:id="rId15"/>
    <p:sldId id="368" r:id="rId16"/>
    <p:sldId id="370" r:id="rId17"/>
    <p:sldId id="371" r:id="rId18"/>
    <p:sldId id="372" r:id="rId19"/>
    <p:sldId id="373" r:id="rId20"/>
    <p:sldId id="374" r:id="rId21"/>
    <p:sldId id="375" r:id="rId22"/>
    <p:sldId id="377" r:id="rId23"/>
    <p:sldId id="378" r:id="rId24"/>
    <p:sldId id="327" r:id="rId25"/>
    <p:sldId id="32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6327"/>
  </p:normalViewPr>
  <p:slideViewPr>
    <p:cSldViewPr snapToGrid="0">
      <p:cViewPr varScale="1">
        <p:scale>
          <a:sx n="62" d="100"/>
          <a:sy n="62" d="100"/>
        </p:scale>
        <p:origin x="10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00992-0275-47AF-B9C4-3E9A6F50E92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CF6D-A45C-4857-8400-FB4B00109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7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0457"/>
            <a:ext cx="9144000" cy="2029506"/>
          </a:xfrm>
        </p:spPr>
        <p:txBody>
          <a:bodyPr anchor="b"/>
          <a:lstStyle>
            <a:lvl1pPr algn="ctr">
              <a:defRPr sz="6000" b="1" spc="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1056"/>
            <a:ext cx="10515600" cy="7141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Čučo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39646" y="1004341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335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244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153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3335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244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153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809625" y="1567543"/>
            <a:ext cx="10267950" cy="40236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29682"/>
            <a:ext cx="6172200" cy="4231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&amp;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9681"/>
            <a:ext cx="6172200" cy="42313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8514"/>
            <a:ext cx="3932237" cy="30604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ni slik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7580" y="1510532"/>
            <a:ext cx="7615004" cy="3836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329244" y="2360478"/>
            <a:ext cx="5685065" cy="3429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  <a:gd name="connsiteX0-71" fmla="*/ 564 w 22849"/>
              <a:gd name="connsiteY0-72" fmla="*/ 0 h 25468"/>
              <a:gd name="connsiteX1-73" fmla="*/ 22849 w 22849"/>
              <a:gd name="connsiteY1-74" fmla="*/ 0 h 25468"/>
              <a:gd name="connsiteX2-75" fmla="*/ 22849 w 22849"/>
              <a:gd name="connsiteY2-76" fmla="*/ 17322 h 25468"/>
              <a:gd name="connsiteX3-77" fmla="*/ 1362 w 22849"/>
              <a:gd name="connsiteY3-78" fmla="*/ 25468 h 25468"/>
              <a:gd name="connsiteX4-79" fmla="*/ 564 w 22849"/>
              <a:gd name="connsiteY4-80" fmla="*/ 0 h 25468"/>
              <a:gd name="connsiteX0-81" fmla="*/ 564 w 22849"/>
              <a:gd name="connsiteY0-82" fmla="*/ 0 h 27240"/>
              <a:gd name="connsiteX1-83" fmla="*/ 22849 w 22849"/>
              <a:gd name="connsiteY1-84" fmla="*/ 0 h 27240"/>
              <a:gd name="connsiteX2-85" fmla="*/ 22849 w 22849"/>
              <a:gd name="connsiteY2-86" fmla="*/ 17322 h 27240"/>
              <a:gd name="connsiteX3-87" fmla="*/ 1362 w 22849"/>
              <a:gd name="connsiteY3-88" fmla="*/ 25468 h 27240"/>
              <a:gd name="connsiteX4-89" fmla="*/ 564 w 22849"/>
              <a:gd name="connsiteY4-90" fmla="*/ 0 h 27240"/>
              <a:gd name="connsiteX0-91" fmla="*/ 564 w 23027"/>
              <a:gd name="connsiteY0-92" fmla="*/ 0 h 27229"/>
              <a:gd name="connsiteX1-93" fmla="*/ 22849 w 23027"/>
              <a:gd name="connsiteY1-94" fmla="*/ 0 h 27229"/>
              <a:gd name="connsiteX2-95" fmla="*/ 23027 w 23027"/>
              <a:gd name="connsiteY2-96" fmla="*/ 17198 h 27229"/>
              <a:gd name="connsiteX3-97" fmla="*/ 1362 w 23027"/>
              <a:gd name="connsiteY3-98" fmla="*/ 25468 h 27229"/>
              <a:gd name="connsiteX4-99" fmla="*/ 564 w 23027"/>
              <a:gd name="connsiteY4-100" fmla="*/ 0 h 27229"/>
              <a:gd name="connsiteX0-101" fmla="*/ 564 w 23027"/>
              <a:gd name="connsiteY0-102" fmla="*/ 0 h 26511"/>
              <a:gd name="connsiteX1-103" fmla="*/ 22849 w 23027"/>
              <a:gd name="connsiteY1-104" fmla="*/ 0 h 26511"/>
              <a:gd name="connsiteX2-105" fmla="*/ 23027 w 23027"/>
              <a:gd name="connsiteY2-106" fmla="*/ 17198 h 26511"/>
              <a:gd name="connsiteX3-107" fmla="*/ 1362 w 23027"/>
              <a:gd name="connsiteY3-108" fmla="*/ 25468 h 26511"/>
              <a:gd name="connsiteX4-109" fmla="*/ 564 w 23027"/>
              <a:gd name="connsiteY4-110" fmla="*/ 0 h 26511"/>
              <a:gd name="connsiteX0-111" fmla="*/ 564 w 23027"/>
              <a:gd name="connsiteY0-112" fmla="*/ 0 h 26417"/>
              <a:gd name="connsiteX1-113" fmla="*/ 22849 w 23027"/>
              <a:gd name="connsiteY1-114" fmla="*/ 0 h 26417"/>
              <a:gd name="connsiteX2-115" fmla="*/ 23027 w 23027"/>
              <a:gd name="connsiteY2-116" fmla="*/ 17198 h 26417"/>
              <a:gd name="connsiteX3-117" fmla="*/ 1362 w 23027"/>
              <a:gd name="connsiteY3-118" fmla="*/ 25468 h 26417"/>
              <a:gd name="connsiteX4-119" fmla="*/ 564 w 23027"/>
              <a:gd name="connsiteY4-120" fmla="*/ 0 h 26417"/>
              <a:gd name="connsiteX0-121" fmla="*/ 11 w 22474"/>
              <a:gd name="connsiteY0-122" fmla="*/ 0 h 26417"/>
              <a:gd name="connsiteX1-123" fmla="*/ 22296 w 22474"/>
              <a:gd name="connsiteY1-124" fmla="*/ 0 h 26417"/>
              <a:gd name="connsiteX2-125" fmla="*/ 22474 w 22474"/>
              <a:gd name="connsiteY2-126" fmla="*/ 17198 h 26417"/>
              <a:gd name="connsiteX3-127" fmla="*/ 809 w 22474"/>
              <a:gd name="connsiteY3-128" fmla="*/ 25468 h 26417"/>
              <a:gd name="connsiteX4-129" fmla="*/ 11 w 22474"/>
              <a:gd name="connsiteY4-130" fmla="*/ 0 h 26417"/>
              <a:gd name="connsiteX0-131" fmla="*/ 16 w 22479"/>
              <a:gd name="connsiteY0-132" fmla="*/ 0 h 26417"/>
              <a:gd name="connsiteX1-133" fmla="*/ 22301 w 22479"/>
              <a:gd name="connsiteY1-134" fmla="*/ 0 h 26417"/>
              <a:gd name="connsiteX2-135" fmla="*/ 22479 w 22479"/>
              <a:gd name="connsiteY2-136" fmla="*/ 17198 h 26417"/>
              <a:gd name="connsiteX3-137" fmla="*/ 814 w 22479"/>
              <a:gd name="connsiteY3-138" fmla="*/ 25468 h 26417"/>
              <a:gd name="connsiteX4-139" fmla="*/ 16 w 22479"/>
              <a:gd name="connsiteY4-140" fmla="*/ 0 h 26417"/>
              <a:gd name="connsiteX0-141" fmla="*/ 16 w 22538"/>
              <a:gd name="connsiteY0-142" fmla="*/ 2715 h 28802"/>
              <a:gd name="connsiteX1-143" fmla="*/ 22301 w 22538"/>
              <a:gd name="connsiteY1-144" fmla="*/ 2715 h 28802"/>
              <a:gd name="connsiteX2-145" fmla="*/ 22538 w 22538"/>
              <a:gd name="connsiteY2-146" fmla="*/ 2705 h 28802"/>
              <a:gd name="connsiteX3-147" fmla="*/ 814 w 22538"/>
              <a:gd name="connsiteY3-148" fmla="*/ 28183 h 28802"/>
              <a:gd name="connsiteX4-149" fmla="*/ 16 w 22538"/>
              <a:gd name="connsiteY4-150" fmla="*/ 2715 h 28802"/>
              <a:gd name="connsiteX0-151" fmla="*/ 16 w 22538"/>
              <a:gd name="connsiteY0-152" fmla="*/ 1664 h 28324"/>
              <a:gd name="connsiteX1-153" fmla="*/ 22301 w 22538"/>
              <a:gd name="connsiteY1-154" fmla="*/ 1664 h 28324"/>
              <a:gd name="connsiteX2-155" fmla="*/ 22538 w 22538"/>
              <a:gd name="connsiteY2-156" fmla="*/ 1654 h 28324"/>
              <a:gd name="connsiteX3-157" fmla="*/ 814 w 22538"/>
              <a:gd name="connsiteY3-158" fmla="*/ 27132 h 28324"/>
              <a:gd name="connsiteX4-159" fmla="*/ 16 w 22538"/>
              <a:gd name="connsiteY4-160" fmla="*/ 1664 h 2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" h="28324">
                <a:moveTo>
                  <a:pt x="16" y="1664"/>
                </a:moveTo>
                <a:lnTo>
                  <a:pt x="22301" y="1664"/>
                </a:lnTo>
                <a:cubicBezTo>
                  <a:pt x="22360" y="7397"/>
                  <a:pt x="22479" y="-4079"/>
                  <a:pt x="22538" y="1654"/>
                </a:cubicBezTo>
                <a:cubicBezTo>
                  <a:pt x="14293" y="12425"/>
                  <a:pt x="24300" y="33558"/>
                  <a:pt x="814" y="27132"/>
                </a:cubicBezTo>
                <a:cubicBezTo>
                  <a:pt x="3054" y="12287"/>
                  <a:pt x="-263" y="5119"/>
                  <a:pt x="16" y="16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9750" y="2068513"/>
            <a:ext cx="18288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92575"/>
            <a:ext cx="1828800" cy="8540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Name of t</a:t>
            </a:r>
            <a:r>
              <a:rPr lang="en-GB" dirty="0"/>
              <a:t>he</a:t>
            </a:r>
            <a:r>
              <a:rPr lang="en-US" dirty="0"/>
              <a:t> author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j tekst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530" y="1837848"/>
            <a:ext cx="4577096" cy="3836935"/>
          </a:xfrm>
          <a:solidFill>
            <a:schemeClr val="accent1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691184" y="1510532"/>
            <a:ext cx="4577096" cy="3836935"/>
          </a:xfrm>
          <a:solidFill>
            <a:schemeClr val="accent2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420497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264229"/>
            <a:ext cx="8365032" cy="34919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362462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362200"/>
            <a:ext cx="8790482" cy="339402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95400"/>
            <a:ext cx="3522663" cy="49577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143"/>
            <a:ext cx="10515600" cy="7102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19200"/>
            <a:ext cx="3522663" cy="50339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 basi nevi 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mpar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36914"/>
            <a:ext cx="10515600" cy="70009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274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71799"/>
            <a:ext cx="5157787" cy="32178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274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71799"/>
            <a:ext cx="5183188" cy="32178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&amp;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3371"/>
            <a:ext cx="10515600" cy="68970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672587"/>
            <a:ext cx="5157787" cy="496834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272197"/>
            <a:ext cx="5157787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55877"/>
            <a:ext cx="5183188" cy="496835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272196"/>
            <a:ext cx="5183188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43917" y="2236112"/>
            <a:ext cx="1752600" cy="13303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887494" y="2226339"/>
            <a:ext cx="1752600" cy="13303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07" y="1426029"/>
            <a:ext cx="10515600" cy="6274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05229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43" y="2122714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098086" y="2122714"/>
            <a:ext cx="3243221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>
            <a:alphaModFix amt="35000"/>
          </a:blip>
          <a:stretch>
            <a:fillRect/>
          </a:stretch>
        </p:blipFill>
        <p:spPr>
          <a:xfrm>
            <a:off x="3816343" y="1570034"/>
            <a:ext cx="4559313" cy="47662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64703"/>
            <a:ext cx="10515600" cy="76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0683"/>
            <a:ext cx="10515600" cy="364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9362" y="6329385"/>
            <a:ext cx="402279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711" y="6301020"/>
            <a:ext cx="146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0896" y="183446"/>
            <a:ext cx="1879508" cy="819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356186" y="163489"/>
            <a:ext cx="5666282" cy="76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842154" y="5840940"/>
            <a:ext cx="3449503" cy="8244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18013" y="894392"/>
            <a:ext cx="695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Проект:  “Социјално претприемништво за млади Ромки (ROMANSE)”</a:t>
            </a:r>
          </a:p>
          <a:p>
            <a:pPr algn="ctr"/>
            <a:r>
              <a:rPr lang="en-US" sz="1400" dirty="0"/>
              <a:t>Проект </a:t>
            </a:r>
            <a:r>
              <a:rPr lang="en-US" sz="1400" dirty="0" err="1"/>
              <a:t>реф</a:t>
            </a:r>
            <a:r>
              <a:rPr lang="en-US" sz="1400" dirty="0"/>
              <a:t>. </a:t>
            </a:r>
            <a:r>
              <a:rPr lang="en-US" sz="1400" dirty="0" err="1"/>
              <a:t>бр</a:t>
            </a:r>
            <a:r>
              <a:rPr lang="en-US" sz="1400" dirty="0"/>
              <a:t>: ИПА III/2023/178565/64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7502"/>
            <a:ext cx="9144000" cy="1655762"/>
          </a:xfrm>
        </p:spPr>
        <p:txBody>
          <a:bodyPr>
            <a:normAutofit/>
          </a:bodyPr>
          <a:lstStyle/>
          <a:p>
            <a:pPr>
              <a:defRPr sz="2000" b="1">
                <a:effectLst/>
                <a:latin typeface="Calibri" panose="020F0502020204030204" pitchFamily="34" charset="0"/>
                <a:ea typeface="Calibri" panose="020F0502020204030204" pitchFamily="34" charset="0"/>
              </a:defRPr>
            </a:pPr>
            <a:r>
              <a:rPr sz="2500" dirty="0" err="1"/>
              <a:t>Комуникација</a:t>
            </a:r>
            <a:r>
              <a:rPr sz="2500" dirty="0"/>
              <a:t> </a:t>
            </a:r>
            <a:r>
              <a:rPr sz="2500" dirty="0" err="1"/>
              <a:t>со</a:t>
            </a:r>
            <a:r>
              <a:rPr sz="2500" dirty="0"/>
              <a:t> </a:t>
            </a:r>
            <a:r>
              <a:rPr sz="2500" dirty="0" err="1"/>
              <a:t>јавноста</a:t>
            </a:r>
            <a:r>
              <a:rPr sz="2500" dirty="0"/>
              <a:t> и </a:t>
            </a:r>
            <a:r>
              <a:rPr sz="2500" dirty="0" err="1"/>
              <a:t>заинтересираните</a:t>
            </a:r>
            <a:r>
              <a:rPr sz="2500" dirty="0"/>
              <a:t> </a:t>
            </a:r>
            <a:r>
              <a:rPr sz="2500" dirty="0" err="1"/>
              <a:t>страни</a:t>
            </a:r>
            <a:endParaRPr lang="en-US" sz="2500" dirty="0">
              <a:latin typeface="Franklin Gothic Medium (Headings)"/>
            </a:endParaRPr>
          </a:p>
        </p:txBody>
      </p:sp>
      <p:sp>
        <p:nvSpPr>
          <p:cNvPr id="4" name="Google Shape;182;p2">
            <a:extLst>
              <a:ext uri="{FF2B5EF4-FFF2-40B4-BE49-F238E27FC236}">
                <a16:creationId xmlns:a16="http://schemas.microsoft.com/office/drawing/2014/main" id="{D3FD85BD-E585-8B2A-A13C-2C9F4F925F78}"/>
              </a:ext>
            </a:extLst>
          </p:cNvPr>
          <p:cNvSpPr txBox="1">
            <a:spLocks/>
          </p:cNvSpPr>
          <p:nvPr/>
        </p:nvSpPr>
        <p:spPr>
          <a:xfrm>
            <a:off x="949158" y="1600200"/>
            <a:ext cx="10293684" cy="2029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b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3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2F5496"/>
              </a:buClr>
              <a:buSzPct val="100000"/>
              <a:buFont typeface="Libre Franklin Medium"/>
              <a:buNone/>
            </a:pPr>
            <a:r>
              <a:rPr lang="mk-MK" dirty="0"/>
              <a:t>Градење на </a:t>
            </a:r>
            <a:r>
              <a:rPr dirty="0" err="1"/>
              <a:t>капацитети</a:t>
            </a:r>
            <a:r>
              <a:rPr dirty="0"/>
              <a:t> </a:t>
            </a:r>
            <a:r>
              <a:rPr lang="mk-MK" dirty="0"/>
              <a:t>на НВОи</a:t>
            </a:r>
            <a:br>
              <a:rPr lang="en-US" dirty="0"/>
            </a:br>
            <a:r>
              <a:rPr dirty="0"/>
              <a:t> </a:t>
            </a:r>
            <a:r>
              <a:rPr dirty="0" err="1"/>
              <a:t>Сесија</a:t>
            </a:r>
            <a:r>
              <a:rPr dirty="0"/>
              <a:t>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66C7-72BC-A468-1A0D-88509616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Избирање на вистинската платформа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12F1-BEE4-2C7D-2D66-19EDE32A4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Facebook</a:t>
            </a:r>
            <a:r>
              <a:t>: Најдобар за ангажман на клиентите, градење заедница и ажурирања 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LinkedIn</a:t>
            </a:r>
            <a:r>
              <a:t>: Идеален за B2B комуникации, професионални мрежи и мисловно лидерство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Twitter</a:t>
            </a:r>
            <a:r>
              <a:t>: Брзи ажурирања, корисничка поддршка и вести од индустријата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Instagram</a:t>
            </a:r>
            <a:r>
              <a:t>: визуелно раскажување приказни, свесност за брендот и партнерства со влијателни личности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YouTube</a:t>
            </a:r>
            <a:r>
              <a:t>: видеосодржини за детални објаснувања, упатства или интервјуа</a:t>
            </a:r>
          </a:p>
          <a:p>
            <a:endParaRPr lang="en-US" dirty="0"/>
          </a:p>
        </p:txBody>
      </p:sp>
      <p:pic>
        <p:nvPicPr>
          <p:cNvPr id="5" name="Picture 4" descr="A blue square with a white letter f  AI-generated content may be incorrect.">
            <a:extLst>
              <a:ext uri="{FF2B5EF4-FFF2-40B4-BE49-F238E27FC236}">
                <a16:creationId xmlns:a16="http://schemas.microsoft.com/office/drawing/2014/main" id="{26856437-FA5C-2286-E0A4-CD118F43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528" y="1870262"/>
            <a:ext cx="782544" cy="782544"/>
          </a:xfrm>
          <a:prstGeom prst="rect">
            <a:avLst/>
          </a:prstGeom>
        </p:spPr>
      </p:pic>
      <p:pic>
        <p:nvPicPr>
          <p:cNvPr id="7" name="Picture 6" descr="A blue and black logo  AI-generated content may be incorrect.">
            <a:extLst>
              <a:ext uri="{FF2B5EF4-FFF2-40B4-BE49-F238E27FC236}">
                <a16:creationId xmlns:a16="http://schemas.microsoft.com/office/drawing/2014/main" id="{89C7824C-1CF1-209A-6734-1FCDD3AC0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00" y="2715969"/>
            <a:ext cx="1256532" cy="1256532"/>
          </a:xfrm>
          <a:prstGeom prst="rect">
            <a:avLst/>
          </a:prstGeom>
        </p:spPr>
      </p:pic>
      <p:pic>
        <p:nvPicPr>
          <p:cNvPr id="9" name="Picture 8" descr="A blue bird with black background  AI-generated content may be incorrect.">
            <a:extLst>
              <a:ext uri="{FF2B5EF4-FFF2-40B4-BE49-F238E27FC236}">
                <a16:creationId xmlns:a16="http://schemas.microsoft.com/office/drawing/2014/main" id="{6C2B9391-2294-347A-87C1-F7B874040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390" y="3422809"/>
            <a:ext cx="1225710" cy="1225710"/>
          </a:xfrm>
          <a:prstGeom prst="rect">
            <a:avLst/>
          </a:prstGeom>
        </p:spPr>
      </p:pic>
      <p:pic>
        <p:nvPicPr>
          <p:cNvPr id="11" name="Picture 10" descr="A logo of a camera  AI-generated content may be incorrect.">
            <a:extLst>
              <a:ext uri="{FF2B5EF4-FFF2-40B4-BE49-F238E27FC236}">
                <a16:creationId xmlns:a16="http://schemas.microsoft.com/office/drawing/2014/main" id="{FCB8B10E-DF00-3DA3-A320-507179E1D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100" y="4417930"/>
            <a:ext cx="663207" cy="663207"/>
          </a:xfrm>
          <a:prstGeom prst="rect">
            <a:avLst/>
          </a:prstGeom>
        </p:spPr>
      </p:pic>
      <p:pic>
        <p:nvPicPr>
          <p:cNvPr id="13" name="Picture 12" descr="A red and black logo  AI-generated content may be incorrect.">
            <a:extLst>
              <a:ext uri="{FF2B5EF4-FFF2-40B4-BE49-F238E27FC236}">
                <a16:creationId xmlns:a16="http://schemas.microsoft.com/office/drawing/2014/main" id="{41B81218-A04F-E1D1-B42A-41A558647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0808" y="5464629"/>
            <a:ext cx="1077824" cy="11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935D-D6CB-D148-3026-3A82C65C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3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Прилагодување на комуникацијата кон различни публики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4B9F4-B3CE-0354-2A6C-B2117B692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За вработени</a:t>
            </a:r>
            <a:r>
              <a:t>: Користете внатрешни социјални мрежи (на пр., Slack, Microsoft Teams)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За клиенти</a:t>
            </a:r>
            <a:r>
              <a:t>: Користете платформи фокусирани на клиентите (на пр., Facebook, Instagram, Twitter)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За инвеститори</a:t>
            </a:r>
            <a:r>
              <a:t>: Сподели новости преку LinkedIn и корпоративни веб-страници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За добавувачи</a:t>
            </a:r>
            <a:r>
              <a:t>: платформи специфични за индустријата или LinkedIn групи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Општи совети</a:t>
            </a:r>
            <a:r>
              <a:t>: прилагодете ги тонот и содржината за да одговараат на платформата и публиката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2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B56A-6FEB-410D-743F-4453C3FC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Алатки за ефективна комуникација на социјалните медиуми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1A90-D6DD-279D-6CBE-A0898964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2700" b="1" dirty="0"/>
              <a:t>Hootsuite</a:t>
            </a:r>
            <a:r>
              <a:rPr sz="2700" dirty="0"/>
              <a:t>: </a:t>
            </a:r>
            <a:r>
              <a:rPr sz="2700" dirty="0" err="1"/>
              <a:t>закажете</a:t>
            </a:r>
            <a:r>
              <a:rPr sz="2700" dirty="0"/>
              <a:t> </a:t>
            </a:r>
            <a:r>
              <a:rPr sz="2700" dirty="0" err="1"/>
              <a:t>објави</a:t>
            </a:r>
            <a:r>
              <a:rPr sz="2700" dirty="0"/>
              <a:t>, </a:t>
            </a:r>
            <a:r>
              <a:rPr sz="2700" dirty="0" err="1"/>
              <a:t>следете</a:t>
            </a:r>
            <a:r>
              <a:rPr sz="2700" dirty="0"/>
              <a:t> </a:t>
            </a:r>
            <a:r>
              <a:rPr sz="2700" dirty="0" err="1"/>
              <a:t>ги</a:t>
            </a:r>
            <a:r>
              <a:rPr sz="2700" dirty="0"/>
              <a:t> </a:t>
            </a:r>
            <a:r>
              <a:rPr sz="2700" dirty="0" err="1"/>
              <a:t>разговорите</a:t>
            </a:r>
            <a:r>
              <a:rPr sz="2700" dirty="0"/>
              <a:t> и </a:t>
            </a:r>
            <a:r>
              <a:rPr sz="2700" dirty="0" err="1"/>
              <a:t>следете</a:t>
            </a:r>
            <a:r>
              <a:rPr sz="2700" dirty="0"/>
              <a:t> </a:t>
            </a:r>
            <a:r>
              <a:rPr sz="2700" dirty="0" err="1"/>
              <a:t>ги</a:t>
            </a:r>
            <a:r>
              <a:rPr sz="2700" dirty="0"/>
              <a:t> </a:t>
            </a:r>
            <a:r>
              <a:rPr sz="2700" dirty="0" err="1"/>
              <a:t>перформансите</a:t>
            </a:r>
            <a:endParaRPr sz="2700" dirty="0"/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2700" b="1" dirty="0"/>
              <a:t>Canva</a:t>
            </a:r>
            <a:r>
              <a:rPr sz="2700" dirty="0"/>
              <a:t>: </a:t>
            </a:r>
            <a:r>
              <a:rPr sz="2700" dirty="0" err="1"/>
              <a:t>Лесна</a:t>
            </a:r>
            <a:r>
              <a:rPr sz="2700" dirty="0"/>
              <a:t> </a:t>
            </a:r>
            <a:r>
              <a:rPr sz="2700" dirty="0" err="1"/>
              <a:t>алатка</a:t>
            </a:r>
            <a:r>
              <a:rPr sz="2700" dirty="0"/>
              <a:t> </a:t>
            </a:r>
            <a:r>
              <a:rPr sz="2700" dirty="0" err="1"/>
              <a:t>за</a:t>
            </a:r>
            <a:r>
              <a:rPr sz="2700" dirty="0"/>
              <a:t> </a:t>
            </a:r>
            <a:r>
              <a:rPr sz="2700" dirty="0" err="1"/>
              <a:t>дизајн</a:t>
            </a:r>
            <a:r>
              <a:rPr sz="2700" dirty="0"/>
              <a:t> </a:t>
            </a:r>
            <a:r>
              <a:rPr sz="2700" dirty="0" err="1"/>
              <a:t>за</a:t>
            </a:r>
            <a:r>
              <a:rPr sz="2700" dirty="0"/>
              <a:t> </a:t>
            </a:r>
            <a:r>
              <a:rPr sz="2700" dirty="0" err="1"/>
              <a:t>креирање</a:t>
            </a:r>
            <a:r>
              <a:rPr sz="2700" dirty="0"/>
              <a:t> </a:t>
            </a:r>
            <a:r>
              <a:rPr sz="2700" dirty="0" err="1"/>
              <a:t>привлечна</a:t>
            </a:r>
            <a:r>
              <a:rPr sz="2700" dirty="0"/>
              <a:t> </a:t>
            </a:r>
            <a:r>
              <a:rPr sz="2700" dirty="0" err="1"/>
              <a:t>графика</a:t>
            </a:r>
            <a:endParaRPr sz="2700" dirty="0"/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2700" b="1" dirty="0"/>
              <a:t>Buffer</a:t>
            </a:r>
            <a:r>
              <a:rPr sz="2700" dirty="0"/>
              <a:t>: </a:t>
            </a:r>
            <a:r>
              <a:rPr sz="2700" dirty="0" err="1"/>
              <a:t>Го</a:t>
            </a:r>
            <a:r>
              <a:rPr sz="2700" dirty="0"/>
              <a:t> </a:t>
            </a:r>
            <a:r>
              <a:rPr sz="2700" dirty="0" err="1"/>
              <a:t>поедноставува</a:t>
            </a:r>
            <a:r>
              <a:rPr sz="2700" dirty="0"/>
              <a:t> </a:t>
            </a:r>
            <a:r>
              <a:rPr sz="2700" dirty="0" err="1"/>
              <a:t>планирањето</a:t>
            </a:r>
            <a:r>
              <a:rPr sz="2700" dirty="0"/>
              <a:t> </a:t>
            </a:r>
            <a:r>
              <a:rPr sz="2700" dirty="0" err="1"/>
              <a:t>на</a:t>
            </a:r>
            <a:r>
              <a:rPr sz="2700" dirty="0"/>
              <a:t> </a:t>
            </a:r>
            <a:r>
              <a:rPr sz="2700" dirty="0" err="1"/>
              <a:t>распоредот</a:t>
            </a:r>
            <a:r>
              <a:rPr sz="2700" dirty="0"/>
              <a:t> и </a:t>
            </a:r>
            <a:r>
              <a:rPr sz="2700" dirty="0" err="1"/>
              <a:t>содржината</a:t>
            </a:r>
            <a:endParaRPr sz="2700" dirty="0"/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2700" b="1" dirty="0"/>
              <a:t>Sprout Social</a:t>
            </a:r>
            <a:r>
              <a:rPr sz="2700" dirty="0"/>
              <a:t>: </a:t>
            </a:r>
            <a:r>
              <a:rPr sz="2700" dirty="0" err="1"/>
              <a:t>алатка</a:t>
            </a:r>
            <a:r>
              <a:rPr sz="2700" dirty="0"/>
              <a:t> </a:t>
            </a:r>
            <a:r>
              <a:rPr sz="2700" dirty="0" err="1"/>
              <a:t>за</a:t>
            </a:r>
            <a:r>
              <a:rPr sz="2700" dirty="0"/>
              <a:t> </a:t>
            </a:r>
            <a:r>
              <a:rPr sz="2700" dirty="0" err="1"/>
              <a:t>управување</a:t>
            </a:r>
            <a:r>
              <a:rPr sz="2700" dirty="0"/>
              <a:t> и </a:t>
            </a:r>
            <a:r>
              <a:rPr sz="2700" dirty="0" err="1"/>
              <a:t>анализа</a:t>
            </a:r>
            <a:r>
              <a:rPr sz="2700" dirty="0"/>
              <a:t> </a:t>
            </a:r>
            <a:r>
              <a:rPr sz="2700" dirty="0" err="1"/>
              <a:t>на</a:t>
            </a:r>
            <a:r>
              <a:rPr sz="2700" dirty="0"/>
              <a:t> </a:t>
            </a:r>
            <a:r>
              <a:rPr sz="2700" dirty="0" err="1"/>
              <a:t>социјални</a:t>
            </a:r>
            <a:r>
              <a:rPr sz="2700" dirty="0"/>
              <a:t> </a:t>
            </a:r>
            <a:r>
              <a:rPr sz="2700" dirty="0" err="1"/>
              <a:t>медиуми</a:t>
            </a:r>
            <a:endParaRPr sz="2700" dirty="0"/>
          </a:p>
          <a:p>
            <a:pPr>
              <a:defRPr sz="30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sz="2700" b="1" dirty="0"/>
              <a:t>Trello</a:t>
            </a:r>
            <a:r>
              <a:rPr sz="2700" dirty="0"/>
              <a:t>: </a:t>
            </a:r>
            <a:r>
              <a:rPr sz="2700" dirty="0" err="1"/>
              <a:t>Календар</a:t>
            </a:r>
            <a:r>
              <a:rPr sz="2700" dirty="0"/>
              <a:t> </a:t>
            </a:r>
            <a:r>
              <a:rPr sz="2700" dirty="0" err="1"/>
              <a:t>на</a:t>
            </a:r>
            <a:r>
              <a:rPr sz="2700" dirty="0"/>
              <a:t> </a:t>
            </a:r>
            <a:r>
              <a:rPr sz="2700" dirty="0" err="1"/>
              <a:t>содржини</a:t>
            </a:r>
            <a:r>
              <a:rPr sz="2700" dirty="0"/>
              <a:t> </a:t>
            </a:r>
            <a:r>
              <a:rPr sz="2700" dirty="0" err="1"/>
              <a:t>за</a:t>
            </a:r>
            <a:r>
              <a:rPr sz="2700" dirty="0"/>
              <a:t> </a:t>
            </a:r>
            <a:r>
              <a:rPr sz="2700" dirty="0" err="1"/>
              <a:t>организирање</a:t>
            </a:r>
            <a:r>
              <a:rPr sz="2700" dirty="0"/>
              <a:t> </a:t>
            </a:r>
            <a:r>
              <a:rPr sz="2700" dirty="0" err="1"/>
              <a:t>стратегии</a:t>
            </a:r>
            <a:r>
              <a:rPr sz="2700" dirty="0"/>
              <a:t> </a:t>
            </a:r>
            <a:r>
              <a:rPr sz="2700" dirty="0" err="1"/>
              <a:t>за</a:t>
            </a:r>
            <a:r>
              <a:rPr sz="2700" dirty="0"/>
              <a:t> </a:t>
            </a:r>
            <a:r>
              <a:rPr sz="2700" dirty="0" err="1"/>
              <a:t>социјални</a:t>
            </a:r>
            <a:r>
              <a:rPr sz="2700" dirty="0"/>
              <a:t> </a:t>
            </a:r>
            <a:r>
              <a:rPr sz="2700" dirty="0" err="1"/>
              <a:t>медиуми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46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55FE-6632-8A6B-243B-0D394376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Идни трендови во комуникацијата на социјалните медиуми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59BA-427D-1761-91CF-69CF7948B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AI и Chatbots</a:t>
            </a:r>
            <a:r>
              <a:t>: Автоматизирани одговори за брзо ангажирање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Видеосодржини:</a:t>
            </a:r>
            <a:r>
              <a:t> зголемена употреба на преноси во живо и видеосодржини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Персонализација</a:t>
            </a:r>
            <a:r>
              <a:t>: Целна содржина врз основа на интересите на корисникот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/>
              <a:t>Краткотрајна содржина</a:t>
            </a:r>
            <a:r>
              <a:t>: Краткотрајни објави за да се создаде итност (на пр., Приказни на Instagram/Snapchat)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0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6CEA-4939-4CB3-1DC2-5CE92C88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</p:spPr>
        <p:txBody>
          <a:bodyPr anchor="ctr">
            <a:normAutofit/>
          </a:bodyPr>
          <a:lstStyle/>
          <a:p>
            <a:pPr>
              <a:defRPr kern="100">
                <a:effectLst/>
              </a:defRPr>
            </a:pPr>
            <a:r>
              <a:t>Односи со јавност</a:t>
            </a:r>
            <a:endParaRPr lang="en-US"/>
          </a:p>
        </p:txBody>
      </p:sp>
      <p:pic>
        <p:nvPicPr>
          <p:cNvPr id="5" name="Content Placeholder 4" descr="A hand writing on a whiteboard  AI-generated content may be incorrect.">
            <a:extLst>
              <a:ext uri="{FF2B5EF4-FFF2-40B4-BE49-F238E27FC236}">
                <a16:creationId xmlns:a16="http://schemas.microsoft.com/office/drawing/2014/main" id="{526741F2-5D6F-2647-797F-25646D33E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880" b="25299"/>
          <a:stretch/>
        </p:blipFill>
        <p:spPr>
          <a:xfrm>
            <a:off x="838200" y="2188563"/>
            <a:ext cx="10515600" cy="398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5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9B718-71D1-0DF4-D72E-E35D2623E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3E89-1A21-9374-A89C-563A796F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ЦЕЛИ НА ТРЕТАТА СЕСИЈА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B5E6-3E55-1F1D-DCE2-D7F632404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t>Разбирање на важноста на ПР во една организација и различните модели на ПР; </a:t>
            </a:r>
          </a:p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t>Разбирање на управувањето со кризи и да научат како да користат различни модели на управување со кризи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1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D060-043A-EBC0-7EBB-69D5BE2E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Вовед во односите со јавноста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3B18-666E-1F67-092B-1531FBEC1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b="1"/>
              <a:t>Дефиниција: </a:t>
            </a:r>
            <a:r>
              <a:t>Односи со јавноста е практика на управување со ширењето на информации помеѓу една организација и нејзината јавност.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b="1"/>
              <a:t>Цел: </a:t>
            </a:r>
            <a:r>
              <a:t>Градење и одржување позитивен имиџ, поттикнување добра волја и воспоставување односи со клучните засегнати страни.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5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9908-CFD3-0F2E-848A-2B136D56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 anchor="ctr">
            <a:normAutofit/>
          </a:bodyPr>
          <a:lstStyle/>
          <a:p>
            <a:pPr>
              <a:defRPr sz="4100">
                <a:effectLst/>
              </a:defRPr>
            </a:pPr>
            <a:r>
              <a:t>Клучни функции за односи со јавноста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56A96-57F1-83EE-FCBA-E24BA0D3B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>
            <a:normAutofit/>
          </a:bodyPr>
          <a:lstStyle/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kern="100">
                <a:effectLst/>
              </a:defRPr>
            </a:pPr>
            <a:r>
              <a:rPr b="1"/>
              <a:t>Односи со медиумите: </a:t>
            </a:r>
            <a:r>
              <a:t>Градење силни медиумски партнерства за ширење клучни пораки.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kern="100">
                <a:effectLst/>
              </a:defRPr>
            </a:pPr>
            <a:r>
              <a:rPr b="1"/>
              <a:t>Внатрешна комуникација: </a:t>
            </a:r>
            <a:r>
              <a:t>Обезбедување дека вработените се добро информирани и мотивирани.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kern="100">
                <a:effectLst/>
              </a:defRPr>
            </a:pPr>
            <a:r>
              <a:rPr b="1"/>
              <a:t>Управување со брендот: </a:t>
            </a:r>
            <a:r>
              <a:t>Обликување на перцепцијата на јавноста за брендот или организацијата.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kern="100">
                <a:effectLst/>
              </a:defRPr>
            </a:pPr>
            <a:r>
              <a:rPr b="1"/>
              <a:t>Ангажирање на јавноста: </a:t>
            </a:r>
            <a:r>
              <a:t>Интеракција со јавноста преку настани, CSR активности итн.</a:t>
            </a:r>
          </a:p>
          <a:p>
            <a:endParaRPr lang="en-US" dirty="0"/>
          </a:p>
        </p:txBody>
      </p:sp>
      <p:pic>
        <p:nvPicPr>
          <p:cNvPr id="7" name="Picture 6" descr="A close-up of words  AI-generated content may be incorrect.">
            <a:extLst>
              <a:ext uri="{FF2B5EF4-FFF2-40B4-BE49-F238E27FC236}">
                <a16:creationId xmlns:a16="http://schemas.microsoft.com/office/drawing/2014/main" id="{3BE4BACD-13C3-843C-EA8F-1A742281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09" y="2724611"/>
            <a:ext cx="3522663" cy="2023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72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5863-4D9E-BE6F-2331-53052A9E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>
            <a:normAutofit/>
          </a:bodyPr>
          <a:lstStyle/>
          <a:p>
            <a:pPr>
              <a:defRPr kern="100">
                <a:effectLst/>
              </a:defRPr>
            </a:pPr>
            <a:r>
              <a:t>Видови на односи со јавноста</a:t>
            </a:r>
            <a:endParaRPr lang="en-US"/>
          </a:p>
        </p:txBody>
      </p:sp>
      <p:pic>
        <p:nvPicPr>
          <p:cNvPr id="5" name="Picture 4" descr="A diagram of clouds with text  AI-generated content may be incorrect.">
            <a:extLst>
              <a:ext uri="{FF2B5EF4-FFF2-40B4-BE49-F238E27FC236}">
                <a16:creationId xmlns:a16="http://schemas.microsoft.com/office/drawing/2014/main" id="{79597C28-4FE6-7942-AB5E-F5B95477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069" y="1629682"/>
            <a:ext cx="5826438" cy="42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3CE78-8DB4-8D00-867A-DEAE7A25C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kern="100">
                <a:effectLst/>
              </a:defRPr>
            </a:pPr>
            <a:r>
              <a:rPr sz="2500" b="1" dirty="0" err="1"/>
              <a:t>Проактивен</a:t>
            </a:r>
            <a:r>
              <a:rPr sz="2500" b="1" dirty="0"/>
              <a:t> ПР: </a:t>
            </a:r>
            <a:r>
              <a:rPr sz="2500" dirty="0" err="1"/>
              <a:t>Планирање</a:t>
            </a:r>
            <a:r>
              <a:rPr sz="2500" dirty="0"/>
              <a:t> </a:t>
            </a:r>
            <a:r>
              <a:rPr sz="2500" dirty="0" err="1"/>
              <a:t>однапред</a:t>
            </a:r>
            <a:r>
              <a:rPr sz="2500" dirty="0"/>
              <a:t> и </a:t>
            </a:r>
            <a:r>
              <a:rPr sz="2500" dirty="0" err="1"/>
              <a:t>обликување</a:t>
            </a:r>
            <a:r>
              <a:rPr sz="2500" dirty="0"/>
              <a:t> </a:t>
            </a:r>
            <a:r>
              <a:rPr sz="2500" dirty="0" err="1"/>
              <a:t>на</a:t>
            </a:r>
            <a:r>
              <a:rPr sz="2500" dirty="0"/>
              <a:t> </a:t>
            </a:r>
            <a:r>
              <a:rPr sz="2500" dirty="0" err="1"/>
              <a:t>перцепцијата</a:t>
            </a:r>
            <a:r>
              <a:rPr sz="2500" dirty="0"/>
              <a:t> </a:t>
            </a:r>
            <a:r>
              <a:rPr sz="2500" dirty="0" err="1"/>
              <a:t>на</a:t>
            </a:r>
            <a:r>
              <a:rPr sz="2500" dirty="0"/>
              <a:t> </a:t>
            </a:r>
            <a:r>
              <a:rPr sz="2500" dirty="0" err="1"/>
              <a:t>јавноста</a:t>
            </a:r>
            <a:r>
              <a:rPr sz="2500" dirty="0"/>
              <a:t>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kern="100">
                <a:effectLst/>
              </a:defRPr>
            </a:pPr>
            <a:r>
              <a:rPr sz="2500" b="1" dirty="0" err="1"/>
              <a:t>Реактивен</a:t>
            </a:r>
            <a:r>
              <a:rPr sz="2500" b="1" dirty="0"/>
              <a:t> ПР: </a:t>
            </a:r>
            <a:r>
              <a:rPr sz="2500" dirty="0" err="1"/>
              <a:t>Одговарање</a:t>
            </a:r>
            <a:r>
              <a:rPr sz="2500" dirty="0"/>
              <a:t> </a:t>
            </a:r>
            <a:r>
              <a:rPr sz="2500" dirty="0" err="1"/>
              <a:t>на</a:t>
            </a:r>
            <a:r>
              <a:rPr sz="2500" dirty="0"/>
              <a:t> </a:t>
            </a:r>
            <a:r>
              <a:rPr sz="2500" dirty="0" err="1"/>
              <a:t>јавни</a:t>
            </a:r>
            <a:r>
              <a:rPr sz="2500" dirty="0"/>
              <a:t> </a:t>
            </a:r>
            <a:r>
              <a:rPr sz="2500" dirty="0" err="1"/>
              <a:t>прашања</a:t>
            </a:r>
            <a:r>
              <a:rPr sz="2500" dirty="0"/>
              <a:t> и </a:t>
            </a:r>
            <a:r>
              <a:rPr sz="2500" dirty="0" err="1"/>
              <a:t>предизвици</a:t>
            </a:r>
            <a:r>
              <a:rPr sz="2500" dirty="0"/>
              <a:t> </a:t>
            </a:r>
            <a:r>
              <a:rPr sz="2500" dirty="0" err="1"/>
              <a:t>како</a:t>
            </a:r>
            <a:r>
              <a:rPr sz="2500" dirty="0"/>
              <a:t> </a:t>
            </a:r>
            <a:r>
              <a:rPr sz="2500" dirty="0" err="1"/>
              <a:t>што</a:t>
            </a:r>
            <a:r>
              <a:rPr sz="2500" dirty="0"/>
              <a:t> </a:t>
            </a:r>
            <a:r>
              <a:rPr sz="2500" dirty="0" err="1"/>
              <a:t>се</a:t>
            </a:r>
            <a:r>
              <a:rPr sz="2500" dirty="0"/>
              <a:t> </a:t>
            </a:r>
            <a:r>
              <a:rPr sz="2500" dirty="0" err="1"/>
              <a:t>појавуваат</a:t>
            </a:r>
            <a:r>
              <a:rPr sz="2500" dirty="0"/>
              <a:t>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kern="100">
                <a:effectLst/>
              </a:defRPr>
            </a:pPr>
            <a:r>
              <a:rPr sz="2500" b="1" dirty="0" err="1"/>
              <a:t>Кризен</a:t>
            </a:r>
            <a:r>
              <a:rPr sz="2500" b="1" dirty="0"/>
              <a:t> ПР: </a:t>
            </a:r>
            <a:r>
              <a:rPr sz="2500" dirty="0" err="1"/>
              <a:t>Управување</a:t>
            </a:r>
            <a:r>
              <a:rPr sz="2500" dirty="0"/>
              <a:t> </a:t>
            </a:r>
            <a:r>
              <a:rPr sz="2500" dirty="0" err="1"/>
              <a:t>со</a:t>
            </a:r>
            <a:r>
              <a:rPr sz="2500" dirty="0"/>
              <a:t> </a:t>
            </a:r>
            <a:r>
              <a:rPr sz="2500" dirty="0" err="1"/>
              <a:t>комуникацијата</a:t>
            </a:r>
            <a:r>
              <a:rPr sz="2500" dirty="0"/>
              <a:t> </a:t>
            </a:r>
            <a:r>
              <a:rPr sz="2500" dirty="0" err="1"/>
              <a:t>за</a:t>
            </a:r>
            <a:r>
              <a:rPr sz="2500" dirty="0"/>
              <a:t> </a:t>
            </a:r>
            <a:r>
              <a:rPr sz="2500" dirty="0" err="1"/>
              <a:t>време</a:t>
            </a:r>
            <a:r>
              <a:rPr sz="2500" dirty="0"/>
              <a:t> и </a:t>
            </a:r>
            <a:r>
              <a:rPr sz="2500" dirty="0" err="1"/>
              <a:t>по</a:t>
            </a:r>
            <a:r>
              <a:rPr sz="2500" dirty="0"/>
              <a:t> </a:t>
            </a:r>
            <a:r>
              <a:rPr sz="2500" dirty="0" err="1"/>
              <a:t>криза</a:t>
            </a:r>
            <a:r>
              <a:rPr sz="25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43D8-B85B-0673-63BF-103A914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Што е кризна комуникација?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F691-A91B-F4CD-EC74-2C9DB44B7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Дефиниција: </a:t>
            </a:r>
            <a:r>
              <a:t>Кризна комуникација е процес на управување со криза во односите со јавноста за да се заштити угледот на организацијата и да се намали штетата.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Цел: </a:t>
            </a:r>
            <a:r>
              <a:t>Комуницирајте ефикасно за да го заштитите брендот, да ги информирате засегнатите страни и да ја минимизирате штетата за време на неочекувани ситуации.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1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234C-3AD9-5047-4EF7-AFB30049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ЦЕЛИ НА ПРВАТА СЕСИЈА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C985-2BEB-2DB5-BE5D-2541BEA5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dirty="0" err="1"/>
              <a:t>Учесниците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научат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комуницираат</a:t>
            </a:r>
            <a:r>
              <a:rPr dirty="0"/>
              <a:t> </a:t>
            </a:r>
            <a:r>
              <a:rPr dirty="0" err="1"/>
              <a:t>ефективно</a:t>
            </a:r>
            <a:r>
              <a:rPr dirty="0"/>
              <a:t> и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ја</a:t>
            </a:r>
            <a:r>
              <a:rPr dirty="0"/>
              <a:t> </a:t>
            </a:r>
            <a:r>
              <a:rPr dirty="0" err="1"/>
              <a:t>разберат</a:t>
            </a:r>
            <a:r>
              <a:rPr dirty="0"/>
              <a:t> </a:t>
            </a:r>
            <a:r>
              <a:rPr dirty="0" err="1"/>
              <a:t>важноста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јасната</a:t>
            </a:r>
            <a:r>
              <a:rPr dirty="0"/>
              <a:t> </a:t>
            </a:r>
            <a:r>
              <a:rPr dirty="0" err="1"/>
              <a:t>комуникација</a:t>
            </a:r>
            <a:r>
              <a:rPr dirty="0"/>
              <a:t>;</a:t>
            </a:r>
          </a:p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dirty="0" err="1"/>
              <a:t>Учесниците</a:t>
            </a:r>
            <a:r>
              <a:rPr dirty="0"/>
              <a:t> </a:t>
            </a:r>
            <a:r>
              <a:rPr dirty="0" err="1"/>
              <a:t>ќе</a:t>
            </a:r>
            <a:r>
              <a:rPr dirty="0"/>
              <a:t> </a:t>
            </a:r>
            <a:r>
              <a:rPr dirty="0" err="1"/>
              <a:t>научат</a:t>
            </a:r>
            <a:r>
              <a:rPr dirty="0"/>
              <a:t> </a:t>
            </a:r>
            <a:r>
              <a:rPr dirty="0" err="1"/>
              <a:t>различни</a:t>
            </a:r>
            <a:r>
              <a:rPr dirty="0"/>
              <a:t> </a:t>
            </a:r>
            <a:r>
              <a:rPr dirty="0" err="1"/>
              <a:t>типови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социјални</a:t>
            </a:r>
            <a:r>
              <a:rPr dirty="0"/>
              <a:t> </a:t>
            </a:r>
            <a:r>
              <a:rPr dirty="0" err="1"/>
              <a:t>медиуми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стигнат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засегнатите</a:t>
            </a:r>
            <a:r>
              <a:rPr dirty="0"/>
              <a:t> </a:t>
            </a:r>
            <a:r>
              <a:rPr dirty="0" err="1"/>
              <a:t>страни</a:t>
            </a:r>
            <a:r>
              <a:rPr dirty="0"/>
              <a:t>; </a:t>
            </a:r>
            <a:endParaRPr lang="en-US" dirty="0">
              <a:effectLst/>
              <a:latin typeface="Calibri" panose="020F0502020204030204" pitchFamily="34" charset="0"/>
              <a:ea typeface="Lucida Sans" panose="020B0602030504020204" pitchFamily="34" charset="0"/>
              <a:cs typeface="Calibri" panose="020F0502020204030204" pitchFamily="34" charset="0"/>
            </a:endParaRPr>
          </a:p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Учесни</a:t>
            </a:r>
            <a:r>
              <a:rPr lang="mk-MK" dirty="0">
                <a:solidFill>
                  <a:srgbClr val="000000"/>
                </a:solidFill>
                <a:ea typeface="Calibri" panose="020F0502020204030204" pitchFamily="34" charset="0"/>
              </a:rPr>
              <a:t>ците ќе знаат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како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да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управува</a:t>
            </a:r>
            <a:r>
              <a:rPr lang="mk-MK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ат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со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односите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со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јавноста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и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кризната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комуникација</a:t>
            </a:r>
            <a:r>
              <a:rPr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Lucida Sans" panose="020B0602030504020204" pitchFamily="34" charset="0"/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63500" indent="63500">
              <a:defRPr>
                <a:latin typeface="Libre Franklin" pitchFamily="2" charset="0"/>
                <a:ea typeface="Times New Roman" panose="02020603050405020304" pitchFamily="18" charset="0"/>
              </a:defRPr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9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239EE-C07E-C539-DAFC-75FDD27E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 anchor="ctr">
            <a:normAutofit/>
          </a:bodyPr>
          <a:lstStyle/>
          <a:p>
            <a:pPr>
              <a:defRPr sz="4100" kern="100">
                <a:effectLst/>
              </a:defRPr>
            </a:pPr>
            <a:r>
              <a:t>Цели за комуникација при кризи</a:t>
            </a:r>
            <a:endParaRPr lang="en-US" sz="41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909AE4-4FC7-D53E-0A53-BBC1F368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Заштитете ја репутацијата на организацијата: </a:t>
            </a:r>
            <a:r>
              <a:t>Одговорете брзо и транспарентно за да управувате со перцепциите.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Одржување на довербата на засегнатите страни: </a:t>
            </a:r>
            <a:r>
              <a:t>Информирајте ги вработените, клиентите, инвеститорите и јавноста.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Минимизирајте ја штетата: </a:t>
            </a:r>
            <a:r>
              <a:t>спречете кризата да се прошири и да предизвика долгорочна штета.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Обнова и обнова: </a:t>
            </a:r>
            <a:r>
              <a:t>По кризата, фокусирајте се на враќање на имиџот на организацијата.</a:t>
            </a:r>
          </a:p>
          <a:p>
            <a:endParaRPr lang="en-US" dirty="0"/>
          </a:p>
        </p:txBody>
      </p:sp>
      <p:pic>
        <p:nvPicPr>
          <p:cNvPr id="5" name="Content Placeholder 4" descr="A hand pointing at a graph  AI-generated content may be incorrect.">
            <a:extLst>
              <a:ext uri="{FF2B5EF4-FFF2-40B4-BE49-F238E27FC236}">
                <a16:creationId xmlns:a16="http://schemas.microsoft.com/office/drawing/2014/main" id="{0251D75A-C40B-767F-3E21-2789E7360E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0618" r="8620"/>
          <a:stretch/>
        </p:blipFill>
        <p:spPr>
          <a:xfrm>
            <a:off x="284709" y="1219200"/>
            <a:ext cx="3522663" cy="5033973"/>
          </a:xfrm>
          <a:noFill/>
        </p:spPr>
      </p:pic>
    </p:spTree>
    <p:extLst>
      <p:ext uri="{BB962C8B-B14F-4D97-AF65-F5344CB8AC3E}">
        <p14:creationId xmlns:p14="http://schemas.microsoft.com/office/powerpoint/2010/main" val="2171953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A167-5415-BD0B-B310-D93DC982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>
            <a:normAutofit/>
          </a:bodyPr>
          <a:lstStyle/>
          <a:p>
            <a:pPr>
              <a:defRPr sz="3000" kern="100">
                <a:effectLst/>
              </a:defRPr>
            </a:pPr>
            <a:r>
              <a:t>Стратегии за кризна комуникација</a:t>
            </a:r>
            <a:endParaRPr lang="en-US" sz="3000" dirty="0"/>
          </a:p>
        </p:txBody>
      </p:sp>
      <p:pic>
        <p:nvPicPr>
          <p:cNvPr id="6" name="Picture Placeholder 5" descr="A diagram of a pie chart  AI-generated content may be incorrect.">
            <a:extLst>
              <a:ext uri="{FF2B5EF4-FFF2-40B4-BE49-F238E27FC236}">
                <a16:creationId xmlns:a16="http://schemas.microsoft.com/office/drawing/2014/main" id="{749E586A-3187-B495-3785-245A81247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830" b="-3"/>
          <a:stretch/>
        </p:blipFill>
        <p:spPr>
          <a:xfrm>
            <a:off x="5183188" y="1629682"/>
            <a:ext cx="6172200" cy="4231368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0B36-FBA8-CE9A-AFBB-275BB8162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6999"/>
            <a:ext cx="4507127" cy="370280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kern="100">
                <a:effectLst/>
              </a:defRPr>
            </a:pPr>
            <a:r>
              <a:rPr b="1"/>
              <a:t>Бидете подготвени: </a:t>
            </a:r>
            <a:r>
              <a:t>Развијте план за кризна комуникација.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kern="100">
                <a:effectLst/>
              </a:defRPr>
            </a:pPr>
            <a:r>
              <a:rPr b="1"/>
              <a:t>Одговорете брзо: </a:t>
            </a:r>
            <a:r>
              <a:t>времето е критично - комуницирајте што е можно поскоро.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kern="100">
                <a:effectLst/>
              </a:defRPr>
            </a:pPr>
            <a:r>
              <a:rPr b="1"/>
              <a:t>Транспарентност: </a:t>
            </a:r>
            <a:r>
              <a:t>Признајте го проблемот и бидете искрени за фактите.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kern="100">
                <a:effectLst/>
              </a:defRPr>
            </a:pPr>
            <a:r>
              <a:rPr b="1"/>
              <a:t>Назначете портпароли: </a:t>
            </a:r>
            <a:r>
              <a:t>Обезбедете доследно испраќање пораки преку различни канали.</a:t>
            </a: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2000" kern="100">
                <a:effectLst/>
              </a:defRPr>
            </a:pPr>
            <a:r>
              <a:rPr b="1"/>
              <a:t>Редовни ажурирања: </a:t>
            </a:r>
            <a:r>
              <a:t>Информирајте ги засегнатите страни во текот на кризата.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6029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C835-AB85-5516-A22A-6A6E9987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Алатки за кризна комуникација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F921-C102-383A-57D2-14EBA3297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Соопштенија за печат: </a:t>
            </a:r>
            <a:r>
              <a:t>Официјални изјави за медиумите.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Ажурирања на социјалните медиуми: </a:t>
            </a:r>
            <a:r>
              <a:t>брзи и достапни ажурирања преку социјалните платформи.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Прес-конференции: </a:t>
            </a:r>
            <a:r>
              <a:t>Формални изјави пред медиумите.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Внатрешни комуникации:</a:t>
            </a:r>
            <a:r>
              <a:t> Директно ажурирање на вработените преку е-пошта, состаноци итн.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1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6349-6BD5-D9F7-AB71-A3B1FB63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6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Улогата на социјалните медиуми во кризната комуникација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228CD-F318-3C6D-6796-1F1419F41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Брзина: </a:t>
            </a:r>
            <a:r>
              <a:t>Социјалните медиуми овозможуваат брз одговор.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Ангажирање: </a:t>
            </a:r>
            <a:r>
              <a:t>Одговорете директно на загриженоста и прашањата на јавноста.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Мониторинг: </a:t>
            </a:r>
            <a:r>
              <a:t>Следете ги разговорите на социјалните медиуми за да управувате со перцепциите.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Транспарентност: </a:t>
            </a:r>
            <a:r>
              <a:t>Користете ги социјалните медиуми за ажурирање во реално време за време на криза.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4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D3FE-756A-F840-6EFC-4D8677F2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Заклучоци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D0C0-7E29-77DE-2AB2-69EBF3234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sz="2700" b="1" dirty="0" err="1"/>
              <a:t>Резиме</a:t>
            </a:r>
            <a:r>
              <a:rPr sz="2700" b="1" dirty="0"/>
              <a:t>: </a:t>
            </a:r>
            <a:r>
              <a:rPr sz="2700" dirty="0" err="1"/>
              <a:t>Ефективната</a:t>
            </a:r>
            <a:r>
              <a:rPr sz="2700" dirty="0"/>
              <a:t> ПР и </a:t>
            </a:r>
            <a:r>
              <a:rPr sz="2700" dirty="0" err="1"/>
              <a:t>кризната</a:t>
            </a:r>
            <a:r>
              <a:rPr sz="2700" dirty="0"/>
              <a:t> </a:t>
            </a:r>
            <a:r>
              <a:rPr sz="2700" dirty="0" err="1"/>
              <a:t>комуникација</a:t>
            </a:r>
            <a:r>
              <a:rPr sz="2700" dirty="0"/>
              <a:t> </a:t>
            </a:r>
            <a:r>
              <a:rPr sz="2700" dirty="0" err="1"/>
              <a:t>се</a:t>
            </a:r>
            <a:r>
              <a:rPr sz="2700" dirty="0"/>
              <a:t> </a:t>
            </a:r>
            <a:r>
              <a:rPr sz="2700" dirty="0" err="1"/>
              <a:t>од</a:t>
            </a:r>
            <a:r>
              <a:rPr sz="2700" dirty="0"/>
              <a:t> </a:t>
            </a:r>
            <a:r>
              <a:rPr sz="2700" dirty="0" err="1"/>
              <a:t>витално</a:t>
            </a:r>
            <a:r>
              <a:rPr sz="2700" dirty="0"/>
              <a:t> </a:t>
            </a:r>
            <a:r>
              <a:rPr sz="2700" dirty="0" err="1"/>
              <a:t>значење</a:t>
            </a:r>
            <a:r>
              <a:rPr sz="2700" dirty="0"/>
              <a:t> </a:t>
            </a:r>
            <a:r>
              <a:rPr sz="2700" dirty="0" err="1"/>
              <a:t>за</a:t>
            </a:r>
            <a:r>
              <a:rPr sz="2700" dirty="0"/>
              <a:t> </a:t>
            </a:r>
            <a:r>
              <a:rPr sz="2700" dirty="0" err="1"/>
              <a:t>долгорочниот</a:t>
            </a:r>
            <a:r>
              <a:rPr sz="2700" dirty="0"/>
              <a:t> </a:t>
            </a:r>
            <a:r>
              <a:rPr sz="2700" dirty="0" err="1"/>
              <a:t>успех</a:t>
            </a:r>
            <a:r>
              <a:rPr sz="2700" dirty="0"/>
              <a:t> </a:t>
            </a:r>
            <a:r>
              <a:rPr sz="2700" dirty="0" err="1"/>
              <a:t>на</a:t>
            </a:r>
            <a:r>
              <a:rPr sz="2700" dirty="0"/>
              <a:t> </a:t>
            </a:r>
            <a:r>
              <a:rPr sz="2700" dirty="0" err="1"/>
              <a:t>организацијата</a:t>
            </a:r>
            <a:r>
              <a:rPr sz="2700" dirty="0"/>
              <a:t>. </a:t>
            </a:r>
            <a:r>
              <a:rPr sz="2700" dirty="0" err="1"/>
              <a:t>Солидната</a:t>
            </a:r>
            <a:r>
              <a:rPr sz="2700" dirty="0"/>
              <a:t> ПР </a:t>
            </a:r>
            <a:r>
              <a:rPr sz="2700" dirty="0" err="1"/>
              <a:t>стратегија</a:t>
            </a:r>
            <a:r>
              <a:rPr sz="2700" dirty="0"/>
              <a:t> </a:t>
            </a:r>
            <a:r>
              <a:rPr sz="2700" dirty="0" err="1"/>
              <a:t>гради</a:t>
            </a:r>
            <a:r>
              <a:rPr sz="2700" dirty="0"/>
              <a:t> </a:t>
            </a:r>
            <a:r>
              <a:rPr sz="2700" dirty="0" err="1"/>
              <a:t>силни</a:t>
            </a:r>
            <a:r>
              <a:rPr sz="2700" dirty="0"/>
              <a:t> </a:t>
            </a:r>
            <a:r>
              <a:rPr sz="2700" dirty="0" err="1"/>
              <a:t>врски</a:t>
            </a:r>
            <a:r>
              <a:rPr sz="2700" dirty="0"/>
              <a:t>, </a:t>
            </a:r>
            <a:r>
              <a:rPr sz="2700" dirty="0" err="1"/>
              <a:t>додека</a:t>
            </a:r>
            <a:r>
              <a:rPr sz="2700" dirty="0"/>
              <a:t> </a:t>
            </a:r>
            <a:r>
              <a:rPr sz="2700" dirty="0" err="1"/>
              <a:t>кризната</a:t>
            </a:r>
            <a:r>
              <a:rPr sz="2700" dirty="0"/>
              <a:t> </a:t>
            </a:r>
            <a:r>
              <a:rPr sz="2700" dirty="0" err="1"/>
              <a:t>комуникација</a:t>
            </a:r>
            <a:r>
              <a:rPr sz="2700" dirty="0"/>
              <a:t> </a:t>
            </a:r>
            <a:r>
              <a:rPr sz="2700" dirty="0" err="1"/>
              <a:t>помага</a:t>
            </a:r>
            <a:r>
              <a:rPr sz="2700" dirty="0"/>
              <a:t> </a:t>
            </a:r>
            <a:r>
              <a:rPr sz="2700" dirty="0" err="1"/>
              <a:t>да</a:t>
            </a:r>
            <a:r>
              <a:rPr sz="2700" dirty="0"/>
              <a:t> </a:t>
            </a:r>
            <a:r>
              <a:rPr sz="2700" dirty="0" err="1"/>
              <a:t>се</a:t>
            </a:r>
            <a:r>
              <a:rPr sz="2700" dirty="0"/>
              <a:t> </a:t>
            </a:r>
            <a:r>
              <a:rPr sz="2700" dirty="0" err="1"/>
              <a:t>ублажи</a:t>
            </a:r>
            <a:r>
              <a:rPr sz="2700" dirty="0"/>
              <a:t> </a:t>
            </a:r>
            <a:r>
              <a:rPr sz="2700" dirty="0" err="1"/>
              <a:t>штетата</a:t>
            </a:r>
            <a:r>
              <a:rPr sz="2700" dirty="0"/>
              <a:t> </a:t>
            </a:r>
            <a:r>
              <a:rPr sz="2700" dirty="0" err="1"/>
              <a:t>за</a:t>
            </a:r>
            <a:r>
              <a:rPr sz="2700" dirty="0"/>
              <a:t> </a:t>
            </a:r>
            <a:r>
              <a:rPr sz="2700" dirty="0" err="1"/>
              <a:t>време</a:t>
            </a:r>
            <a:r>
              <a:rPr sz="2700" dirty="0"/>
              <a:t> </a:t>
            </a:r>
            <a:r>
              <a:rPr sz="2700" dirty="0" err="1"/>
              <a:t>на</a:t>
            </a:r>
            <a:r>
              <a:rPr sz="2700" dirty="0"/>
              <a:t> </a:t>
            </a:r>
            <a:r>
              <a:rPr sz="2700" dirty="0" err="1"/>
              <a:t>тешки</a:t>
            </a:r>
            <a:r>
              <a:rPr sz="2700" dirty="0"/>
              <a:t> </a:t>
            </a:r>
            <a:r>
              <a:rPr sz="2700" dirty="0" err="1"/>
              <a:t>времиња</a:t>
            </a:r>
            <a:r>
              <a:rPr sz="2700" dirty="0"/>
              <a:t>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lang="mk-MK" sz="2700" b="1" dirty="0"/>
              <a:t>Главен заклучок</a:t>
            </a:r>
            <a:r>
              <a:rPr sz="2700" b="1" dirty="0"/>
              <a:t>: </a:t>
            </a:r>
            <a:r>
              <a:rPr sz="2700" dirty="0" err="1"/>
              <a:t>Подготовката</a:t>
            </a:r>
            <a:r>
              <a:rPr sz="2700" dirty="0"/>
              <a:t>, </a:t>
            </a:r>
            <a:r>
              <a:rPr sz="2700" dirty="0" err="1"/>
              <a:t>транспарентноста</a:t>
            </a:r>
            <a:r>
              <a:rPr sz="2700" dirty="0"/>
              <a:t> и </a:t>
            </a:r>
            <a:r>
              <a:rPr sz="2700" dirty="0" err="1"/>
              <a:t>брзата</a:t>
            </a:r>
            <a:r>
              <a:rPr sz="2700" dirty="0"/>
              <a:t> </a:t>
            </a:r>
            <a:r>
              <a:rPr sz="2700" dirty="0" err="1"/>
              <a:t>акција</a:t>
            </a:r>
            <a:r>
              <a:rPr sz="2700" dirty="0"/>
              <a:t> </a:t>
            </a:r>
            <a:r>
              <a:rPr sz="2700" dirty="0" err="1"/>
              <a:t>се</a:t>
            </a:r>
            <a:r>
              <a:rPr sz="2700" dirty="0"/>
              <a:t> </a:t>
            </a:r>
            <a:r>
              <a:rPr sz="2700" dirty="0" err="1"/>
              <a:t>клучни</a:t>
            </a:r>
            <a:r>
              <a:rPr sz="2700" dirty="0"/>
              <a:t> </a:t>
            </a:r>
            <a:r>
              <a:rPr sz="2700" dirty="0" err="1"/>
              <a:t>за</a:t>
            </a:r>
            <a:r>
              <a:rPr sz="2700" dirty="0"/>
              <a:t> </a:t>
            </a:r>
            <a:r>
              <a:rPr sz="2700" dirty="0" err="1"/>
              <a:t>ефикасно</a:t>
            </a:r>
            <a:r>
              <a:rPr sz="2700" dirty="0"/>
              <a:t> </a:t>
            </a:r>
            <a:r>
              <a:rPr sz="2700" dirty="0" err="1"/>
              <a:t>управување</a:t>
            </a:r>
            <a:r>
              <a:rPr sz="2700" dirty="0"/>
              <a:t> </a:t>
            </a:r>
            <a:r>
              <a:rPr sz="2700" dirty="0" err="1"/>
              <a:t>со</a:t>
            </a:r>
            <a:r>
              <a:rPr sz="2700" dirty="0"/>
              <a:t> </a:t>
            </a:r>
            <a:r>
              <a:rPr sz="2700" dirty="0" err="1"/>
              <a:t>напорите</a:t>
            </a:r>
            <a:r>
              <a:rPr sz="2700" dirty="0"/>
              <a:t> </a:t>
            </a:r>
            <a:r>
              <a:rPr sz="2700" dirty="0" err="1"/>
              <a:t>за</a:t>
            </a:r>
            <a:r>
              <a:rPr sz="2700" dirty="0"/>
              <a:t> </a:t>
            </a:r>
            <a:r>
              <a:rPr sz="2700" dirty="0" err="1"/>
              <a:t>односи</a:t>
            </a:r>
            <a:r>
              <a:rPr sz="2700" dirty="0"/>
              <a:t> </a:t>
            </a:r>
            <a:r>
              <a:rPr sz="2700" dirty="0" err="1"/>
              <a:t>со</a:t>
            </a:r>
            <a:r>
              <a:rPr sz="2700" dirty="0"/>
              <a:t> </a:t>
            </a:r>
            <a:r>
              <a:rPr sz="2700" dirty="0" err="1"/>
              <a:t>јавноста</a:t>
            </a:r>
            <a:r>
              <a:rPr sz="2700" dirty="0"/>
              <a:t> и </a:t>
            </a:r>
            <a:r>
              <a:rPr sz="2700" dirty="0" err="1"/>
              <a:t>кризната</a:t>
            </a:r>
            <a:r>
              <a:rPr sz="2700" dirty="0"/>
              <a:t> </a:t>
            </a:r>
            <a:r>
              <a:rPr sz="2700" dirty="0" err="1"/>
              <a:t>комуникација</a:t>
            </a:r>
            <a:r>
              <a:rPr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124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365CD-9D45-AB30-51B2-70F442BF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619" y="3062985"/>
            <a:ext cx="10515600" cy="732029"/>
          </a:xfrm>
        </p:spPr>
        <p:txBody>
          <a:bodyPr/>
          <a:lstStyle/>
          <a:p>
            <a:r>
              <a:rPr lang="mk-MK" dirty="0"/>
              <a:t>Ви благодариме на вниманието!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63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6CEA-1964-479C-843E-E157D4D3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>
            <a:normAutofit/>
          </a:bodyPr>
          <a:lstStyle/>
          <a:p>
            <a:pPr>
              <a:defRPr sz="2500" b="1">
                <a:effectLst/>
              </a:defRPr>
            </a:pPr>
            <a:r>
              <a:t>Зошто е важна ефективната комуникација?</a:t>
            </a:r>
            <a:endParaRPr lang="en-US" sz="2500"/>
          </a:p>
        </p:txBody>
      </p:sp>
      <p:pic>
        <p:nvPicPr>
          <p:cNvPr id="5" name="Picture 4" descr="A group of people standing around a megaphone  AI-generated content may be incorrect.">
            <a:extLst>
              <a:ext uri="{FF2B5EF4-FFF2-40B4-BE49-F238E27FC236}">
                <a16:creationId xmlns:a16="http://schemas.microsoft.com/office/drawing/2014/main" id="{9E427DA0-71AE-3A0B-3D7F-268AB4C5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7" r="22766" b="-2"/>
          <a:stretch/>
        </p:blipFill>
        <p:spPr>
          <a:xfrm>
            <a:off x="5183188" y="1629682"/>
            <a:ext cx="6172200" cy="423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429A-07C9-CFAC-C7DB-ABA496E3D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>
            <a:normAutofit/>
          </a:bodyPr>
          <a:lstStyle/>
          <a:p>
            <a:pPr marR="0" lvl="1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  <a:defRPr sz="1600" kern="100">
                <a:effectLst/>
              </a:defRPr>
            </a:pPr>
            <a:r>
              <a:rPr sz="2500" dirty="0" err="1"/>
              <a:t>Гради</a:t>
            </a:r>
            <a:r>
              <a:rPr sz="2500" dirty="0"/>
              <a:t> </a:t>
            </a:r>
            <a:r>
              <a:rPr sz="2500" dirty="0" err="1"/>
              <a:t>силни</a:t>
            </a:r>
            <a:r>
              <a:rPr sz="2500" dirty="0"/>
              <a:t> </a:t>
            </a:r>
            <a:r>
              <a:rPr sz="2500" dirty="0" err="1"/>
              <a:t>врски</a:t>
            </a:r>
            <a:endParaRPr lang="en-US" sz="2500" kern="100" dirty="0"/>
          </a:p>
          <a:p>
            <a:pPr marR="0" lvl="1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  <a:defRPr sz="1600" kern="100">
                <a:effectLst/>
              </a:defRPr>
            </a:pPr>
            <a:r>
              <a:rPr sz="2500" dirty="0" err="1"/>
              <a:t>Ја</a:t>
            </a:r>
            <a:r>
              <a:rPr sz="2500" dirty="0"/>
              <a:t> </a:t>
            </a:r>
            <a:r>
              <a:rPr sz="2500" dirty="0" err="1"/>
              <a:t>зголемува</a:t>
            </a:r>
            <a:r>
              <a:rPr sz="2500" dirty="0"/>
              <a:t> </a:t>
            </a:r>
            <a:r>
              <a:rPr sz="2500" dirty="0" err="1"/>
              <a:t>продуктивноста</a:t>
            </a:r>
            <a:r>
              <a:rPr sz="2500" dirty="0"/>
              <a:t> и </a:t>
            </a:r>
            <a:r>
              <a:rPr sz="2500" dirty="0" err="1"/>
              <a:t>ефикасноста</a:t>
            </a:r>
            <a:endParaRPr lang="en-US" sz="2500" kern="100" dirty="0"/>
          </a:p>
          <a:p>
            <a:pPr marR="0" lvl="1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  <a:defRPr sz="1600" kern="100">
                <a:effectLst/>
              </a:defRPr>
            </a:pPr>
            <a:r>
              <a:rPr sz="2500" dirty="0" err="1"/>
              <a:t>Ги</a:t>
            </a:r>
            <a:r>
              <a:rPr sz="2500" dirty="0"/>
              <a:t> </a:t>
            </a:r>
            <a:r>
              <a:rPr sz="2500" dirty="0" err="1"/>
              <a:t>намалува</a:t>
            </a:r>
            <a:r>
              <a:rPr sz="2500" dirty="0"/>
              <a:t> </a:t>
            </a:r>
            <a:r>
              <a:rPr sz="2500" dirty="0" err="1"/>
              <a:t>недоразбирањата</a:t>
            </a:r>
            <a:r>
              <a:rPr sz="2500" dirty="0"/>
              <a:t> и </a:t>
            </a:r>
            <a:r>
              <a:rPr sz="2500" dirty="0" err="1"/>
              <a:t>конфликтите</a:t>
            </a:r>
            <a:endParaRPr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F2A8-84B1-4BE8-B991-FCACA994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Клучни компоненти на ефективната комуникација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A2055-6ABE-B50C-4749-7025ABEDB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40" y="2233451"/>
            <a:ext cx="10515600" cy="4506151"/>
          </a:xfrm>
        </p:spPr>
        <p:txBody>
          <a:bodyPr>
            <a:normAutofit fontScale="475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sz="5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lang="mk-MK" b="1" dirty="0"/>
              <a:t>Јасна</a:t>
            </a:r>
            <a:r>
              <a:rPr b="1" dirty="0"/>
              <a:t>: </a:t>
            </a:r>
            <a:r>
              <a:rPr lang="mk-MK" dirty="0"/>
              <a:t>Пораката треба да биде едноставна и лесно разбирлива</a:t>
            </a:r>
            <a:endParaRPr lang="en-US" sz="5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sz="5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Краткост</a:t>
            </a:r>
            <a:r>
              <a:rPr b="1" dirty="0"/>
              <a:t>: </a:t>
            </a:r>
            <a:r>
              <a:rPr dirty="0" err="1"/>
              <a:t>Користете</a:t>
            </a:r>
            <a:r>
              <a:rPr dirty="0"/>
              <a:t> </a:t>
            </a:r>
            <a:r>
              <a:rPr dirty="0" err="1"/>
              <a:t>што</a:t>
            </a:r>
            <a:r>
              <a:rPr dirty="0"/>
              <a:t> е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помалку</a:t>
            </a:r>
            <a:r>
              <a:rPr dirty="0"/>
              <a:t> </a:t>
            </a:r>
            <a:r>
              <a:rPr dirty="0" err="1"/>
              <a:t>зборови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го</a:t>
            </a:r>
            <a:r>
              <a:rPr dirty="0"/>
              <a:t> </a:t>
            </a:r>
            <a:r>
              <a:rPr dirty="0" err="1"/>
              <a:t>изгубите</a:t>
            </a:r>
            <a:r>
              <a:rPr dirty="0"/>
              <a:t> </a:t>
            </a:r>
            <a:r>
              <a:rPr dirty="0" err="1"/>
              <a:t>значењето</a:t>
            </a:r>
            <a:r>
              <a:rPr dirty="0"/>
              <a:t>.</a:t>
            </a:r>
            <a:endParaRPr lang="en-US" sz="5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sz="5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lang="mk-MK" b="1" dirty="0"/>
              <a:t>Активно слушање</a:t>
            </a:r>
            <a:r>
              <a:rPr b="1" dirty="0"/>
              <a:t>: </a:t>
            </a:r>
            <a:r>
              <a:rPr lang="mk-MK" dirty="0"/>
              <a:t>Слушајте внимателно и дајте повратна информација </a:t>
            </a:r>
            <a:r>
              <a:rPr lang="en-US" dirty="0"/>
              <a:t>Feedback 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sz="5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>
                <a:effectLst/>
              </a:rPr>
              <a:t>Невербални</a:t>
            </a:r>
            <a:r>
              <a:rPr b="1" dirty="0">
                <a:effectLst/>
              </a:rPr>
              <a:t> </a:t>
            </a:r>
            <a:r>
              <a:rPr b="1" dirty="0" err="1">
                <a:effectLst/>
              </a:rPr>
              <a:t>знаци</a:t>
            </a:r>
            <a:r>
              <a:rPr dirty="0"/>
              <a:t>: </a:t>
            </a:r>
            <a:r>
              <a:rPr dirty="0" err="1">
                <a:effectLst/>
              </a:rPr>
              <a:t>говор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на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телото</a:t>
            </a:r>
            <a:r>
              <a:rPr dirty="0">
                <a:effectLst/>
              </a:rPr>
              <a:t>, </a:t>
            </a:r>
            <a:r>
              <a:rPr dirty="0" err="1">
                <a:effectLst/>
              </a:rPr>
              <a:t>изрази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на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лицето</a:t>
            </a:r>
            <a:r>
              <a:rPr dirty="0">
                <a:effectLst/>
              </a:rPr>
              <a:t> и </a:t>
            </a:r>
            <a:r>
              <a:rPr dirty="0" err="1">
                <a:effectLst/>
              </a:rPr>
              <a:t>тон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на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гласот</a:t>
            </a:r>
            <a:r>
              <a:rPr dirty="0">
                <a:effectLst/>
              </a:rPr>
              <a:t>.</a:t>
            </a:r>
            <a:endParaRPr lang="en-US" sz="5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  <a:defRPr sz="5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rPr b="1" dirty="0" err="1"/>
              <a:t>Свесност</a:t>
            </a:r>
            <a:r>
              <a:rPr b="1" dirty="0"/>
              <a:t> </a:t>
            </a:r>
            <a:r>
              <a:rPr b="1" dirty="0" err="1"/>
              <a:t>за</a:t>
            </a:r>
            <a:r>
              <a:rPr b="1" dirty="0"/>
              <a:t> </a:t>
            </a:r>
            <a:r>
              <a:rPr b="1" dirty="0" err="1"/>
              <a:t>контекстот</a:t>
            </a:r>
            <a:r>
              <a:rPr b="1" dirty="0"/>
              <a:t>: </a:t>
            </a:r>
            <a:r>
              <a:rPr dirty="0" err="1"/>
              <a:t>прилагодување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вашата</a:t>
            </a:r>
            <a:r>
              <a:rPr dirty="0"/>
              <a:t> </a:t>
            </a:r>
            <a:r>
              <a:rPr dirty="0" err="1"/>
              <a:t>порака</a:t>
            </a:r>
            <a:r>
              <a:rPr dirty="0"/>
              <a:t> </a:t>
            </a:r>
            <a:r>
              <a:rPr dirty="0" err="1"/>
              <a:t>кон</a:t>
            </a:r>
            <a:r>
              <a:rPr dirty="0"/>
              <a:t> </a:t>
            </a:r>
            <a:r>
              <a:rPr dirty="0" err="1"/>
              <a:t>вашата</a:t>
            </a:r>
            <a:r>
              <a:rPr dirty="0"/>
              <a:t> </a:t>
            </a:r>
            <a:r>
              <a:rPr dirty="0" err="1"/>
              <a:t>публика</a:t>
            </a:r>
            <a:r>
              <a:rPr dirty="0"/>
              <a:t>.</a:t>
            </a:r>
          </a:p>
          <a:p>
            <a:endParaRPr lang="en-US" dirty="0"/>
          </a:p>
        </p:txBody>
      </p:sp>
      <p:pic>
        <p:nvPicPr>
          <p:cNvPr id="5" name="Picture 4" descr="A drawing of a human ear  AI-generated content may be incorrect.">
            <a:extLst>
              <a:ext uri="{FF2B5EF4-FFF2-40B4-BE49-F238E27FC236}">
                <a16:creationId xmlns:a16="http://schemas.microsoft.com/office/drawing/2014/main" id="{443933AE-B587-CF51-5BD2-5F1C40E45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12748" y="3842530"/>
            <a:ext cx="1183950" cy="784038"/>
          </a:xfrm>
          <a:prstGeom prst="rect">
            <a:avLst/>
          </a:prstGeom>
        </p:spPr>
      </p:pic>
      <p:pic>
        <p:nvPicPr>
          <p:cNvPr id="7" name="Picture 6" descr="A magnifying glass over words  AI-generated content may be incorrect.">
            <a:extLst>
              <a:ext uri="{FF2B5EF4-FFF2-40B4-BE49-F238E27FC236}">
                <a16:creationId xmlns:a16="http://schemas.microsoft.com/office/drawing/2014/main" id="{011BB3CD-42AF-506E-B2C8-93C3C00DA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94" y="3170452"/>
            <a:ext cx="1025811" cy="827061"/>
          </a:xfrm>
          <a:prstGeom prst="rect">
            <a:avLst/>
          </a:prstGeom>
        </p:spPr>
      </p:pic>
      <p:pic>
        <p:nvPicPr>
          <p:cNvPr id="9" name="Picture 8" descr="Cartoon face with mouth and mouth open  AI-generated content may be incorrect.">
            <a:extLst>
              <a:ext uri="{FF2B5EF4-FFF2-40B4-BE49-F238E27FC236}">
                <a16:creationId xmlns:a16="http://schemas.microsoft.com/office/drawing/2014/main" id="{56AEC510-43B5-FE85-7D89-DCF4A4A01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39818" y="5750072"/>
            <a:ext cx="1183950" cy="724809"/>
          </a:xfrm>
          <a:prstGeom prst="rect">
            <a:avLst/>
          </a:prstGeom>
        </p:spPr>
      </p:pic>
      <p:pic>
        <p:nvPicPr>
          <p:cNvPr id="11" name="Picture 10" descr="A blue and black chat bubble  AI-generated content may be incorrect.">
            <a:extLst>
              <a:ext uri="{FF2B5EF4-FFF2-40B4-BE49-F238E27FC236}">
                <a16:creationId xmlns:a16="http://schemas.microsoft.com/office/drawing/2014/main" id="{F2772B17-448A-3BF3-B64E-0C48DCDCE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577" y="1633307"/>
            <a:ext cx="738167" cy="7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B52C-B28D-8284-A9AB-A1E9E194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Примери за ефективна комуникација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0FEA-C83E-61AC-5800-7D4506406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7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defRPr sz="27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Пример за бизнис</a:t>
            </a:r>
            <a:endParaRPr lang="en-US" sz="27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73663-CA05-0111-AAFB-B03445A70F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Неефикасно: </a:t>
            </a:r>
            <a:r>
              <a:t>„Треба да продолжиме со проектот што е можно поскоро, бидејќи ако не го направиме тоа, може да се соочиме со одложувања, а тоа ќе влијае на сè.“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Ефективно: </a:t>
            </a:r>
            <a:r>
              <a:t>„Да продолжиме со проектот за да останеме на распоредот и да избегнеме потенцијални одложувања“.</a:t>
            </a: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9C09F-01AF-E3DF-9FC9-4E923C091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>
              <a:defRPr sz="27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Служба за корисници</a:t>
            </a:r>
            <a:endParaRPr lang="en-US" sz="2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9ECBD-89BB-EB9A-244D-AD28234064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Неефикасно: </a:t>
            </a:r>
            <a:r>
              <a:t>„Правилата на фирмата не дозволуваат враќање на парите“.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Ефективно: </a:t>
            </a:r>
            <a:r>
              <a:t>„Ја разбирам вашата загриженост. За жал, нашите правила не дозволуваат враќање на парите, но можам да ви понудам кредит за продавница или замена.“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8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5B5E-58CB-1F08-08E2-F830E336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Активно слушање 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CE8F-8B35-753E-3C21-06BD04098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15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Aктивно слушање</a:t>
            </a:r>
            <a:endParaRPr lang="en-US" sz="11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11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Фокусирано, внимателно слушање со намера да се разбере.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115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Техники за практикување активно слушање</a:t>
            </a:r>
            <a:endParaRPr lang="en-US" sz="115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11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Одржувајте контакт со очите.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11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Кимајте или давајте вербални знаци (на пр., „Гледам“, „Разбирам“).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sz="115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defRPr>
            </a:pPr>
            <a:r>
              <a:t>Парафразирајте за да го потврдите разбирањето (на пр., „Значи она што го кажувате е…“).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5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67467-8E4F-2B5F-B1C2-344642096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7A1F-D1CE-497E-CEA1-0C21CBDE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Вежба - </a:t>
            </a:r>
            <a:r>
              <a:rPr dirty="0" err="1"/>
              <a:t>Aктивно</a:t>
            </a:r>
            <a:r>
              <a:rPr dirty="0"/>
              <a:t> </a:t>
            </a:r>
            <a:r>
              <a:rPr dirty="0" err="1"/>
              <a:t>слушање</a:t>
            </a:r>
            <a:endParaRPr dirty="0"/>
          </a:p>
        </p:txBody>
      </p:sp>
      <p:pic>
        <p:nvPicPr>
          <p:cNvPr id="4" name="Content Placeholder 4" descr="A group of colorful people sitting around a round table  AI-generated content may be incorrect.">
            <a:extLst>
              <a:ext uri="{FF2B5EF4-FFF2-40B4-BE49-F238E27FC236}">
                <a16:creationId xmlns:a16="http://schemas.microsoft.com/office/drawing/2014/main" id="{ADB04484-827A-46A1-4A67-86F04A9AF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25400"/>
            <a:ext cx="4775808" cy="39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91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C35F0-0461-4447-2C14-587098399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1E82-5721-BFF5-66A8-C5021D88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Социјални медиуми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59CBE-694B-B3A5-530C-637A65C8B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9394767" cy="3449260"/>
          </a:xfrm>
        </p:spPr>
        <p:txBody>
          <a:bodyPr>
            <a:normAutofit/>
          </a:bodyPr>
          <a:lstStyle/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dirty="0" err="1"/>
              <a:t>Користење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социјалните</a:t>
            </a:r>
            <a:r>
              <a:rPr dirty="0"/>
              <a:t> </a:t>
            </a:r>
            <a:r>
              <a:rPr dirty="0" err="1"/>
              <a:t>медиуми</a:t>
            </a:r>
            <a:r>
              <a:rPr dirty="0"/>
              <a:t> </a:t>
            </a:r>
            <a:r>
              <a:rPr dirty="0" err="1"/>
              <a:t>како</a:t>
            </a:r>
            <a:r>
              <a:rPr dirty="0"/>
              <a:t> </a:t>
            </a:r>
            <a:r>
              <a:rPr dirty="0" err="1"/>
              <a:t>алатка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комуникација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засегнатите</a:t>
            </a:r>
            <a:r>
              <a:rPr dirty="0"/>
              <a:t> </a:t>
            </a:r>
            <a:r>
              <a:rPr dirty="0" err="1"/>
              <a:t>страни</a:t>
            </a:r>
            <a:r>
              <a:rPr dirty="0"/>
              <a:t>;</a:t>
            </a:r>
          </a:p>
          <a:p>
            <a:pPr marL="63500" indent="63500">
              <a:defRPr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defRPr>
            </a:pPr>
            <a:r>
              <a:rPr dirty="0" err="1"/>
              <a:t>Учесниците</a:t>
            </a:r>
            <a:r>
              <a:rPr dirty="0"/>
              <a:t> </a:t>
            </a:r>
            <a:r>
              <a:rPr dirty="0" err="1"/>
              <a:t>да</a:t>
            </a:r>
            <a:r>
              <a:rPr dirty="0"/>
              <a:t> </a:t>
            </a:r>
            <a:r>
              <a:rPr dirty="0" err="1"/>
              <a:t>научат</a:t>
            </a:r>
            <a:r>
              <a:rPr dirty="0"/>
              <a:t> </a:t>
            </a:r>
            <a:r>
              <a:rPr dirty="0" err="1"/>
              <a:t>повеќе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различните</a:t>
            </a:r>
            <a:r>
              <a:rPr dirty="0"/>
              <a:t> </a:t>
            </a:r>
            <a:r>
              <a:rPr dirty="0" err="1"/>
              <a:t>видови</a:t>
            </a:r>
            <a:r>
              <a:rPr dirty="0"/>
              <a:t> </a:t>
            </a:r>
            <a:r>
              <a:rPr dirty="0" err="1"/>
              <a:t>социјални</a:t>
            </a:r>
            <a:r>
              <a:rPr dirty="0"/>
              <a:t> </a:t>
            </a:r>
            <a:r>
              <a:rPr dirty="0" err="1"/>
              <a:t>медиуми</a:t>
            </a:r>
            <a:r>
              <a:rPr dirty="0"/>
              <a:t> и </a:t>
            </a:r>
            <a:r>
              <a:rPr dirty="0" err="1"/>
              <a:t>нивната</a:t>
            </a:r>
            <a:r>
              <a:rPr dirty="0"/>
              <a:t> </a:t>
            </a:r>
            <a:r>
              <a:rPr dirty="0" err="1"/>
              <a:t>корисност</a:t>
            </a:r>
            <a:r>
              <a:rPr dirty="0"/>
              <a:t>;</a:t>
            </a:r>
          </a:p>
          <a:p>
            <a:pPr marL="63500" indent="63500">
              <a:defRPr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 err="1">
                <a:effectLst/>
              </a:rPr>
              <a:t>Учесни</a:t>
            </a:r>
            <a:r>
              <a:rPr lang="mk-MK" dirty="0"/>
              <a:t>ците 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ќе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зн</a:t>
            </a:r>
            <a:r>
              <a:rPr lang="mk-MK" dirty="0">
                <a:effectLst/>
              </a:rPr>
              <a:t>аат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како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соодветно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да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управува</a:t>
            </a:r>
            <a:r>
              <a:rPr lang="mk-MK" dirty="0">
                <a:effectLst/>
              </a:rPr>
              <a:t>ат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со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социјалните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медиуми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врз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основа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на</a:t>
            </a:r>
            <a:r>
              <a:rPr dirty="0">
                <a:effectLst/>
              </a:rPr>
              <a:t> </a:t>
            </a:r>
            <a:r>
              <a:rPr dirty="0" err="1"/>
              <a:t>различните</a:t>
            </a:r>
            <a:r>
              <a:rPr dirty="0"/>
              <a:t> </a:t>
            </a:r>
            <a:r>
              <a:rPr dirty="0" err="1"/>
              <a:t>цели</a:t>
            </a:r>
            <a:r>
              <a:rPr dirty="0"/>
              <a:t> и </a:t>
            </a:r>
            <a:r>
              <a:rPr dirty="0" err="1"/>
              <a:t>публика</a:t>
            </a:r>
            <a:r>
              <a:rPr dirty="0"/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605C-D6F8-1AD0-CBCB-73933085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50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t>Социјални медиуми 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3C048-535C-1348-E05C-82824575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Широко распространет дофат</a:t>
            </a:r>
            <a:r>
              <a:t>: глобална публика, лесен пристап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Економично</a:t>
            </a:r>
            <a:r>
              <a:t>: поволно за буџетот во споредба со традиционалните медиуми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Комуникација во реално време</a:t>
            </a:r>
            <a:r>
              <a:t>: Инстант ангажман со засегнатите страни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sz="3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defRPr>
            </a:pPr>
            <a:r>
              <a:rPr b="1"/>
              <a:t>Интерактивно</a:t>
            </a:r>
            <a:r>
              <a:t>: Ја олеснува двонасочната комуникација и повратните информации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56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7334</TotalTime>
  <Words>1198</Words>
  <Application>Microsoft Office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Aptos</vt:lpstr>
      <vt:lpstr>Arial</vt:lpstr>
      <vt:lpstr>Calibri</vt:lpstr>
      <vt:lpstr>Courier New</vt:lpstr>
      <vt:lpstr>Franklin Gothic Book</vt:lpstr>
      <vt:lpstr>Franklin Gothic Medium</vt:lpstr>
      <vt:lpstr>Franklin Gothic Medium (Headings)</vt:lpstr>
      <vt:lpstr>Libre Franklin Medium</vt:lpstr>
      <vt:lpstr>Lucida Sans</vt:lpstr>
      <vt:lpstr>Symbol</vt:lpstr>
      <vt:lpstr>Wingdings</vt:lpstr>
      <vt:lpstr>Office Theme 2013 - 2022</vt:lpstr>
      <vt:lpstr>PowerPoint Presentation</vt:lpstr>
      <vt:lpstr>ЦЕЛИ НА ПРВАТА СЕСИЈА</vt:lpstr>
      <vt:lpstr>Зошто е важна ефективната комуникација?</vt:lpstr>
      <vt:lpstr>Клучни компоненти на ефективната комуникација</vt:lpstr>
      <vt:lpstr>Примери за ефективна комуникација</vt:lpstr>
      <vt:lpstr>Активно слушање </vt:lpstr>
      <vt:lpstr>Вежба - Aктивно слушање</vt:lpstr>
      <vt:lpstr>Социјални медиуми</vt:lpstr>
      <vt:lpstr>Социјални медиуми </vt:lpstr>
      <vt:lpstr>Избирање на вистинската платформа</vt:lpstr>
      <vt:lpstr>Прилагодување на комуникацијата кон различни публики</vt:lpstr>
      <vt:lpstr>Алатки за ефективна комуникација на социјалните медиуми</vt:lpstr>
      <vt:lpstr>Идни трендови во комуникацијата на социјалните медиуми</vt:lpstr>
      <vt:lpstr>Односи со јавност</vt:lpstr>
      <vt:lpstr>ЦЕЛИ НА ТРЕТАТА СЕСИЈА</vt:lpstr>
      <vt:lpstr>Вовед во односите со јавноста</vt:lpstr>
      <vt:lpstr>Клучни функции за односи со јавноста</vt:lpstr>
      <vt:lpstr>Видови на односи со јавноста</vt:lpstr>
      <vt:lpstr>Што е кризна комуникација?</vt:lpstr>
      <vt:lpstr>Цели за комуникација при кризи</vt:lpstr>
      <vt:lpstr>Стратегии за кризна комуникација</vt:lpstr>
      <vt:lpstr>Алатки за кризна комуникација</vt:lpstr>
      <vt:lpstr>Улогата на социјалните медиуми во кризната комуникација</vt:lpstr>
      <vt:lpstr>Заклучоци </vt:lpstr>
      <vt:lpstr>Ви благодариме на вниманието!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Hajdar</dc:creator>
  <cp:lastModifiedBy>Sebihan Demirovski</cp:lastModifiedBy>
  <cp:revision>76</cp:revision>
  <dcterms:created xsi:type="dcterms:W3CDTF">2024-12-19T11:48:00Z</dcterms:created>
  <dcterms:modified xsi:type="dcterms:W3CDTF">2025-03-07T00:36:50Z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8A82890A4C74480DBF60C6BD2560E922_13</vt:lpwstr>
  </property>
  <property fmtid="{D5CDD505-2E9C-101B-9397-08002B2CF9AE}" pid="3" name="KSOProductBuildVer">
    <vt:lpwstr>1033-12.2.0.19307</vt:lpwstr>
  </property>
</Properties>
</file>