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31" r:id="rId4"/>
    <p:sldId id="355" r:id="rId5"/>
    <p:sldId id="358" r:id="rId6"/>
    <p:sldId id="360" r:id="rId7"/>
    <p:sldId id="361" r:id="rId8"/>
    <p:sldId id="363" r:id="rId9"/>
    <p:sldId id="362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7" r:id="rId23"/>
    <p:sldId id="378" r:id="rId24"/>
    <p:sldId id="32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327"/>
  </p:normalViewPr>
  <p:slideViewPr>
    <p:cSldViewPr snapToGrid="0">
      <p:cViewPr varScale="1">
        <p:scale>
          <a:sx n="62" d="100"/>
          <a:sy n="62" d="100"/>
        </p:scale>
        <p:origin x="10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 sz="2500">
                <a:effectLst/>
                <a:latin typeface="+mj-lt"/>
                <a:ea typeface="Calibri" panose="020F0502020204030204" pitchFamily="34" charset="0"/>
              </a:defRPr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Communication with the Public and Stakeholders </a:t>
            </a:r>
            <a:endParaRPr lang="en-US" sz="2000" dirty="0">
              <a:latin typeface="Franklin Gothic Medium (Headings)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rPr dirty="0"/>
              <a:t>Capacity BUILDING TO</a:t>
            </a:r>
            <a:br>
              <a:rPr lang="en-US" dirty="0"/>
            </a:br>
            <a:r>
              <a:rPr dirty="0"/>
              <a:t> CSOs</a:t>
            </a:r>
            <a:r>
              <a:rPr lang="en-US" dirty="0"/>
              <a:t> </a:t>
            </a:r>
            <a:r>
              <a:rPr dirty="0"/>
              <a:t>Session </a:t>
            </a:r>
            <a:r>
              <a:rPr lang="en-US" dirty="0"/>
              <a:t>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66C7-72BC-A468-1A0D-88509616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Choosing the Right Platform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12F1-BEE4-2C7D-2D66-19EDE32A4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Facebook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Best for customer engagement, community building, and updates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LinkedIn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Ideal for B2B communications, professional networks, and thought leadership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Twitter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Quick updates, customer service, and industry news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Instagram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Visual storytelling, brand awareness, and influencer partnerships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YouTube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Video content for detailed explanations, tutorials, or interviews</a:t>
            </a:r>
          </a:p>
          <a:p>
            <a:endParaRPr lang="en-US" dirty="0"/>
          </a:p>
        </p:txBody>
      </p:sp>
      <p:pic>
        <p:nvPicPr>
          <p:cNvPr id="5" name="Picture 4" descr="A blue square with a white letter f&#10;&#10;AI-generated content may be incorrect.">
            <a:extLst>
              <a:ext uri="{FF2B5EF4-FFF2-40B4-BE49-F238E27FC236}">
                <a16:creationId xmlns:a16="http://schemas.microsoft.com/office/drawing/2014/main" id="{26856437-FA5C-2286-E0A4-CD118F43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198" y="1870262"/>
            <a:ext cx="782544" cy="782544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C7824C-1CF1-209A-6734-1FCDD3AC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00" y="2715969"/>
            <a:ext cx="1256532" cy="1256532"/>
          </a:xfrm>
          <a:prstGeom prst="rect">
            <a:avLst/>
          </a:prstGeom>
        </p:spPr>
      </p:pic>
      <p:pic>
        <p:nvPicPr>
          <p:cNvPr id="9" name="Picture 8" descr="A blue bird with black background&#10;&#10;AI-generated content may be incorrect.">
            <a:extLst>
              <a:ext uri="{FF2B5EF4-FFF2-40B4-BE49-F238E27FC236}">
                <a16:creationId xmlns:a16="http://schemas.microsoft.com/office/drawing/2014/main" id="{6C2B9391-2294-347A-87C1-F7B87404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390" y="3422809"/>
            <a:ext cx="1225710" cy="1225710"/>
          </a:xfrm>
          <a:prstGeom prst="rect">
            <a:avLst/>
          </a:prstGeom>
        </p:spPr>
      </p:pic>
      <p:pic>
        <p:nvPicPr>
          <p:cNvPr id="11" name="Picture 10" descr="A logo of a camera&#10;&#10;AI-generated content may be incorrect.">
            <a:extLst>
              <a:ext uri="{FF2B5EF4-FFF2-40B4-BE49-F238E27FC236}">
                <a16:creationId xmlns:a16="http://schemas.microsoft.com/office/drawing/2014/main" id="{FCB8B10E-DF00-3DA3-A320-507179E1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100" y="4417930"/>
            <a:ext cx="663207" cy="663207"/>
          </a:xfrm>
          <a:prstGeom prst="rect">
            <a:avLst/>
          </a:prstGeom>
        </p:spPr>
      </p:pic>
      <p:pic>
        <p:nvPicPr>
          <p:cNvPr id="13" name="Picture 12" descr="A red and black logo&#10;&#10;AI-generated content may be incorrect.">
            <a:extLst>
              <a:ext uri="{FF2B5EF4-FFF2-40B4-BE49-F238E27FC236}">
                <a16:creationId xmlns:a16="http://schemas.microsoft.com/office/drawing/2014/main" id="{41B81218-A04F-E1D1-B42A-41A558647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808" y="5464629"/>
            <a:ext cx="1077824" cy="11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935D-D6CB-D148-3026-3A82C65C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Tailoring Communication to Different Audiences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B9F4-B3CE-0354-2A6C-B2117B69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Employees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Use internal social networks (e.g., Slack, Microsoft Teams)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Customers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Use customer-centric platforms (e.g., Facebook, Instagram, Twitter)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Investors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Share updates through LinkedIn and corporate websites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Suppliers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Industry-specific platforms or LinkedIn groups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General Tips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Adjust tone and content to match the platform and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2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B56A-6FEB-410D-743F-4453C3FC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Tools for Effective Social Media Communication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1A90-D6DD-279D-6CBE-A0898964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Hootsuite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Schedule posts, monitor conversations, and track performance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Canva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Easy design tool for creating engaging graphics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Buffer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Simplifies scheduling and content planning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Sprout Social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Social media management and analytics tool</a:t>
            </a:r>
          </a:p>
          <a:p>
            <a:r>
              <a:rPr lang="en-US" sz="30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Trello</a:t>
            </a:r>
            <a:r>
              <a:rPr lang="en-US" sz="3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Content calendar for organizing social media strategies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55FE-6632-8A6B-243B-0D394376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Trends in Social Media Communication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59BA-427D-1761-91CF-69CF7948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AI and Chatbots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Automated responses for quick engagement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Video Content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Increased use of live streams and video content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Personalization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Targeted content based on user interests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Ephemeral Content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Short-lived posts to create urgency (e.g., Stories on Instagram/Snapchat)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9B718-71D1-0DF4-D72E-E35D2623E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3E89-1A21-9374-A89C-563A796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THIRD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B5E6-3E55-1F1D-DCE2-D7F63240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Understanding of the importance of PR in one organization and the different models of PR; 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understand the crisis management and to learn how to use different models of crisis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1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6CEA-4939-4CB3-1DC2-5CE92C88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 anchor="ctr">
            <a:normAutofit/>
          </a:bodyPr>
          <a:lstStyle/>
          <a:p>
            <a:r>
              <a:rPr lang="en-US" kern="100">
                <a:effectLst/>
              </a:rPr>
              <a:t>Public Relations</a:t>
            </a:r>
            <a:endParaRPr lang="en-US"/>
          </a:p>
        </p:txBody>
      </p:sp>
      <p:pic>
        <p:nvPicPr>
          <p:cNvPr id="5" name="Content Placeholder 4" descr="A hand writing on a whiteboard&#10;&#10;AI-generated content may be incorrect.">
            <a:extLst>
              <a:ext uri="{FF2B5EF4-FFF2-40B4-BE49-F238E27FC236}">
                <a16:creationId xmlns:a16="http://schemas.microsoft.com/office/drawing/2014/main" id="{526741F2-5D6F-2647-797F-25646D33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880" b="25299"/>
          <a:stretch/>
        </p:blipFill>
        <p:spPr>
          <a:xfrm>
            <a:off x="838200" y="2188563"/>
            <a:ext cx="10515600" cy="398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5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D060-043A-EBC0-7EBB-69D5BE2E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Public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3B18-666E-1F67-092B-1531FBEC1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b="1" dirty="0"/>
              <a:t>Definition: </a:t>
            </a:r>
            <a:r>
              <a:rPr lang="en-US" dirty="0"/>
              <a:t>Public Relations is the practice of managing the spread of information between an organization and its publics.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Objective: </a:t>
            </a:r>
            <a:r>
              <a:rPr lang="en-US" dirty="0"/>
              <a:t>Build and maintain a positive image, foster goodwill, and establish relationships with key stakeholders.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9908-CFD3-0F2E-848A-2B136D56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r>
              <a:rPr lang="en-US" sz="4100">
                <a:effectLst/>
              </a:rPr>
              <a:t>Key PR Functions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6A96-57F1-83EE-FCBA-E24BA0D3B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Media Relations: </a:t>
            </a:r>
            <a:r>
              <a:rPr lang="en-US" kern="100">
                <a:effectLst/>
              </a:rPr>
              <a:t>Building strong media partnerships to spread key messages.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Internal Communication: </a:t>
            </a:r>
            <a:r>
              <a:rPr lang="en-US" kern="100">
                <a:effectLst/>
              </a:rPr>
              <a:t>Ensuring employees are well-informed and motivated.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Brand Management: </a:t>
            </a:r>
            <a:r>
              <a:rPr lang="en-US" kern="100">
                <a:effectLst/>
              </a:rPr>
              <a:t>Shaping the public’s perception of a brand or organization.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Public Engagement: </a:t>
            </a:r>
            <a:r>
              <a:rPr lang="en-US" kern="100">
                <a:effectLst/>
              </a:rPr>
              <a:t>Interacting with the public through events, CSR activities, etc.</a:t>
            </a:r>
          </a:p>
          <a:p>
            <a:endParaRPr lang="en-US" dirty="0"/>
          </a:p>
        </p:txBody>
      </p:sp>
      <p:pic>
        <p:nvPicPr>
          <p:cNvPr id="7" name="Picture 6" descr="A close-up of words&#10;&#10;AI-generated content may be incorrect.">
            <a:extLst>
              <a:ext uri="{FF2B5EF4-FFF2-40B4-BE49-F238E27FC236}">
                <a16:creationId xmlns:a16="http://schemas.microsoft.com/office/drawing/2014/main" id="{3BE4BACD-13C3-843C-EA8F-1A742281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9" y="2724611"/>
            <a:ext cx="3522663" cy="202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72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5863-4D9E-BE6F-2331-53052A9E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r>
              <a:rPr lang="en-US" kern="100">
                <a:effectLst/>
              </a:rPr>
              <a:t>Types of PR</a:t>
            </a:r>
            <a:endParaRPr lang="en-US"/>
          </a:p>
        </p:txBody>
      </p:sp>
      <p:pic>
        <p:nvPicPr>
          <p:cNvPr id="5" name="Picture 4" descr="A diagram of clouds with text&#10;&#10;AI-generated content may be incorrect.">
            <a:extLst>
              <a:ext uri="{FF2B5EF4-FFF2-40B4-BE49-F238E27FC236}">
                <a16:creationId xmlns:a16="http://schemas.microsoft.com/office/drawing/2014/main" id="{79597C28-4FE6-7942-AB5E-F5B95477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69" y="1629682"/>
            <a:ext cx="5826438" cy="42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CE78-8DB4-8D00-867A-DEAE7A25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Proactive PR: </a:t>
            </a:r>
            <a:r>
              <a:rPr lang="en-US" kern="100">
                <a:effectLst/>
              </a:rPr>
              <a:t>Planning ahead and shaping public perception.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Reactive PR: </a:t>
            </a:r>
            <a:r>
              <a:rPr lang="en-US" kern="100">
                <a:effectLst/>
              </a:rPr>
              <a:t>Responding to public issues and challenges as they arise.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>
                <a:effectLst/>
              </a:rPr>
              <a:t>Crisis PR: </a:t>
            </a:r>
            <a:r>
              <a:rPr lang="en-US" kern="100">
                <a:effectLst/>
              </a:rPr>
              <a:t>Managing communication during and after a crisis.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43D8-B85B-0673-63BF-103A914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Crisis Communication?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F691-A91B-F4CD-EC74-2C9DB44B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Crisis communication is the process of managing a public relations crisis to protect the organization’s reputation and reduce damage.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Purpose: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Communicate effectively to protect the brand, inform stakeholders, and minimize harm during unexpected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FIRST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participants to learn to communicate effective and to understand the importance of the clear communication;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participants will learn different type of social media to reach the stakeholders; 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participant will now how to manage the public relations and crisis communication.</a:t>
            </a:r>
            <a:endParaRPr lang="en-US" sz="18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39EE-C07E-C539-DAFC-75FDD27E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r>
              <a:rPr lang="en-US" sz="4100" kern="100">
                <a:effectLst/>
              </a:rPr>
              <a:t>Crisis Communication Goals</a:t>
            </a:r>
            <a:endParaRPr lang="en-US" sz="41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909AE4-4FC7-D53E-0A53-BBC1F368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 the Organization’s Reputation: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Respond quickly and transparently to manage perceptions.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 Stakeholder Trust: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employees, customers, investors, and the public informed.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Minimize Damage: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 the crisis from spiraling and causing long-term damage.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Recover and Rebuild: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the crisis, focus on restoring the organization’s image.</a:t>
            </a:r>
          </a:p>
          <a:p>
            <a:endParaRPr lang="en-US" dirty="0"/>
          </a:p>
        </p:txBody>
      </p:sp>
      <p:pic>
        <p:nvPicPr>
          <p:cNvPr id="5" name="Content Placeholder 4" descr="A hand pointing at a graph&#10;&#10;AI-generated content may be incorrect.">
            <a:extLst>
              <a:ext uri="{FF2B5EF4-FFF2-40B4-BE49-F238E27FC236}">
                <a16:creationId xmlns:a16="http://schemas.microsoft.com/office/drawing/2014/main" id="{0251D75A-C40B-767F-3E21-2789E7360E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0618" r="8620"/>
          <a:stretch/>
        </p:blipFill>
        <p:spPr>
          <a:xfrm>
            <a:off x="284709" y="1219200"/>
            <a:ext cx="3522663" cy="5033973"/>
          </a:xfrm>
          <a:noFill/>
        </p:spPr>
      </p:pic>
    </p:spTree>
    <p:extLst>
      <p:ext uri="{BB962C8B-B14F-4D97-AF65-F5344CB8AC3E}">
        <p14:creationId xmlns:p14="http://schemas.microsoft.com/office/powerpoint/2010/main" val="217195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A167-5415-BD0B-B310-D93DC982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r>
              <a:rPr lang="en-US" sz="3000" kern="100">
                <a:effectLst/>
              </a:rPr>
              <a:t>Crisis Communication Strategies</a:t>
            </a:r>
            <a:endParaRPr lang="en-US" sz="3000" dirty="0"/>
          </a:p>
        </p:txBody>
      </p:sp>
      <p:pic>
        <p:nvPicPr>
          <p:cNvPr id="6" name="Picture Placeholder 5" descr="A diagram of a pie chart&#10;&#10;AI-generated content may be incorrect.">
            <a:extLst>
              <a:ext uri="{FF2B5EF4-FFF2-40B4-BE49-F238E27FC236}">
                <a16:creationId xmlns:a16="http://schemas.microsoft.com/office/drawing/2014/main" id="{749E586A-3187-B495-3785-245A81247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830" b="-3"/>
          <a:stretch/>
        </p:blipFill>
        <p:spPr>
          <a:xfrm>
            <a:off x="5183188" y="1629682"/>
            <a:ext cx="6172200" cy="423136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0B36-FBA8-CE9A-AFBB-275BB816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6999"/>
            <a:ext cx="4507127" cy="370280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</a:rPr>
              <a:t>Be Prepared: </a:t>
            </a:r>
            <a:r>
              <a:rPr lang="en-US" sz="2000" kern="100" dirty="0">
                <a:effectLst/>
              </a:rPr>
              <a:t>Develop a crisis communication plan.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</a:rPr>
              <a:t>Respond Quickly: </a:t>
            </a:r>
            <a:r>
              <a:rPr lang="en-US" sz="2000" kern="100" dirty="0">
                <a:effectLst/>
              </a:rPr>
              <a:t>Time is critical—communicate as soon as possible.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</a:rPr>
              <a:t>Transparency: </a:t>
            </a:r>
            <a:r>
              <a:rPr lang="en-US" sz="2000" kern="100" dirty="0">
                <a:effectLst/>
              </a:rPr>
              <a:t>Acknowledge the issue and be honest about the facts.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</a:rPr>
              <a:t>Designate Spokespersons: </a:t>
            </a:r>
            <a:r>
              <a:rPr lang="en-US" sz="2000" kern="100" dirty="0">
                <a:effectLst/>
              </a:rPr>
              <a:t>Ensure consistent messaging across channels.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</a:rPr>
              <a:t>Regular Updates: </a:t>
            </a:r>
            <a:r>
              <a:rPr lang="en-US" sz="2000" kern="100" dirty="0">
                <a:effectLst/>
              </a:rPr>
              <a:t>Keep stakeholders informed throughout the crisis.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029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C835-AB85-5516-A22A-6A6E9987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Crisis Communication Tools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F921-C102-383A-57D2-14EBA329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Press Releases: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Official statements to the media.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Media Updates: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Quick and accessible updates through social platforms.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Press Conferences: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Formal statements in front of the media.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 Communications: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Direct updates to employees through emails, meetings,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1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349-6BD5-D9F7-AB71-A3B1FB63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Role of Social Media in Crisis Communication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28CD-F318-3C6D-6796-1F1419F4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Speed: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media allows for rapid response.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Respond directly to public concerns and questions.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Monitoring: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Track social media conversations to manage perceptions.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social media for real-time updates during a crisis.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4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Summary: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 PR and crisis communication are vital for an organization’s long-term success. A solid PR strategy builds strong relationships, while crisis communication helps mitigate damage during challenging times.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Thought: 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Preparation, transparency, and quick action are keys to managing both PR efforts and crisis communication effectively.</a:t>
            </a:r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t>Thank you for your kind attention. 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6CEA-1964-479C-843E-E157D4D3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r>
              <a:rPr lang="en-US" sz="2500" b="1">
                <a:effectLst/>
              </a:rPr>
              <a:t>Why is effective communication important?</a:t>
            </a:r>
            <a:endParaRPr lang="en-US" sz="2500"/>
          </a:p>
        </p:txBody>
      </p:sp>
      <p:pic>
        <p:nvPicPr>
          <p:cNvPr id="5" name="Picture 4" descr="A group of people standing around a megaphone&#10;&#10;AI-generated content may be incorrect.">
            <a:extLst>
              <a:ext uri="{FF2B5EF4-FFF2-40B4-BE49-F238E27FC236}">
                <a16:creationId xmlns:a16="http://schemas.microsoft.com/office/drawing/2014/main" id="{9E427DA0-71AE-3A0B-3D7F-268AB4C5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7" r="22766" b="-2"/>
          <a:stretch/>
        </p:blipFill>
        <p:spPr>
          <a:xfrm>
            <a:off x="5183188" y="1629682"/>
            <a:ext cx="6172200" cy="42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429A-07C9-CFAC-C7DB-ABA496E3D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600" kern="100">
                <a:effectLst/>
              </a:rPr>
              <a:t>Builds strong relationships</a:t>
            </a:r>
            <a:endParaRPr lang="en-US" sz="1600" kern="100"/>
          </a:p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600" kern="100">
                <a:effectLst/>
              </a:rPr>
              <a:t>Increases productivity and efficiency</a:t>
            </a:r>
            <a:endParaRPr lang="en-US" sz="1600" kern="100"/>
          </a:p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600" kern="100">
                <a:effectLst/>
              </a:rPr>
              <a:t>Reduces misunderstandings and conflicts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F2A8-84B1-4BE8-B991-FCACA994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Key Components of Effective Communication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2055-6ABE-B50C-4749-7025ABED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4506151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5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Clarity: </a:t>
            </a: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Message should be simple and easy to understand.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5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Conciseness: </a:t>
            </a: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 as few words as possible without losing meaning.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5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Active Listening: </a:t>
            </a: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Listening attentively and giving feedback.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5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Non-Verbal Cues</a:t>
            </a:r>
            <a:r>
              <a:rPr lang="en-US" sz="55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Body language, facial expressions, and tone of voice.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5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Context Awareness: </a:t>
            </a: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Tailoring your message to your audience.</a:t>
            </a:r>
          </a:p>
          <a:p>
            <a:endParaRPr lang="en-US" dirty="0"/>
          </a:p>
        </p:txBody>
      </p:sp>
      <p:pic>
        <p:nvPicPr>
          <p:cNvPr id="5" name="Picture 4" descr="A drawing of a human ear&#10;&#10;AI-generated content may be incorrect.">
            <a:extLst>
              <a:ext uri="{FF2B5EF4-FFF2-40B4-BE49-F238E27FC236}">
                <a16:creationId xmlns:a16="http://schemas.microsoft.com/office/drawing/2014/main" id="{443933AE-B587-CF51-5BD2-5F1C40E4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12077" y="3764951"/>
            <a:ext cx="1509881" cy="999877"/>
          </a:xfrm>
          <a:prstGeom prst="rect">
            <a:avLst/>
          </a:prstGeom>
        </p:spPr>
      </p:pic>
      <p:pic>
        <p:nvPicPr>
          <p:cNvPr id="7" name="Picture 6" descr="A magnifying glass over words&#10;&#10;AI-generated content may be incorrect.">
            <a:extLst>
              <a:ext uri="{FF2B5EF4-FFF2-40B4-BE49-F238E27FC236}">
                <a16:creationId xmlns:a16="http://schemas.microsoft.com/office/drawing/2014/main" id="{011BB3CD-42AF-506E-B2C8-93C3C00D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950" y="2917448"/>
            <a:ext cx="1813982" cy="1462524"/>
          </a:xfrm>
          <a:prstGeom prst="rect">
            <a:avLst/>
          </a:prstGeom>
        </p:spPr>
      </p:pic>
      <p:pic>
        <p:nvPicPr>
          <p:cNvPr id="9" name="Picture 8" descr="Cartoon face with mouth and mouth open&#10;&#10;AI-generated content may be incorrect.">
            <a:extLst>
              <a:ext uri="{FF2B5EF4-FFF2-40B4-BE49-F238E27FC236}">
                <a16:creationId xmlns:a16="http://schemas.microsoft.com/office/drawing/2014/main" id="{56AEC510-43B5-FE85-7D89-DCF4A4A01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21959" y="4982087"/>
            <a:ext cx="1813982" cy="1110512"/>
          </a:xfrm>
          <a:prstGeom prst="rect">
            <a:avLst/>
          </a:prstGeom>
        </p:spPr>
      </p:pic>
      <p:pic>
        <p:nvPicPr>
          <p:cNvPr id="11" name="Picture 10" descr="A blue and black chat bubble&#10;&#10;AI-generated content may be incorrect.">
            <a:extLst>
              <a:ext uri="{FF2B5EF4-FFF2-40B4-BE49-F238E27FC236}">
                <a16:creationId xmlns:a16="http://schemas.microsoft.com/office/drawing/2014/main" id="{F2772B17-448A-3BF3-B64E-0C48DCDC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473" y="1860711"/>
            <a:ext cx="1686981" cy="16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52C-B28D-8284-A9AB-A1E9E194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Examples of Effective Communication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0FEA-C83E-61AC-5800-7D4506406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7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7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Business Example</a:t>
            </a:r>
            <a:endParaRPr lang="en-US" sz="27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73663-CA05-0111-AAFB-B03445A70F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Ineffective: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 need to move forward with the project as soon as possible because if we don't, we could face delays, and this would affect everything."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Effective: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"Let’s move forward with the project to stay on schedule and avoid potential delays."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C09F-01AF-E3DF-9FC9-4E923C091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Customer Service Example</a:t>
            </a:r>
            <a:endParaRPr lang="en-US" sz="2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9ECBD-89BB-EB9A-244D-AD28234064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Ineffective: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“Company policy doesn’t allow refunds.”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Effective: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understand your concern. Unfortunately, our policy doesn’t allow refunds, but I can offer you a store credit or exchange."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5B5E-58CB-1F08-08E2-F830E336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Active Listening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CE8F-8B35-753E-3C21-06BD04098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What is Active Listening?</a:t>
            </a:r>
            <a:endParaRPr lang="en-US" sz="11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Focused, attentive listening with the intent to understand.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Techniques to Practice Active Listening</a:t>
            </a:r>
            <a:endParaRPr lang="en-US" sz="11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Maintain eye contact.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Nod or give verbal cues (e.g., "I see," "I understand").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Paraphrase to confirm understanding (e.g., “So what you’re saying is…”).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5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7467-8E4F-2B5F-B1C2-34464209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7A1F-D1CE-497E-CEA1-0C21CBDE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Active listening</a:t>
            </a:r>
          </a:p>
        </p:txBody>
      </p:sp>
      <p:pic>
        <p:nvPicPr>
          <p:cNvPr id="4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ADB04484-827A-46A1-4A67-86F04A9AF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91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35F0-0461-4447-2C14-58709839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1E82-5721-BFF5-66A8-C5021D8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SECOND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9CBE-694B-B3A5-530C-637A65C8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Using Social Media as a Communication Tool for Stakeholders;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participants to learn more about different types of social media and their usefulness;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participant will now how to manage appropriately the social media based on 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targets and audience.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605C-D6F8-1AD0-CBCB-73933085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Social Media?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C048-535C-1348-E05C-82824575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Widespread Reach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Global audience, easy access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Cost-Effective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Budget-friendly compared to traditional media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Real-Time Communication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Instant engagement with stakeholders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Interactive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Facilitates two-way communication and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5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1118</Words>
  <Application>Microsoft Office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Franklin Gothic Book</vt:lpstr>
      <vt:lpstr>Franklin Gothic Medium</vt:lpstr>
      <vt:lpstr>Franklin Gothic Medium (Headings)</vt:lpstr>
      <vt:lpstr>Libre Franklin Medium</vt:lpstr>
      <vt:lpstr>Lucida Sans</vt:lpstr>
      <vt:lpstr>Symbol</vt:lpstr>
      <vt:lpstr>Wingdings</vt:lpstr>
      <vt:lpstr>Office Theme 2013 - 2022</vt:lpstr>
      <vt:lpstr>PowerPoint Presentation</vt:lpstr>
      <vt:lpstr>OBJECTIVES OF THE FIRST SESSION</vt:lpstr>
      <vt:lpstr>Why is effective communication important?</vt:lpstr>
      <vt:lpstr>Key Components of Effective Communication</vt:lpstr>
      <vt:lpstr>Examples of Effective Communication</vt:lpstr>
      <vt:lpstr>Active Listening</vt:lpstr>
      <vt:lpstr>Exercise – Active listening</vt:lpstr>
      <vt:lpstr>OBJECTIVES OF THE SECOND SESSION</vt:lpstr>
      <vt:lpstr>Why Social Media?</vt:lpstr>
      <vt:lpstr>Choosing the Right Platform</vt:lpstr>
      <vt:lpstr>Tailoring Communication to Different Audiences</vt:lpstr>
      <vt:lpstr>Tools for Effective Social Media Communication</vt:lpstr>
      <vt:lpstr>Future Trends in Social Media Communication</vt:lpstr>
      <vt:lpstr>OBJECTIVES OF THE THIRD SESSION</vt:lpstr>
      <vt:lpstr>Public Relations</vt:lpstr>
      <vt:lpstr>Introduction to Public Relations</vt:lpstr>
      <vt:lpstr>Key PR Functions</vt:lpstr>
      <vt:lpstr>Types of PR</vt:lpstr>
      <vt:lpstr>What is Crisis Communication?</vt:lpstr>
      <vt:lpstr>Crisis Communication Goals</vt:lpstr>
      <vt:lpstr>Crisis Communication Strategies</vt:lpstr>
      <vt:lpstr>Crisis Communication Tools</vt:lpstr>
      <vt:lpstr>The Role of Social Media in Crisis Communication</vt:lpstr>
      <vt:lpstr>Conclusions</vt:lpstr>
      <vt:lpstr>Thank you for your kind attention.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75</cp:revision>
  <dcterms:created xsi:type="dcterms:W3CDTF">2024-12-19T11:48:00Z</dcterms:created>
  <dcterms:modified xsi:type="dcterms:W3CDTF">2025-02-07T01:03:30Z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