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331" r:id="rId4"/>
    <p:sldId id="333" r:id="rId5"/>
    <p:sldId id="334" r:id="rId6"/>
    <p:sldId id="335" r:id="rId7"/>
    <p:sldId id="336" r:id="rId8"/>
    <p:sldId id="338" r:id="rId9"/>
    <p:sldId id="337" r:id="rId10"/>
    <p:sldId id="329" r:id="rId11"/>
    <p:sldId id="330" r:id="rId12"/>
    <p:sldId id="339" r:id="rId13"/>
    <p:sldId id="340" r:id="rId14"/>
    <p:sldId id="341" r:id="rId15"/>
    <p:sldId id="342" r:id="rId16"/>
    <p:sldId id="343" r:id="rId17"/>
    <p:sldId id="345" r:id="rId18"/>
    <p:sldId id="344" r:id="rId19"/>
    <p:sldId id="346" r:id="rId20"/>
    <p:sldId id="347" r:id="rId21"/>
    <p:sldId id="348" r:id="rId22"/>
    <p:sldId id="349" r:id="rId23"/>
    <p:sldId id="350" r:id="rId24"/>
    <p:sldId id="351" r:id="rId25"/>
    <p:sldId id="352" r:id="rId26"/>
    <p:sldId id="353" r:id="rId27"/>
    <p:sldId id="327" r:id="rId28"/>
    <p:sldId id="328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9"/>
    <p:restoredTop sz="96327"/>
  </p:normalViewPr>
  <p:slideViewPr>
    <p:cSldViewPr snapToGrid="0">
      <p:cViewPr varScale="1">
        <p:scale>
          <a:sx n="62" d="100"/>
          <a:sy n="62" d="100"/>
        </p:scale>
        <p:origin x="1032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C00992-0275-47AF-B9C4-3E9A6F50E923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A4CF6D-A45C-4857-8400-FB4B00109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171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80457"/>
            <a:ext cx="9144000" cy="2029506"/>
          </a:xfrm>
        </p:spPr>
        <p:txBody>
          <a:bodyPr anchor="b"/>
          <a:lstStyle>
            <a:lvl1pPr algn="ctr">
              <a:defRPr sz="6000" b="1" spc="3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94117" y="6329385"/>
            <a:ext cx="6960532" cy="3651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8688" y="6332922"/>
            <a:ext cx="1462088" cy="365125"/>
          </a:xfrm>
          <a:prstGeom prst="rect">
            <a:avLst/>
          </a:prstGeom>
        </p:spPr>
        <p:txBody>
          <a:bodyPr/>
          <a:lstStyle/>
          <a:p>
            <a:fld id="{26D9C9A4-A28D-FD47-90BA-800231D079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41056"/>
            <a:ext cx="10515600" cy="714106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94117" y="6329385"/>
            <a:ext cx="6960532" cy="3651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8688" y="6332922"/>
            <a:ext cx="1462088" cy="365125"/>
          </a:xfrm>
          <a:prstGeom prst="rect">
            <a:avLst/>
          </a:prstGeom>
        </p:spPr>
        <p:txBody>
          <a:bodyPr/>
          <a:lstStyle/>
          <a:p>
            <a:fld id="{26D9C9A4-A28D-FD47-90BA-800231D079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Čučo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94117" y="6329385"/>
            <a:ext cx="6960532" cy="3651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8688" y="6332922"/>
            <a:ext cx="1462088" cy="365125"/>
          </a:xfrm>
          <a:prstGeom prst="rect">
            <a:avLst/>
          </a:prstGeom>
        </p:spPr>
        <p:txBody>
          <a:bodyPr/>
          <a:lstStyle/>
          <a:p>
            <a:fld id="{26D9C9A4-A28D-FD47-90BA-800231D079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neri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94117" y="6329385"/>
            <a:ext cx="6960532" cy="3651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8688" y="6332922"/>
            <a:ext cx="1462088" cy="365125"/>
          </a:xfrm>
          <a:prstGeom prst="rect">
            <a:avLst/>
          </a:prstGeom>
        </p:spPr>
        <p:txBody>
          <a:bodyPr/>
          <a:lstStyle/>
          <a:p>
            <a:fld id="{26D9C9A4-A28D-FD47-90BA-800231D0796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extBox 1"/>
          <p:cNvSpPr txBox="1"/>
          <p:nvPr userDrawn="1"/>
        </p:nvSpPr>
        <p:spPr>
          <a:xfrm>
            <a:off x="539646" y="1004341"/>
            <a:ext cx="2353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Partners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333500" y="2219325"/>
            <a:ext cx="2743200" cy="120967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24400" y="2219325"/>
            <a:ext cx="2743200" cy="1209675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8115300" y="2219325"/>
            <a:ext cx="2743200" cy="120967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333500" y="3840761"/>
            <a:ext cx="2743200" cy="120967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724400" y="3840761"/>
            <a:ext cx="2743200" cy="1209675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8115300" y="3840761"/>
            <a:ext cx="2743200" cy="120967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94117" y="6329385"/>
            <a:ext cx="6960532" cy="3651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8688" y="6332922"/>
            <a:ext cx="1462088" cy="365125"/>
          </a:xfrm>
          <a:prstGeom prst="rect">
            <a:avLst/>
          </a:prstGeom>
        </p:spPr>
        <p:txBody>
          <a:bodyPr/>
          <a:lstStyle/>
          <a:p>
            <a:fld id="{26D9C9A4-A28D-FD47-90BA-800231D0796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sz="quarter" idx="13"/>
          </p:nvPr>
        </p:nvSpPr>
        <p:spPr>
          <a:xfrm>
            <a:off x="809625" y="1567543"/>
            <a:ext cx="10267950" cy="4023632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ks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629682"/>
            <a:ext cx="3932237" cy="97971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629682"/>
            <a:ext cx="6172200" cy="423136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667000"/>
            <a:ext cx="3932237" cy="32019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94117" y="6329385"/>
            <a:ext cx="6960532" cy="3651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8688" y="6332922"/>
            <a:ext cx="1462088" cy="365125"/>
          </a:xfrm>
          <a:prstGeom prst="rect">
            <a:avLst/>
          </a:prstGeom>
        </p:spPr>
        <p:txBody>
          <a:bodyPr/>
          <a:lstStyle/>
          <a:p>
            <a:fld id="{26D9C9A4-A28D-FD47-90BA-800231D079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eksti &amp;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629681"/>
            <a:ext cx="3932237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629681"/>
            <a:ext cx="6172200" cy="423136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808514"/>
            <a:ext cx="3932237" cy="306047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94117" y="6329385"/>
            <a:ext cx="6960532" cy="3651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8688" y="6332922"/>
            <a:ext cx="1462088" cy="365125"/>
          </a:xfrm>
          <a:prstGeom prst="rect">
            <a:avLst/>
          </a:prstGeom>
        </p:spPr>
        <p:txBody>
          <a:bodyPr/>
          <a:lstStyle/>
          <a:p>
            <a:fld id="{26D9C9A4-A28D-FD47-90BA-800231D079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kni slika &amp;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94117" y="6329385"/>
            <a:ext cx="6960532" cy="3651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8688" y="6332922"/>
            <a:ext cx="1462088" cy="365125"/>
          </a:xfrm>
          <a:prstGeom prst="rect">
            <a:avLst/>
          </a:prstGeom>
        </p:spPr>
        <p:txBody>
          <a:bodyPr/>
          <a:lstStyle/>
          <a:p>
            <a:fld id="{26D9C9A4-A28D-FD47-90BA-800231D0796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687580" y="1510532"/>
            <a:ext cx="7615004" cy="383693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1" name="Document 10"/>
          <p:cNvSpPr/>
          <p:nvPr userDrawn="1"/>
        </p:nvSpPr>
        <p:spPr>
          <a:xfrm rot="16200000" flipH="1">
            <a:off x="-1329244" y="2360478"/>
            <a:ext cx="5685065" cy="3429539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838 w 22438"/>
              <a:gd name="connsiteY0-2" fmla="*/ 0 h 17322"/>
              <a:gd name="connsiteX1-3" fmla="*/ 22438 w 22438"/>
              <a:gd name="connsiteY1-4" fmla="*/ 0 h 17322"/>
              <a:gd name="connsiteX2-5" fmla="*/ 22438 w 22438"/>
              <a:gd name="connsiteY2-6" fmla="*/ 17322 h 17322"/>
              <a:gd name="connsiteX3-7" fmla="*/ 0 w 22438"/>
              <a:gd name="connsiteY3-8" fmla="*/ 10364 h 17322"/>
              <a:gd name="connsiteX4-9" fmla="*/ 838 w 22438"/>
              <a:gd name="connsiteY4-10" fmla="*/ 0 h 17322"/>
              <a:gd name="connsiteX0-11" fmla="*/ 838 w 22438"/>
              <a:gd name="connsiteY0-12" fmla="*/ 0 h 17456"/>
              <a:gd name="connsiteX1-13" fmla="*/ 22438 w 22438"/>
              <a:gd name="connsiteY1-14" fmla="*/ 0 h 17456"/>
              <a:gd name="connsiteX2-15" fmla="*/ 22438 w 22438"/>
              <a:gd name="connsiteY2-16" fmla="*/ 17322 h 17456"/>
              <a:gd name="connsiteX3-17" fmla="*/ 0 w 22438"/>
              <a:gd name="connsiteY3-18" fmla="*/ 10364 h 17456"/>
              <a:gd name="connsiteX4-19" fmla="*/ 838 w 22438"/>
              <a:gd name="connsiteY4-20" fmla="*/ 0 h 17456"/>
              <a:gd name="connsiteX0-21" fmla="*/ 153 w 22438"/>
              <a:gd name="connsiteY0-22" fmla="*/ 0 h 17456"/>
              <a:gd name="connsiteX1-23" fmla="*/ 22438 w 22438"/>
              <a:gd name="connsiteY1-24" fmla="*/ 0 h 17456"/>
              <a:gd name="connsiteX2-25" fmla="*/ 22438 w 22438"/>
              <a:gd name="connsiteY2-26" fmla="*/ 17322 h 17456"/>
              <a:gd name="connsiteX3-27" fmla="*/ 0 w 22438"/>
              <a:gd name="connsiteY3-28" fmla="*/ 10364 h 17456"/>
              <a:gd name="connsiteX4-29" fmla="*/ 153 w 22438"/>
              <a:gd name="connsiteY4-30" fmla="*/ 0 h 17456"/>
              <a:gd name="connsiteX0-31" fmla="*/ 264 w 22549"/>
              <a:gd name="connsiteY0-32" fmla="*/ 0 h 17456"/>
              <a:gd name="connsiteX1-33" fmla="*/ 22549 w 22549"/>
              <a:gd name="connsiteY1-34" fmla="*/ 0 h 17456"/>
              <a:gd name="connsiteX2-35" fmla="*/ 22549 w 22549"/>
              <a:gd name="connsiteY2-36" fmla="*/ 17322 h 17456"/>
              <a:gd name="connsiteX3-37" fmla="*/ 111 w 22549"/>
              <a:gd name="connsiteY3-38" fmla="*/ 10364 h 17456"/>
              <a:gd name="connsiteX4-39" fmla="*/ 264 w 22549"/>
              <a:gd name="connsiteY4-40" fmla="*/ 0 h 17456"/>
              <a:gd name="connsiteX0-41" fmla="*/ 26 w 22311"/>
              <a:gd name="connsiteY0-42" fmla="*/ 0 h 18327"/>
              <a:gd name="connsiteX1-43" fmla="*/ 22311 w 22311"/>
              <a:gd name="connsiteY1-44" fmla="*/ 0 h 18327"/>
              <a:gd name="connsiteX2-45" fmla="*/ 22311 w 22311"/>
              <a:gd name="connsiteY2-46" fmla="*/ 17322 h 18327"/>
              <a:gd name="connsiteX3-47" fmla="*/ 2072 w 22311"/>
              <a:gd name="connsiteY3-48" fmla="*/ 12840 h 18327"/>
              <a:gd name="connsiteX4-49" fmla="*/ 26 w 22311"/>
              <a:gd name="connsiteY4-50" fmla="*/ 0 h 18327"/>
              <a:gd name="connsiteX0-51" fmla="*/ 118 w 22403"/>
              <a:gd name="connsiteY0-52" fmla="*/ 0 h 18327"/>
              <a:gd name="connsiteX1-53" fmla="*/ 22403 w 22403"/>
              <a:gd name="connsiteY1-54" fmla="*/ 0 h 18327"/>
              <a:gd name="connsiteX2-55" fmla="*/ 22403 w 22403"/>
              <a:gd name="connsiteY2-56" fmla="*/ 17322 h 18327"/>
              <a:gd name="connsiteX3-57" fmla="*/ 2164 w 22403"/>
              <a:gd name="connsiteY3-58" fmla="*/ 12840 h 18327"/>
              <a:gd name="connsiteX4-59" fmla="*/ 118 w 22403"/>
              <a:gd name="connsiteY4-60" fmla="*/ 0 h 18327"/>
              <a:gd name="connsiteX0-61" fmla="*/ 118 w 22403"/>
              <a:gd name="connsiteY0-62" fmla="*/ 0 h 17322"/>
              <a:gd name="connsiteX1-63" fmla="*/ 22403 w 22403"/>
              <a:gd name="connsiteY1-64" fmla="*/ 0 h 17322"/>
              <a:gd name="connsiteX2-65" fmla="*/ 22403 w 22403"/>
              <a:gd name="connsiteY2-66" fmla="*/ 17322 h 17322"/>
              <a:gd name="connsiteX3-67" fmla="*/ 2164 w 22403"/>
              <a:gd name="connsiteY3-68" fmla="*/ 12840 h 17322"/>
              <a:gd name="connsiteX4-69" fmla="*/ 118 w 22403"/>
              <a:gd name="connsiteY4-70" fmla="*/ 0 h 17322"/>
              <a:gd name="connsiteX0-71" fmla="*/ 564 w 22849"/>
              <a:gd name="connsiteY0-72" fmla="*/ 0 h 25468"/>
              <a:gd name="connsiteX1-73" fmla="*/ 22849 w 22849"/>
              <a:gd name="connsiteY1-74" fmla="*/ 0 h 25468"/>
              <a:gd name="connsiteX2-75" fmla="*/ 22849 w 22849"/>
              <a:gd name="connsiteY2-76" fmla="*/ 17322 h 25468"/>
              <a:gd name="connsiteX3-77" fmla="*/ 1362 w 22849"/>
              <a:gd name="connsiteY3-78" fmla="*/ 25468 h 25468"/>
              <a:gd name="connsiteX4-79" fmla="*/ 564 w 22849"/>
              <a:gd name="connsiteY4-80" fmla="*/ 0 h 25468"/>
              <a:gd name="connsiteX0-81" fmla="*/ 564 w 22849"/>
              <a:gd name="connsiteY0-82" fmla="*/ 0 h 27240"/>
              <a:gd name="connsiteX1-83" fmla="*/ 22849 w 22849"/>
              <a:gd name="connsiteY1-84" fmla="*/ 0 h 27240"/>
              <a:gd name="connsiteX2-85" fmla="*/ 22849 w 22849"/>
              <a:gd name="connsiteY2-86" fmla="*/ 17322 h 27240"/>
              <a:gd name="connsiteX3-87" fmla="*/ 1362 w 22849"/>
              <a:gd name="connsiteY3-88" fmla="*/ 25468 h 27240"/>
              <a:gd name="connsiteX4-89" fmla="*/ 564 w 22849"/>
              <a:gd name="connsiteY4-90" fmla="*/ 0 h 27240"/>
              <a:gd name="connsiteX0-91" fmla="*/ 564 w 23027"/>
              <a:gd name="connsiteY0-92" fmla="*/ 0 h 27229"/>
              <a:gd name="connsiteX1-93" fmla="*/ 22849 w 23027"/>
              <a:gd name="connsiteY1-94" fmla="*/ 0 h 27229"/>
              <a:gd name="connsiteX2-95" fmla="*/ 23027 w 23027"/>
              <a:gd name="connsiteY2-96" fmla="*/ 17198 h 27229"/>
              <a:gd name="connsiteX3-97" fmla="*/ 1362 w 23027"/>
              <a:gd name="connsiteY3-98" fmla="*/ 25468 h 27229"/>
              <a:gd name="connsiteX4-99" fmla="*/ 564 w 23027"/>
              <a:gd name="connsiteY4-100" fmla="*/ 0 h 27229"/>
              <a:gd name="connsiteX0-101" fmla="*/ 564 w 23027"/>
              <a:gd name="connsiteY0-102" fmla="*/ 0 h 26511"/>
              <a:gd name="connsiteX1-103" fmla="*/ 22849 w 23027"/>
              <a:gd name="connsiteY1-104" fmla="*/ 0 h 26511"/>
              <a:gd name="connsiteX2-105" fmla="*/ 23027 w 23027"/>
              <a:gd name="connsiteY2-106" fmla="*/ 17198 h 26511"/>
              <a:gd name="connsiteX3-107" fmla="*/ 1362 w 23027"/>
              <a:gd name="connsiteY3-108" fmla="*/ 25468 h 26511"/>
              <a:gd name="connsiteX4-109" fmla="*/ 564 w 23027"/>
              <a:gd name="connsiteY4-110" fmla="*/ 0 h 26511"/>
              <a:gd name="connsiteX0-111" fmla="*/ 564 w 23027"/>
              <a:gd name="connsiteY0-112" fmla="*/ 0 h 26417"/>
              <a:gd name="connsiteX1-113" fmla="*/ 22849 w 23027"/>
              <a:gd name="connsiteY1-114" fmla="*/ 0 h 26417"/>
              <a:gd name="connsiteX2-115" fmla="*/ 23027 w 23027"/>
              <a:gd name="connsiteY2-116" fmla="*/ 17198 h 26417"/>
              <a:gd name="connsiteX3-117" fmla="*/ 1362 w 23027"/>
              <a:gd name="connsiteY3-118" fmla="*/ 25468 h 26417"/>
              <a:gd name="connsiteX4-119" fmla="*/ 564 w 23027"/>
              <a:gd name="connsiteY4-120" fmla="*/ 0 h 26417"/>
              <a:gd name="connsiteX0-121" fmla="*/ 11 w 22474"/>
              <a:gd name="connsiteY0-122" fmla="*/ 0 h 26417"/>
              <a:gd name="connsiteX1-123" fmla="*/ 22296 w 22474"/>
              <a:gd name="connsiteY1-124" fmla="*/ 0 h 26417"/>
              <a:gd name="connsiteX2-125" fmla="*/ 22474 w 22474"/>
              <a:gd name="connsiteY2-126" fmla="*/ 17198 h 26417"/>
              <a:gd name="connsiteX3-127" fmla="*/ 809 w 22474"/>
              <a:gd name="connsiteY3-128" fmla="*/ 25468 h 26417"/>
              <a:gd name="connsiteX4-129" fmla="*/ 11 w 22474"/>
              <a:gd name="connsiteY4-130" fmla="*/ 0 h 26417"/>
              <a:gd name="connsiteX0-131" fmla="*/ 16 w 22479"/>
              <a:gd name="connsiteY0-132" fmla="*/ 0 h 26417"/>
              <a:gd name="connsiteX1-133" fmla="*/ 22301 w 22479"/>
              <a:gd name="connsiteY1-134" fmla="*/ 0 h 26417"/>
              <a:gd name="connsiteX2-135" fmla="*/ 22479 w 22479"/>
              <a:gd name="connsiteY2-136" fmla="*/ 17198 h 26417"/>
              <a:gd name="connsiteX3-137" fmla="*/ 814 w 22479"/>
              <a:gd name="connsiteY3-138" fmla="*/ 25468 h 26417"/>
              <a:gd name="connsiteX4-139" fmla="*/ 16 w 22479"/>
              <a:gd name="connsiteY4-140" fmla="*/ 0 h 26417"/>
              <a:gd name="connsiteX0-141" fmla="*/ 16 w 22538"/>
              <a:gd name="connsiteY0-142" fmla="*/ 2715 h 28802"/>
              <a:gd name="connsiteX1-143" fmla="*/ 22301 w 22538"/>
              <a:gd name="connsiteY1-144" fmla="*/ 2715 h 28802"/>
              <a:gd name="connsiteX2-145" fmla="*/ 22538 w 22538"/>
              <a:gd name="connsiteY2-146" fmla="*/ 2705 h 28802"/>
              <a:gd name="connsiteX3-147" fmla="*/ 814 w 22538"/>
              <a:gd name="connsiteY3-148" fmla="*/ 28183 h 28802"/>
              <a:gd name="connsiteX4-149" fmla="*/ 16 w 22538"/>
              <a:gd name="connsiteY4-150" fmla="*/ 2715 h 28802"/>
              <a:gd name="connsiteX0-151" fmla="*/ 16 w 22538"/>
              <a:gd name="connsiteY0-152" fmla="*/ 1664 h 28324"/>
              <a:gd name="connsiteX1-153" fmla="*/ 22301 w 22538"/>
              <a:gd name="connsiteY1-154" fmla="*/ 1664 h 28324"/>
              <a:gd name="connsiteX2-155" fmla="*/ 22538 w 22538"/>
              <a:gd name="connsiteY2-156" fmla="*/ 1654 h 28324"/>
              <a:gd name="connsiteX3-157" fmla="*/ 814 w 22538"/>
              <a:gd name="connsiteY3-158" fmla="*/ 27132 h 28324"/>
              <a:gd name="connsiteX4-159" fmla="*/ 16 w 22538"/>
              <a:gd name="connsiteY4-160" fmla="*/ 1664 h 283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2538" h="28324">
                <a:moveTo>
                  <a:pt x="16" y="1664"/>
                </a:moveTo>
                <a:lnTo>
                  <a:pt x="22301" y="1664"/>
                </a:lnTo>
                <a:cubicBezTo>
                  <a:pt x="22360" y="7397"/>
                  <a:pt x="22479" y="-4079"/>
                  <a:pt x="22538" y="1654"/>
                </a:cubicBezTo>
                <a:cubicBezTo>
                  <a:pt x="14293" y="12425"/>
                  <a:pt x="24300" y="33558"/>
                  <a:pt x="814" y="27132"/>
                </a:cubicBezTo>
                <a:cubicBezTo>
                  <a:pt x="3054" y="12287"/>
                  <a:pt x="-263" y="5119"/>
                  <a:pt x="16" y="1664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539750" y="2068513"/>
            <a:ext cx="1828800" cy="18288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539750" y="4092575"/>
            <a:ext cx="1828800" cy="85407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Name of t</a:t>
            </a:r>
            <a:r>
              <a:rPr lang="en-GB" dirty="0"/>
              <a:t>he</a:t>
            </a:r>
            <a:r>
              <a:rPr lang="en-US" dirty="0"/>
              <a:t> author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j teksti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94117" y="6329385"/>
            <a:ext cx="6960532" cy="3651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8688" y="6332922"/>
            <a:ext cx="1462088" cy="365125"/>
          </a:xfrm>
          <a:prstGeom prst="rect">
            <a:avLst/>
          </a:prstGeom>
        </p:spPr>
        <p:txBody>
          <a:bodyPr/>
          <a:lstStyle/>
          <a:p>
            <a:fld id="{26D9C9A4-A28D-FD47-90BA-800231D0796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64530" y="1837848"/>
            <a:ext cx="4577096" cy="3836935"/>
          </a:xfrm>
          <a:solidFill>
            <a:schemeClr val="accent1">
              <a:alpha val="3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691184" y="1510532"/>
            <a:ext cx="4577096" cy="3836935"/>
          </a:xfrm>
          <a:solidFill>
            <a:schemeClr val="accent2">
              <a:alpha val="3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&amp; Teksti &amp; Graf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3318" y="1420497"/>
            <a:ext cx="8790482" cy="836249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94117" y="6329385"/>
            <a:ext cx="6960532" cy="3651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8688" y="6332922"/>
            <a:ext cx="1462088" cy="365125"/>
          </a:xfrm>
          <a:prstGeom prst="rect">
            <a:avLst/>
          </a:prstGeom>
        </p:spPr>
        <p:txBody>
          <a:bodyPr/>
          <a:lstStyle/>
          <a:p>
            <a:fld id="{26D9C9A4-A28D-FD47-90BA-800231D0796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63318" y="2264229"/>
            <a:ext cx="8365032" cy="349199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1" name="Document 10"/>
          <p:cNvSpPr/>
          <p:nvPr userDrawn="1"/>
        </p:nvSpPr>
        <p:spPr>
          <a:xfrm rot="16200000" flipH="1">
            <a:off x="-1776810" y="2983798"/>
            <a:ext cx="5651013" cy="2097390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838 w 22438"/>
              <a:gd name="connsiteY0-2" fmla="*/ 0 h 17322"/>
              <a:gd name="connsiteX1-3" fmla="*/ 22438 w 22438"/>
              <a:gd name="connsiteY1-4" fmla="*/ 0 h 17322"/>
              <a:gd name="connsiteX2-5" fmla="*/ 22438 w 22438"/>
              <a:gd name="connsiteY2-6" fmla="*/ 17322 h 17322"/>
              <a:gd name="connsiteX3-7" fmla="*/ 0 w 22438"/>
              <a:gd name="connsiteY3-8" fmla="*/ 10364 h 17322"/>
              <a:gd name="connsiteX4-9" fmla="*/ 838 w 22438"/>
              <a:gd name="connsiteY4-10" fmla="*/ 0 h 17322"/>
              <a:gd name="connsiteX0-11" fmla="*/ 838 w 22438"/>
              <a:gd name="connsiteY0-12" fmla="*/ 0 h 17456"/>
              <a:gd name="connsiteX1-13" fmla="*/ 22438 w 22438"/>
              <a:gd name="connsiteY1-14" fmla="*/ 0 h 17456"/>
              <a:gd name="connsiteX2-15" fmla="*/ 22438 w 22438"/>
              <a:gd name="connsiteY2-16" fmla="*/ 17322 h 17456"/>
              <a:gd name="connsiteX3-17" fmla="*/ 0 w 22438"/>
              <a:gd name="connsiteY3-18" fmla="*/ 10364 h 17456"/>
              <a:gd name="connsiteX4-19" fmla="*/ 838 w 22438"/>
              <a:gd name="connsiteY4-20" fmla="*/ 0 h 17456"/>
              <a:gd name="connsiteX0-21" fmla="*/ 153 w 22438"/>
              <a:gd name="connsiteY0-22" fmla="*/ 0 h 17456"/>
              <a:gd name="connsiteX1-23" fmla="*/ 22438 w 22438"/>
              <a:gd name="connsiteY1-24" fmla="*/ 0 h 17456"/>
              <a:gd name="connsiteX2-25" fmla="*/ 22438 w 22438"/>
              <a:gd name="connsiteY2-26" fmla="*/ 17322 h 17456"/>
              <a:gd name="connsiteX3-27" fmla="*/ 0 w 22438"/>
              <a:gd name="connsiteY3-28" fmla="*/ 10364 h 17456"/>
              <a:gd name="connsiteX4-29" fmla="*/ 153 w 22438"/>
              <a:gd name="connsiteY4-30" fmla="*/ 0 h 17456"/>
              <a:gd name="connsiteX0-31" fmla="*/ 264 w 22549"/>
              <a:gd name="connsiteY0-32" fmla="*/ 0 h 17456"/>
              <a:gd name="connsiteX1-33" fmla="*/ 22549 w 22549"/>
              <a:gd name="connsiteY1-34" fmla="*/ 0 h 17456"/>
              <a:gd name="connsiteX2-35" fmla="*/ 22549 w 22549"/>
              <a:gd name="connsiteY2-36" fmla="*/ 17322 h 17456"/>
              <a:gd name="connsiteX3-37" fmla="*/ 111 w 22549"/>
              <a:gd name="connsiteY3-38" fmla="*/ 10364 h 17456"/>
              <a:gd name="connsiteX4-39" fmla="*/ 264 w 22549"/>
              <a:gd name="connsiteY4-40" fmla="*/ 0 h 17456"/>
              <a:gd name="connsiteX0-41" fmla="*/ 26 w 22311"/>
              <a:gd name="connsiteY0-42" fmla="*/ 0 h 18327"/>
              <a:gd name="connsiteX1-43" fmla="*/ 22311 w 22311"/>
              <a:gd name="connsiteY1-44" fmla="*/ 0 h 18327"/>
              <a:gd name="connsiteX2-45" fmla="*/ 22311 w 22311"/>
              <a:gd name="connsiteY2-46" fmla="*/ 17322 h 18327"/>
              <a:gd name="connsiteX3-47" fmla="*/ 2072 w 22311"/>
              <a:gd name="connsiteY3-48" fmla="*/ 12840 h 18327"/>
              <a:gd name="connsiteX4-49" fmla="*/ 26 w 22311"/>
              <a:gd name="connsiteY4-50" fmla="*/ 0 h 18327"/>
              <a:gd name="connsiteX0-51" fmla="*/ 118 w 22403"/>
              <a:gd name="connsiteY0-52" fmla="*/ 0 h 18327"/>
              <a:gd name="connsiteX1-53" fmla="*/ 22403 w 22403"/>
              <a:gd name="connsiteY1-54" fmla="*/ 0 h 18327"/>
              <a:gd name="connsiteX2-55" fmla="*/ 22403 w 22403"/>
              <a:gd name="connsiteY2-56" fmla="*/ 17322 h 18327"/>
              <a:gd name="connsiteX3-57" fmla="*/ 2164 w 22403"/>
              <a:gd name="connsiteY3-58" fmla="*/ 12840 h 18327"/>
              <a:gd name="connsiteX4-59" fmla="*/ 118 w 22403"/>
              <a:gd name="connsiteY4-60" fmla="*/ 0 h 18327"/>
              <a:gd name="connsiteX0-61" fmla="*/ 118 w 22403"/>
              <a:gd name="connsiteY0-62" fmla="*/ 0 h 17322"/>
              <a:gd name="connsiteX1-63" fmla="*/ 22403 w 22403"/>
              <a:gd name="connsiteY1-64" fmla="*/ 0 h 17322"/>
              <a:gd name="connsiteX2-65" fmla="*/ 22403 w 22403"/>
              <a:gd name="connsiteY2-66" fmla="*/ 17322 h 17322"/>
              <a:gd name="connsiteX3-67" fmla="*/ 2164 w 22403"/>
              <a:gd name="connsiteY3-68" fmla="*/ 12840 h 17322"/>
              <a:gd name="connsiteX4-69" fmla="*/ 118 w 22403"/>
              <a:gd name="connsiteY4-70" fmla="*/ 0 h 1732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2403" h="17322">
                <a:moveTo>
                  <a:pt x="118" y="0"/>
                </a:moveTo>
                <a:lnTo>
                  <a:pt x="22403" y="0"/>
                </a:lnTo>
                <a:lnTo>
                  <a:pt x="22403" y="17322"/>
                </a:lnTo>
                <a:cubicBezTo>
                  <a:pt x="11603" y="17322"/>
                  <a:pt x="10496" y="12457"/>
                  <a:pt x="2164" y="12840"/>
                </a:cubicBezTo>
                <a:cubicBezTo>
                  <a:pt x="-112" y="7651"/>
                  <a:pt x="-161" y="3455"/>
                  <a:pt x="118" y="0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285450" y="1690688"/>
            <a:ext cx="1105499" cy="1814512"/>
          </a:xfrm>
        </p:spPr>
        <p:txBody>
          <a:bodyPr>
            <a:normAutofit/>
          </a:bodyPr>
          <a:lstStyle>
            <a:lvl1pPr marL="0" indent="0">
              <a:buNone/>
              <a:defRPr sz="8000" b="1" cap="none" spc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&amp; Teksti &amp; Grafik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3318" y="1362462"/>
            <a:ext cx="8790482" cy="836249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94117" y="6329385"/>
            <a:ext cx="6960532" cy="3651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8688" y="6332922"/>
            <a:ext cx="1462088" cy="365125"/>
          </a:xfrm>
          <a:prstGeom prst="rect">
            <a:avLst/>
          </a:prstGeom>
        </p:spPr>
        <p:txBody>
          <a:bodyPr/>
          <a:lstStyle/>
          <a:p>
            <a:fld id="{26D9C9A4-A28D-FD47-90BA-800231D0796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63318" y="2362200"/>
            <a:ext cx="8790482" cy="3394022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1" name="Document 10"/>
          <p:cNvSpPr/>
          <p:nvPr userDrawn="1"/>
        </p:nvSpPr>
        <p:spPr>
          <a:xfrm rot="16200000" flipH="1">
            <a:off x="-1776810" y="2983798"/>
            <a:ext cx="5651013" cy="2097390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838 w 22438"/>
              <a:gd name="connsiteY0-2" fmla="*/ 0 h 17322"/>
              <a:gd name="connsiteX1-3" fmla="*/ 22438 w 22438"/>
              <a:gd name="connsiteY1-4" fmla="*/ 0 h 17322"/>
              <a:gd name="connsiteX2-5" fmla="*/ 22438 w 22438"/>
              <a:gd name="connsiteY2-6" fmla="*/ 17322 h 17322"/>
              <a:gd name="connsiteX3-7" fmla="*/ 0 w 22438"/>
              <a:gd name="connsiteY3-8" fmla="*/ 10364 h 17322"/>
              <a:gd name="connsiteX4-9" fmla="*/ 838 w 22438"/>
              <a:gd name="connsiteY4-10" fmla="*/ 0 h 17322"/>
              <a:gd name="connsiteX0-11" fmla="*/ 838 w 22438"/>
              <a:gd name="connsiteY0-12" fmla="*/ 0 h 17456"/>
              <a:gd name="connsiteX1-13" fmla="*/ 22438 w 22438"/>
              <a:gd name="connsiteY1-14" fmla="*/ 0 h 17456"/>
              <a:gd name="connsiteX2-15" fmla="*/ 22438 w 22438"/>
              <a:gd name="connsiteY2-16" fmla="*/ 17322 h 17456"/>
              <a:gd name="connsiteX3-17" fmla="*/ 0 w 22438"/>
              <a:gd name="connsiteY3-18" fmla="*/ 10364 h 17456"/>
              <a:gd name="connsiteX4-19" fmla="*/ 838 w 22438"/>
              <a:gd name="connsiteY4-20" fmla="*/ 0 h 17456"/>
              <a:gd name="connsiteX0-21" fmla="*/ 153 w 22438"/>
              <a:gd name="connsiteY0-22" fmla="*/ 0 h 17456"/>
              <a:gd name="connsiteX1-23" fmla="*/ 22438 w 22438"/>
              <a:gd name="connsiteY1-24" fmla="*/ 0 h 17456"/>
              <a:gd name="connsiteX2-25" fmla="*/ 22438 w 22438"/>
              <a:gd name="connsiteY2-26" fmla="*/ 17322 h 17456"/>
              <a:gd name="connsiteX3-27" fmla="*/ 0 w 22438"/>
              <a:gd name="connsiteY3-28" fmla="*/ 10364 h 17456"/>
              <a:gd name="connsiteX4-29" fmla="*/ 153 w 22438"/>
              <a:gd name="connsiteY4-30" fmla="*/ 0 h 17456"/>
              <a:gd name="connsiteX0-31" fmla="*/ 264 w 22549"/>
              <a:gd name="connsiteY0-32" fmla="*/ 0 h 17456"/>
              <a:gd name="connsiteX1-33" fmla="*/ 22549 w 22549"/>
              <a:gd name="connsiteY1-34" fmla="*/ 0 h 17456"/>
              <a:gd name="connsiteX2-35" fmla="*/ 22549 w 22549"/>
              <a:gd name="connsiteY2-36" fmla="*/ 17322 h 17456"/>
              <a:gd name="connsiteX3-37" fmla="*/ 111 w 22549"/>
              <a:gd name="connsiteY3-38" fmla="*/ 10364 h 17456"/>
              <a:gd name="connsiteX4-39" fmla="*/ 264 w 22549"/>
              <a:gd name="connsiteY4-40" fmla="*/ 0 h 17456"/>
              <a:gd name="connsiteX0-41" fmla="*/ 26 w 22311"/>
              <a:gd name="connsiteY0-42" fmla="*/ 0 h 18327"/>
              <a:gd name="connsiteX1-43" fmla="*/ 22311 w 22311"/>
              <a:gd name="connsiteY1-44" fmla="*/ 0 h 18327"/>
              <a:gd name="connsiteX2-45" fmla="*/ 22311 w 22311"/>
              <a:gd name="connsiteY2-46" fmla="*/ 17322 h 18327"/>
              <a:gd name="connsiteX3-47" fmla="*/ 2072 w 22311"/>
              <a:gd name="connsiteY3-48" fmla="*/ 12840 h 18327"/>
              <a:gd name="connsiteX4-49" fmla="*/ 26 w 22311"/>
              <a:gd name="connsiteY4-50" fmla="*/ 0 h 18327"/>
              <a:gd name="connsiteX0-51" fmla="*/ 118 w 22403"/>
              <a:gd name="connsiteY0-52" fmla="*/ 0 h 18327"/>
              <a:gd name="connsiteX1-53" fmla="*/ 22403 w 22403"/>
              <a:gd name="connsiteY1-54" fmla="*/ 0 h 18327"/>
              <a:gd name="connsiteX2-55" fmla="*/ 22403 w 22403"/>
              <a:gd name="connsiteY2-56" fmla="*/ 17322 h 18327"/>
              <a:gd name="connsiteX3-57" fmla="*/ 2164 w 22403"/>
              <a:gd name="connsiteY3-58" fmla="*/ 12840 h 18327"/>
              <a:gd name="connsiteX4-59" fmla="*/ 118 w 22403"/>
              <a:gd name="connsiteY4-60" fmla="*/ 0 h 18327"/>
              <a:gd name="connsiteX0-61" fmla="*/ 118 w 22403"/>
              <a:gd name="connsiteY0-62" fmla="*/ 0 h 17322"/>
              <a:gd name="connsiteX1-63" fmla="*/ 22403 w 22403"/>
              <a:gd name="connsiteY1-64" fmla="*/ 0 h 17322"/>
              <a:gd name="connsiteX2-65" fmla="*/ 22403 w 22403"/>
              <a:gd name="connsiteY2-66" fmla="*/ 17322 h 17322"/>
              <a:gd name="connsiteX3-67" fmla="*/ 2164 w 22403"/>
              <a:gd name="connsiteY3-68" fmla="*/ 12840 h 17322"/>
              <a:gd name="connsiteX4-69" fmla="*/ 118 w 22403"/>
              <a:gd name="connsiteY4-70" fmla="*/ 0 h 1732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2403" h="17322">
                <a:moveTo>
                  <a:pt x="118" y="0"/>
                </a:moveTo>
                <a:lnTo>
                  <a:pt x="22403" y="0"/>
                </a:lnTo>
                <a:lnTo>
                  <a:pt x="22403" y="17322"/>
                </a:lnTo>
                <a:cubicBezTo>
                  <a:pt x="11603" y="17322"/>
                  <a:pt x="10496" y="12457"/>
                  <a:pt x="2164" y="12840"/>
                </a:cubicBezTo>
                <a:cubicBezTo>
                  <a:pt x="-112" y="7651"/>
                  <a:pt x="-161" y="3455"/>
                  <a:pt x="118" y="0"/>
                </a:cubicBezTo>
                <a:close/>
              </a:path>
            </a:pathLst>
          </a:cu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285450" y="1690688"/>
            <a:ext cx="1105499" cy="1814512"/>
          </a:xfrm>
        </p:spPr>
        <p:txBody>
          <a:bodyPr>
            <a:normAutofit/>
          </a:bodyPr>
          <a:lstStyle>
            <a:lvl1pPr marL="0" indent="0">
              <a:buNone/>
              <a:defRPr sz="8000" b="1" cap="none" spc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&amp;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93371"/>
            <a:ext cx="10515600" cy="732029"/>
          </a:xfrm>
        </p:spPr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88563"/>
            <a:ext cx="10515600" cy="3988399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94117" y="6329385"/>
            <a:ext cx="6960532" cy="3651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8688" y="6332922"/>
            <a:ext cx="1462088" cy="365125"/>
          </a:xfrm>
          <a:prstGeom prst="rect">
            <a:avLst/>
          </a:prstGeom>
        </p:spPr>
        <p:txBody>
          <a:bodyPr/>
          <a:lstStyle/>
          <a:p>
            <a:fld id="{26D9C9A4-A28D-FD47-90BA-800231D079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ka &amp; Naslov &amp;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2354" y="1415143"/>
            <a:ext cx="7321446" cy="710257"/>
          </a:xfrm>
        </p:spPr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2354" y="2188563"/>
            <a:ext cx="7321446" cy="3988399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94117" y="6329385"/>
            <a:ext cx="6960532" cy="3651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8688" y="6332922"/>
            <a:ext cx="1462088" cy="365125"/>
          </a:xfrm>
          <a:prstGeom prst="rect">
            <a:avLst/>
          </a:prstGeom>
        </p:spPr>
        <p:txBody>
          <a:bodyPr/>
          <a:lstStyle/>
          <a:p>
            <a:fld id="{26D9C9A4-A28D-FD47-90BA-800231D0796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284709" y="1295400"/>
            <a:ext cx="3522663" cy="495777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&amp; Teks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15143"/>
            <a:ext cx="10515600" cy="710257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88563"/>
            <a:ext cx="10515600" cy="3988399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94117" y="6329385"/>
            <a:ext cx="6960532" cy="3651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8688" y="6332922"/>
            <a:ext cx="1462088" cy="365125"/>
          </a:xfrm>
          <a:prstGeom prst="rect">
            <a:avLst/>
          </a:prstGeom>
        </p:spPr>
        <p:txBody>
          <a:bodyPr/>
          <a:lstStyle/>
          <a:p>
            <a:fld id="{26D9C9A4-A28D-FD47-90BA-800231D079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ka &amp; Naslov &amp; Teks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2354" y="1436914"/>
            <a:ext cx="7321446" cy="688486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2354" y="2188563"/>
            <a:ext cx="7321446" cy="3988399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94117" y="6329385"/>
            <a:ext cx="6960532" cy="3651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8688" y="6332922"/>
            <a:ext cx="1462088" cy="365125"/>
          </a:xfrm>
          <a:prstGeom prst="rect">
            <a:avLst/>
          </a:prstGeom>
        </p:spPr>
        <p:txBody>
          <a:bodyPr/>
          <a:lstStyle/>
          <a:p>
            <a:fld id="{26D9C9A4-A28D-FD47-90BA-800231D0796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284709" y="1219200"/>
            <a:ext cx="3522663" cy="503397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slov basi nevi Sekci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94117" y="6329385"/>
            <a:ext cx="6960532" cy="3651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8688" y="6332922"/>
            <a:ext cx="1462088" cy="365125"/>
          </a:xfrm>
          <a:prstGeom prst="rect">
            <a:avLst/>
          </a:prstGeom>
        </p:spPr>
        <p:txBody>
          <a:bodyPr/>
          <a:lstStyle/>
          <a:p>
            <a:fld id="{26D9C9A4-A28D-FD47-90BA-800231D079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omparaci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436914"/>
            <a:ext cx="10515600" cy="700090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2127479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971799"/>
            <a:ext cx="5157787" cy="321786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2127479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71799"/>
            <a:ext cx="5183188" cy="3217864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94117" y="6329385"/>
            <a:ext cx="6960532" cy="3651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8688" y="6332922"/>
            <a:ext cx="1462088" cy="365125"/>
          </a:xfrm>
          <a:prstGeom prst="rect">
            <a:avLst/>
          </a:prstGeom>
        </p:spPr>
        <p:txBody>
          <a:bodyPr/>
          <a:lstStyle/>
          <a:p>
            <a:fld id="{26D9C9A4-A28D-FD47-90BA-800231D079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mparacija &amp; Sli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393371"/>
            <a:ext cx="10515600" cy="689708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3672587"/>
            <a:ext cx="5157787" cy="496834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4272197"/>
            <a:ext cx="5157787" cy="1917466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3655877"/>
            <a:ext cx="5183188" cy="496835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4272196"/>
            <a:ext cx="5183188" cy="1917466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94117" y="6329385"/>
            <a:ext cx="6960532" cy="3651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8688" y="6332922"/>
            <a:ext cx="1462088" cy="365125"/>
          </a:xfrm>
          <a:prstGeom prst="rect">
            <a:avLst/>
          </a:prstGeom>
        </p:spPr>
        <p:txBody>
          <a:bodyPr/>
          <a:lstStyle/>
          <a:p>
            <a:fld id="{26D9C9A4-A28D-FD47-90BA-800231D0796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443917" y="2236112"/>
            <a:ext cx="1752600" cy="13303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7887494" y="2226339"/>
            <a:ext cx="1752600" cy="13303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mparacij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707" y="1426029"/>
            <a:ext cx="10515600" cy="627448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105229"/>
            <a:ext cx="3414358" cy="4071734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68143" y="2122714"/>
            <a:ext cx="3414358" cy="4071734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94117" y="6329385"/>
            <a:ext cx="6960532" cy="3651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8688" y="6332922"/>
            <a:ext cx="1462088" cy="365125"/>
          </a:xfrm>
          <a:prstGeom prst="rect">
            <a:avLst/>
          </a:prstGeom>
        </p:spPr>
        <p:txBody>
          <a:bodyPr/>
          <a:lstStyle/>
          <a:p>
            <a:fld id="{26D9C9A4-A28D-FD47-90BA-800231D0796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8098086" y="2122714"/>
            <a:ext cx="3243221" cy="4071734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1">
            <a:alphaModFix amt="35000"/>
          </a:blip>
          <a:stretch>
            <a:fillRect/>
          </a:stretch>
        </p:blipFill>
        <p:spPr>
          <a:xfrm>
            <a:off x="3816343" y="1570034"/>
            <a:ext cx="4559313" cy="476620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664703"/>
            <a:ext cx="10515600" cy="7647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530683"/>
            <a:ext cx="10515600" cy="3646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9362" y="6329385"/>
            <a:ext cx="4022791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1711" y="6301020"/>
            <a:ext cx="14620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9C9A4-A28D-FD47-90BA-800231D07968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280896" y="183446"/>
            <a:ext cx="1879508" cy="81914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6356186" y="163489"/>
            <a:ext cx="5666282" cy="7647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4842154" y="5840940"/>
            <a:ext cx="3449503" cy="82445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2618013" y="894392"/>
            <a:ext cx="69559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Проект:  “Социјално претприемништво за млади Ромки (ROMANSE)”</a:t>
            </a:r>
          </a:p>
          <a:p>
            <a:pPr algn="ctr"/>
            <a:r>
              <a:rPr lang="en-US" sz="1400" dirty="0"/>
              <a:t>Проект </a:t>
            </a:r>
            <a:r>
              <a:rPr lang="en-US" sz="1400" dirty="0" err="1"/>
              <a:t>реф</a:t>
            </a:r>
            <a:r>
              <a:rPr lang="en-US" sz="1400" dirty="0"/>
              <a:t>. </a:t>
            </a:r>
            <a:r>
              <a:rPr lang="en-US" sz="1400" dirty="0" err="1"/>
              <a:t>бр</a:t>
            </a:r>
            <a:r>
              <a:rPr lang="en-US" sz="1400" dirty="0"/>
              <a:t>: ИПА III/2023/178565/64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96506"/>
            <a:ext cx="9144000" cy="1655762"/>
          </a:xfrm>
        </p:spPr>
        <p:txBody>
          <a:bodyPr>
            <a:normAutofit/>
          </a:bodyPr>
          <a:lstStyle/>
          <a:p>
            <a:pPr>
              <a:defRPr sz="1800">
                <a:solidFill>
                  <a:srgbClr val="000000"/>
                </a:solidFill>
                <a:effectLst/>
                <a:latin typeface="Franklin Gothic Medium (Headings)"/>
                <a:ea typeface="Calibri" panose="020F0502020204030204" pitchFamily="34" charset="0"/>
              </a:defRPr>
            </a:pPr>
            <a:r>
              <a:rPr sz="2500" dirty="0" err="1"/>
              <a:t>Стратегии</a:t>
            </a:r>
            <a:r>
              <a:rPr sz="2500" dirty="0"/>
              <a:t> </a:t>
            </a:r>
            <a:r>
              <a:rPr sz="2500" dirty="0" err="1"/>
              <a:t>за</a:t>
            </a:r>
            <a:r>
              <a:rPr sz="2500" dirty="0"/>
              <a:t> </a:t>
            </a:r>
            <a:r>
              <a:rPr sz="2500" dirty="0" err="1"/>
              <a:t>ангажирање</a:t>
            </a:r>
            <a:r>
              <a:rPr sz="2500" dirty="0"/>
              <a:t> </a:t>
            </a:r>
            <a:r>
              <a:rPr sz="2500" dirty="0" err="1"/>
              <a:t>со</a:t>
            </a:r>
            <a:r>
              <a:rPr sz="2500" dirty="0"/>
              <a:t> </a:t>
            </a:r>
            <a:r>
              <a:rPr sz="2500" dirty="0" err="1"/>
              <a:t>локалната</a:t>
            </a:r>
            <a:r>
              <a:rPr sz="2500" dirty="0"/>
              <a:t> </a:t>
            </a:r>
            <a:r>
              <a:rPr sz="2500" dirty="0" err="1"/>
              <a:t>самоуправа</a:t>
            </a:r>
            <a:r>
              <a:rPr sz="2500" dirty="0"/>
              <a:t> и </a:t>
            </a:r>
            <a:r>
              <a:rPr sz="2500" dirty="0" err="1"/>
              <a:t>бизнисите</a:t>
            </a:r>
            <a:endParaRPr lang="en-US" sz="2500" dirty="0">
              <a:latin typeface="Franklin Gothic Medium (Headings)"/>
            </a:endParaRPr>
          </a:p>
        </p:txBody>
      </p:sp>
      <p:sp>
        <p:nvSpPr>
          <p:cNvPr id="4" name="Google Shape;182;p2">
            <a:extLst>
              <a:ext uri="{FF2B5EF4-FFF2-40B4-BE49-F238E27FC236}">
                <a16:creationId xmlns:a16="http://schemas.microsoft.com/office/drawing/2014/main" id="{D3FD85BD-E585-8B2A-A13C-2C9F4F925F78}"/>
              </a:ext>
            </a:extLst>
          </p:cNvPr>
          <p:cNvSpPr txBox="1">
            <a:spLocks/>
          </p:cNvSpPr>
          <p:nvPr/>
        </p:nvSpPr>
        <p:spPr>
          <a:xfrm>
            <a:off x="949158" y="1600200"/>
            <a:ext cx="10293684" cy="202950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anchor="b" anchorCtr="0">
            <a:normAutofit fontScale="9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 spc="3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rgbClr val="2F5496"/>
              </a:buClr>
              <a:buSzPct val="100000"/>
              <a:buFont typeface="Libre Franklin Medium"/>
              <a:buNone/>
            </a:pPr>
            <a:r>
              <a:rPr lang="mk-MK" dirty="0"/>
              <a:t>Јакнење на капацитетите на НВОи</a:t>
            </a:r>
            <a:br>
              <a:rPr lang="en-US" dirty="0"/>
            </a:br>
            <a:r>
              <a:rPr dirty="0"/>
              <a:t> </a:t>
            </a:r>
            <a:r>
              <a:rPr dirty="0" err="1"/>
              <a:t>Сесија</a:t>
            </a:r>
            <a:r>
              <a:rPr dirty="0"/>
              <a:t> 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87E71-3BD4-76CE-646E-69FAA36C9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49832"/>
            <a:ext cx="10515600" cy="732029"/>
          </a:xfrm>
        </p:spPr>
        <p:txBody>
          <a:bodyPr>
            <a:normAutofit fontScale="90000"/>
          </a:bodyPr>
          <a:lstStyle/>
          <a:p>
            <a:r>
              <a:t>Зошто соработката со локалните власти и бизнисите е клучна за вашата невладина организација? </a:t>
            </a:r>
          </a:p>
        </p:txBody>
      </p:sp>
      <p:pic>
        <p:nvPicPr>
          <p:cNvPr id="9" name="Content Placeholder 8" descr="A cartoon character with a question mark  AI-generated content may be incorrect.">
            <a:extLst>
              <a:ext uri="{FF2B5EF4-FFF2-40B4-BE49-F238E27FC236}">
                <a16:creationId xmlns:a16="http://schemas.microsoft.com/office/drawing/2014/main" id="{8BD8D750-6AE3-48E7-388F-4604CCAB49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06611" y="3039800"/>
            <a:ext cx="6049640" cy="398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652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B77DE-61CC-2010-2FDD-91EA7BAA7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Взаемна корист од соработката со локалните засегнати страни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6B23E1-A109-E077-6A5B-23B5E6527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79729"/>
            <a:ext cx="10515600" cy="3697233"/>
          </a:xfrm>
        </p:spPr>
        <p:txBody>
          <a:bodyPr/>
          <a:lstStyle/>
          <a:p>
            <a:r>
              <a:t>Пристап до различните ресурси на локално ниво;</a:t>
            </a:r>
          </a:p>
          <a:p>
            <a:r>
              <a:t>Зголемување на досегот и влијанието на пошироката мрежа и заедниците;</a:t>
            </a:r>
          </a:p>
          <a:p>
            <a:r>
              <a:t>Влијание на политиката;</a:t>
            </a:r>
          </a:p>
          <a:p>
            <a:r>
              <a:t>Експертиза и размена на знаења;</a:t>
            </a:r>
          </a:p>
          <a:p>
            <a:r>
              <a:t>Одржливост</a:t>
            </a:r>
          </a:p>
          <a:p>
            <a:r>
              <a:t>Легитимност и доверба.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8039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A194F-FCD4-6FCC-EBF8-AD3CB688C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 sz="4000" b="1" kern="10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defRPr>
            </a:pPr>
            <a:r>
              <a:t>Важноста на партнерствата на ГО и засегнатите страни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156952-AFB3-9851-0A7A-99043BBE40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 sz="3000" b="1" kern="10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defRPr>
            </a:pPr>
            <a:r>
              <a:rPr dirty="0" err="1"/>
              <a:t>Зошто</a:t>
            </a:r>
            <a:r>
              <a:rPr dirty="0"/>
              <a:t> </a:t>
            </a:r>
            <a:r>
              <a:rPr dirty="0" err="1"/>
              <a:t>овие</a:t>
            </a:r>
            <a:r>
              <a:rPr dirty="0"/>
              <a:t> </a:t>
            </a:r>
            <a:r>
              <a:rPr dirty="0" err="1"/>
              <a:t>партнерства</a:t>
            </a:r>
            <a:r>
              <a:rPr dirty="0"/>
              <a:t> </a:t>
            </a:r>
            <a:r>
              <a:rPr dirty="0" err="1"/>
              <a:t>се</a:t>
            </a:r>
            <a:r>
              <a:rPr dirty="0"/>
              <a:t> </a:t>
            </a:r>
            <a:r>
              <a:rPr dirty="0" err="1"/>
              <a:t>клучни</a:t>
            </a:r>
            <a:r>
              <a:rPr dirty="0"/>
              <a:t>?</a:t>
            </a:r>
            <a:endParaRPr lang="en-US" sz="30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742950" marR="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  <a:defRPr sz="3000" kern="10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defRPr>
            </a:pPr>
            <a:r>
              <a:rPr b="1" dirty="0" err="1"/>
              <a:t>Подобрување</a:t>
            </a:r>
            <a:r>
              <a:rPr b="1" dirty="0"/>
              <a:t> </a:t>
            </a:r>
            <a:r>
              <a:rPr b="1" dirty="0" err="1"/>
              <a:t>на</a:t>
            </a:r>
            <a:r>
              <a:rPr b="1" dirty="0"/>
              <a:t> </a:t>
            </a:r>
            <a:r>
              <a:rPr b="1" dirty="0" err="1"/>
              <a:t>развојот</a:t>
            </a:r>
            <a:r>
              <a:rPr b="1" dirty="0"/>
              <a:t> </a:t>
            </a:r>
            <a:r>
              <a:rPr b="1" dirty="0" err="1"/>
              <a:t>на</a:t>
            </a:r>
            <a:r>
              <a:rPr b="1" dirty="0"/>
              <a:t> </a:t>
            </a:r>
            <a:r>
              <a:rPr b="1" dirty="0" err="1"/>
              <a:t>заедницата</a:t>
            </a:r>
            <a:r>
              <a:rPr dirty="0"/>
              <a:t>: </a:t>
            </a:r>
            <a:r>
              <a:rPr dirty="0" err="1"/>
              <a:t>засегнатите</a:t>
            </a:r>
            <a:r>
              <a:rPr dirty="0"/>
              <a:t> </a:t>
            </a:r>
            <a:r>
              <a:rPr dirty="0" err="1"/>
              <a:t>страни</a:t>
            </a:r>
            <a:r>
              <a:rPr dirty="0"/>
              <a:t> </a:t>
            </a:r>
            <a:r>
              <a:rPr dirty="0" err="1"/>
              <a:t>носат</a:t>
            </a:r>
            <a:r>
              <a:rPr dirty="0"/>
              <a:t> </a:t>
            </a:r>
            <a:r>
              <a:rPr dirty="0" err="1"/>
              <a:t>локално</a:t>
            </a:r>
            <a:r>
              <a:rPr dirty="0"/>
              <a:t> </a:t>
            </a:r>
            <a:r>
              <a:rPr dirty="0" err="1"/>
              <a:t>знаење</a:t>
            </a:r>
            <a:r>
              <a:rPr dirty="0"/>
              <a:t>, </a:t>
            </a:r>
            <a:r>
              <a:rPr dirty="0" err="1"/>
              <a:t>додека</a:t>
            </a:r>
            <a:r>
              <a:rPr dirty="0"/>
              <a:t> </a:t>
            </a:r>
            <a:r>
              <a:rPr dirty="0" err="1"/>
              <a:t>граѓанските</a:t>
            </a:r>
            <a:r>
              <a:rPr dirty="0"/>
              <a:t> </a:t>
            </a:r>
            <a:r>
              <a:rPr dirty="0" err="1"/>
              <a:t>организации</a:t>
            </a:r>
            <a:r>
              <a:rPr dirty="0"/>
              <a:t> </a:t>
            </a:r>
            <a:r>
              <a:rPr dirty="0" err="1"/>
              <a:t>обезбедуваат</a:t>
            </a:r>
            <a:r>
              <a:rPr dirty="0"/>
              <a:t> </a:t>
            </a:r>
            <a:r>
              <a:rPr dirty="0" err="1"/>
              <a:t>експертиза</a:t>
            </a:r>
            <a:r>
              <a:rPr dirty="0"/>
              <a:t> </a:t>
            </a:r>
            <a:r>
              <a:rPr dirty="0" err="1"/>
              <a:t>за</a:t>
            </a:r>
            <a:r>
              <a:rPr dirty="0"/>
              <a:t> </a:t>
            </a:r>
            <a:r>
              <a:rPr dirty="0" err="1"/>
              <a:t>социјални</a:t>
            </a:r>
            <a:r>
              <a:rPr dirty="0"/>
              <a:t> </a:t>
            </a:r>
            <a:r>
              <a:rPr dirty="0" err="1"/>
              <a:t>промени</a:t>
            </a:r>
            <a:r>
              <a:rPr dirty="0"/>
              <a:t>.</a:t>
            </a:r>
          </a:p>
          <a:p>
            <a:pPr marL="742950" marR="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  <a:defRPr sz="3000" kern="10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defRPr>
            </a:pPr>
            <a:r>
              <a:rPr b="1" dirty="0" err="1"/>
              <a:t>Креирајте</a:t>
            </a:r>
            <a:r>
              <a:rPr b="1" dirty="0"/>
              <a:t> </a:t>
            </a:r>
            <a:r>
              <a:rPr b="1" dirty="0" err="1"/>
              <a:t>одржливи</a:t>
            </a:r>
            <a:r>
              <a:rPr b="1" dirty="0"/>
              <a:t> </a:t>
            </a:r>
            <a:r>
              <a:rPr b="1" dirty="0" err="1"/>
              <a:t>решенија</a:t>
            </a:r>
            <a:r>
              <a:rPr dirty="0"/>
              <a:t>: </a:t>
            </a:r>
            <a:r>
              <a:rPr dirty="0" err="1"/>
              <a:t>Соработката</a:t>
            </a:r>
            <a:r>
              <a:rPr dirty="0"/>
              <a:t> </a:t>
            </a:r>
            <a:r>
              <a:rPr dirty="0" err="1"/>
              <a:t>гарантира</a:t>
            </a:r>
            <a:r>
              <a:rPr dirty="0"/>
              <a:t> </a:t>
            </a:r>
            <a:r>
              <a:rPr dirty="0" err="1"/>
              <a:t>дека</a:t>
            </a:r>
            <a:r>
              <a:rPr dirty="0"/>
              <a:t> </a:t>
            </a:r>
            <a:r>
              <a:rPr dirty="0" err="1"/>
              <a:t>решенијата</a:t>
            </a:r>
            <a:r>
              <a:rPr dirty="0"/>
              <a:t> </a:t>
            </a:r>
            <a:r>
              <a:rPr dirty="0" err="1"/>
              <a:t>се</a:t>
            </a:r>
            <a:r>
              <a:rPr dirty="0"/>
              <a:t> </a:t>
            </a:r>
            <a:r>
              <a:rPr dirty="0" err="1"/>
              <a:t>контекстуално</a:t>
            </a:r>
            <a:r>
              <a:rPr dirty="0"/>
              <a:t> </a:t>
            </a:r>
            <a:r>
              <a:rPr dirty="0" err="1"/>
              <a:t>соодветни</a:t>
            </a:r>
            <a:r>
              <a:rPr dirty="0"/>
              <a:t> и </a:t>
            </a:r>
            <a:r>
              <a:rPr dirty="0" err="1"/>
              <a:t>трајни</a:t>
            </a:r>
            <a:r>
              <a:rPr dirty="0"/>
              <a:t>.</a:t>
            </a:r>
          </a:p>
          <a:p>
            <a:pPr marL="742950" marR="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  <a:defRPr sz="3000" kern="10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defRPr>
            </a:pPr>
            <a:r>
              <a:rPr b="1" dirty="0" err="1"/>
              <a:t>Зајакнување</a:t>
            </a:r>
            <a:r>
              <a:rPr b="1" dirty="0"/>
              <a:t> </a:t>
            </a:r>
            <a:r>
              <a:rPr b="1" dirty="0" err="1"/>
              <a:t>на</a:t>
            </a:r>
            <a:r>
              <a:rPr b="1" dirty="0"/>
              <a:t> </a:t>
            </a:r>
            <a:r>
              <a:rPr b="1" dirty="0" err="1"/>
              <a:t>локалната</a:t>
            </a:r>
            <a:r>
              <a:rPr b="1" dirty="0"/>
              <a:t> </a:t>
            </a:r>
            <a:r>
              <a:rPr b="1" dirty="0" err="1"/>
              <a:t>сопственост</a:t>
            </a:r>
            <a:r>
              <a:rPr dirty="0"/>
              <a:t>: </a:t>
            </a:r>
            <a:r>
              <a:rPr dirty="0" err="1"/>
              <a:t>Локалните</a:t>
            </a:r>
            <a:r>
              <a:rPr dirty="0"/>
              <a:t> </a:t>
            </a:r>
            <a:r>
              <a:rPr dirty="0" err="1"/>
              <a:t>засегнати</a:t>
            </a:r>
            <a:r>
              <a:rPr dirty="0"/>
              <a:t> </a:t>
            </a:r>
            <a:r>
              <a:rPr dirty="0" err="1"/>
              <a:t>страни</a:t>
            </a:r>
            <a:r>
              <a:rPr dirty="0"/>
              <a:t> </a:t>
            </a:r>
            <a:r>
              <a:rPr dirty="0" err="1"/>
              <a:t>имаат</a:t>
            </a:r>
            <a:r>
              <a:rPr dirty="0"/>
              <a:t> </a:t>
            </a:r>
            <a:r>
              <a:rPr dirty="0" err="1"/>
              <a:t>поголема</a:t>
            </a:r>
            <a:r>
              <a:rPr dirty="0"/>
              <a:t> </a:t>
            </a:r>
            <a:r>
              <a:rPr dirty="0" err="1"/>
              <a:t>веројатност</a:t>
            </a:r>
            <a:r>
              <a:rPr dirty="0"/>
              <a:t> </a:t>
            </a:r>
            <a:r>
              <a:rPr dirty="0" err="1"/>
              <a:t>да</a:t>
            </a:r>
            <a:r>
              <a:rPr dirty="0"/>
              <a:t> </a:t>
            </a:r>
            <a:r>
              <a:rPr dirty="0" err="1"/>
              <a:t>инвестираат</a:t>
            </a:r>
            <a:r>
              <a:rPr dirty="0"/>
              <a:t> </a:t>
            </a:r>
            <a:r>
              <a:rPr dirty="0" err="1"/>
              <a:t>во</a:t>
            </a:r>
            <a:r>
              <a:rPr dirty="0"/>
              <a:t> </a:t>
            </a:r>
            <a:r>
              <a:rPr dirty="0" err="1"/>
              <a:t>проекти</a:t>
            </a:r>
            <a:r>
              <a:rPr dirty="0"/>
              <a:t> </a:t>
            </a:r>
            <a:r>
              <a:rPr dirty="0" err="1"/>
              <a:t>што</a:t>
            </a:r>
            <a:r>
              <a:rPr dirty="0"/>
              <a:t> </a:t>
            </a:r>
            <a:r>
              <a:rPr dirty="0" err="1"/>
              <a:t>помогнале</a:t>
            </a:r>
            <a:r>
              <a:rPr dirty="0"/>
              <a:t> </a:t>
            </a:r>
            <a:r>
              <a:rPr dirty="0" err="1"/>
              <a:t>да</a:t>
            </a:r>
            <a:r>
              <a:rPr dirty="0"/>
              <a:t> </a:t>
            </a:r>
            <a:r>
              <a:rPr dirty="0" err="1"/>
              <a:t>се</a:t>
            </a:r>
            <a:r>
              <a:rPr dirty="0"/>
              <a:t> </a:t>
            </a:r>
            <a:r>
              <a:rPr lang="mk-MK" dirty="0"/>
              <a:t>развијат</a:t>
            </a:r>
            <a:r>
              <a:rPr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1362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50598-AC30-6974-11CA-C0B613307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 sz="3000" b="1" kern="10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defRPr>
            </a:pPr>
            <a:r>
              <a:rPr dirty="0" err="1"/>
              <a:t>Взаемни</a:t>
            </a:r>
            <a:r>
              <a:rPr dirty="0"/>
              <a:t> </a:t>
            </a:r>
            <a:r>
              <a:rPr dirty="0" err="1"/>
              <a:t>придобивки</a:t>
            </a:r>
            <a:r>
              <a:rPr dirty="0"/>
              <a:t> </a:t>
            </a:r>
            <a:r>
              <a:rPr dirty="0" err="1"/>
              <a:t>за</a:t>
            </a:r>
            <a:r>
              <a:rPr dirty="0"/>
              <a:t> </a:t>
            </a:r>
            <a:r>
              <a:rPr dirty="0" err="1"/>
              <a:t>граѓанските</a:t>
            </a:r>
            <a:r>
              <a:rPr dirty="0"/>
              <a:t> </a:t>
            </a:r>
            <a:r>
              <a:rPr dirty="0" err="1"/>
              <a:t>организации</a:t>
            </a:r>
            <a:r>
              <a:rPr dirty="0"/>
              <a:t> и </a:t>
            </a:r>
            <a:r>
              <a:rPr dirty="0" err="1"/>
              <a:t>локалните</a:t>
            </a:r>
            <a:r>
              <a:rPr dirty="0"/>
              <a:t> </a:t>
            </a:r>
            <a:r>
              <a:rPr dirty="0" err="1"/>
              <a:t>засегнати</a:t>
            </a:r>
            <a:r>
              <a:rPr dirty="0"/>
              <a:t> </a:t>
            </a:r>
            <a:r>
              <a:rPr dirty="0" err="1"/>
              <a:t>страни</a:t>
            </a:r>
            <a:endParaRPr 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C7EB86-6758-CB4B-B616-D764483018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 sz="2500" b="1" kern="10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defRPr>
            </a:pPr>
            <a:r>
              <a:rPr dirty="0" err="1"/>
              <a:t>За</a:t>
            </a:r>
            <a:r>
              <a:rPr dirty="0"/>
              <a:t> ГО</a:t>
            </a:r>
            <a:endParaRPr lang="en-US" sz="25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742950" marR="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  <a:defRPr sz="2500" kern="10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defRPr>
            </a:pPr>
            <a:r>
              <a:rPr b="1" dirty="0" err="1"/>
              <a:t>Зголемена</a:t>
            </a:r>
            <a:r>
              <a:rPr b="1" dirty="0"/>
              <a:t> </a:t>
            </a:r>
            <a:r>
              <a:rPr b="1" dirty="0" err="1"/>
              <a:t>ефикасност</a:t>
            </a:r>
            <a:r>
              <a:rPr dirty="0"/>
              <a:t>: </a:t>
            </a:r>
            <a:r>
              <a:rPr dirty="0" err="1"/>
              <a:t>пристап</a:t>
            </a:r>
            <a:r>
              <a:rPr dirty="0"/>
              <a:t> </a:t>
            </a:r>
            <a:r>
              <a:rPr dirty="0" err="1"/>
              <a:t>до</a:t>
            </a:r>
            <a:r>
              <a:rPr dirty="0"/>
              <a:t> </a:t>
            </a:r>
            <a:r>
              <a:rPr dirty="0" err="1"/>
              <a:t>локални</a:t>
            </a:r>
            <a:r>
              <a:rPr dirty="0"/>
              <a:t> </a:t>
            </a:r>
            <a:r>
              <a:rPr dirty="0" err="1"/>
              <a:t>сознанија</a:t>
            </a:r>
            <a:r>
              <a:rPr dirty="0"/>
              <a:t> и </a:t>
            </a:r>
            <a:r>
              <a:rPr dirty="0" err="1"/>
              <a:t>мрежи</a:t>
            </a:r>
            <a:r>
              <a:rPr dirty="0"/>
              <a:t>.</a:t>
            </a:r>
          </a:p>
          <a:p>
            <a:pPr marL="742950" marR="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  <a:defRPr sz="2500" kern="10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defRPr>
            </a:pPr>
            <a:r>
              <a:rPr b="1" dirty="0" err="1"/>
              <a:t>Одржливост</a:t>
            </a:r>
            <a:r>
              <a:rPr dirty="0"/>
              <a:t>: </a:t>
            </a:r>
            <a:r>
              <a:rPr dirty="0" err="1"/>
              <a:t>Партнерствата</a:t>
            </a:r>
            <a:r>
              <a:rPr dirty="0"/>
              <a:t> </a:t>
            </a:r>
            <a:r>
              <a:rPr dirty="0" err="1"/>
              <a:t>обезбедуваат</a:t>
            </a:r>
            <a:r>
              <a:rPr dirty="0"/>
              <a:t> </a:t>
            </a:r>
            <a:r>
              <a:rPr dirty="0" err="1"/>
              <a:t>долгорочен</a:t>
            </a:r>
            <a:r>
              <a:rPr dirty="0"/>
              <a:t> </a:t>
            </a:r>
            <a:r>
              <a:rPr dirty="0" err="1"/>
              <a:t>успех</a:t>
            </a:r>
            <a:r>
              <a:rPr dirty="0"/>
              <a:t> </a:t>
            </a:r>
            <a:r>
              <a:rPr dirty="0" err="1"/>
              <a:t>преку</a:t>
            </a:r>
            <a:r>
              <a:rPr dirty="0"/>
              <a:t> </a:t>
            </a:r>
            <a:r>
              <a:rPr dirty="0" err="1"/>
              <a:t>локална</a:t>
            </a:r>
            <a:r>
              <a:rPr dirty="0"/>
              <a:t> </a:t>
            </a:r>
            <a:r>
              <a:rPr dirty="0" err="1"/>
              <a:t>сопственост</a:t>
            </a:r>
            <a:r>
              <a:rPr dirty="0"/>
              <a:t>.</a:t>
            </a:r>
          </a:p>
          <a:p>
            <a:pPr marL="742950" marR="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  <a:defRPr sz="2500" kern="10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defRPr>
            </a:pPr>
            <a:r>
              <a:rPr b="1" dirty="0" err="1"/>
              <a:t>Зголемен</a:t>
            </a:r>
            <a:r>
              <a:rPr b="1" dirty="0"/>
              <a:t> </a:t>
            </a:r>
            <a:r>
              <a:rPr b="1" dirty="0" err="1"/>
              <a:t>легитимитет</a:t>
            </a:r>
            <a:r>
              <a:rPr dirty="0"/>
              <a:t>: </a:t>
            </a:r>
            <a:r>
              <a:rPr dirty="0" err="1"/>
              <a:t>стекнување</a:t>
            </a:r>
            <a:r>
              <a:rPr dirty="0"/>
              <a:t> </a:t>
            </a:r>
            <a:r>
              <a:rPr dirty="0" err="1"/>
              <a:t>доверба</a:t>
            </a:r>
            <a:r>
              <a:rPr dirty="0"/>
              <a:t> и </a:t>
            </a:r>
            <a:r>
              <a:rPr dirty="0" err="1"/>
              <a:t>учество</a:t>
            </a:r>
            <a:r>
              <a:rPr dirty="0"/>
              <a:t> </a:t>
            </a:r>
            <a:r>
              <a:rPr dirty="0" err="1"/>
              <a:t>од</a:t>
            </a:r>
            <a:r>
              <a:rPr dirty="0"/>
              <a:t> </a:t>
            </a:r>
            <a:r>
              <a:rPr dirty="0" err="1"/>
              <a:t>локалната</a:t>
            </a:r>
            <a:r>
              <a:rPr dirty="0"/>
              <a:t> </a:t>
            </a:r>
            <a:r>
              <a:rPr dirty="0" err="1"/>
              <a:t>заедница</a:t>
            </a:r>
            <a:r>
              <a:rPr dirty="0"/>
              <a:t>.</a:t>
            </a: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 sz="2500" b="1" kern="10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defRPr>
            </a:pPr>
            <a:r>
              <a:rPr dirty="0" err="1"/>
              <a:t>За</a:t>
            </a:r>
            <a:r>
              <a:rPr dirty="0"/>
              <a:t> </a:t>
            </a:r>
            <a:r>
              <a:rPr dirty="0" err="1"/>
              <a:t>локалните</a:t>
            </a:r>
            <a:r>
              <a:rPr dirty="0"/>
              <a:t> </a:t>
            </a:r>
            <a:r>
              <a:rPr dirty="0" err="1"/>
              <a:t>засегнати</a:t>
            </a:r>
            <a:r>
              <a:rPr dirty="0"/>
              <a:t> </a:t>
            </a:r>
            <a:r>
              <a:rPr dirty="0" err="1"/>
              <a:t>страни</a:t>
            </a:r>
            <a:endParaRPr lang="en-US" sz="25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742950" marR="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  <a:defRPr sz="2500" kern="10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defRPr>
            </a:pPr>
            <a:r>
              <a:rPr b="1" dirty="0" err="1"/>
              <a:t>Пристап</a:t>
            </a:r>
            <a:r>
              <a:rPr b="1" dirty="0"/>
              <a:t> </a:t>
            </a:r>
            <a:r>
              <a:rPr b="1" dirty="0" err="1"/>
              <a:t>до</a:t>
            </a:r>
            <a:r>
              <a:rPr b="1" dirty="0"/>
              <a:t> </a:t>
            </a:r>
            <a:r>
              <a:rPr b="1" dirty="0" err="1"/>
              <a:t>експертиза</a:t>
            </a:r>
            <a:r>
              <a:rPr dirty="0"/>
              <a:t>: ГО </a:t>
            </a:r>
            <a:r>
              <a:rPr dirty="0" err="1"/>
              <a:t>често</a:t>
            </a:r>
            <a:r>
              <a:rPr dirty="0"/>
              <a:t> </a:t>
            </a:r>
            <a:r>
              <a:rPr dirty="0" err="1"/>
              <a:t>имаат</a:t>
            </a:r>
            <a:r>
              <a:rPr dirty="0"/>
              <a:t> </a:t>
            </a:r>
            <a:r>
              <a:rPr dirty="0" err="1"/>
              <a:t>техничко</a:t>
            </a:r>
            <a:r>
              <a:rPr dirty="0"/>
              <a:t> </a:t>
            </a:r>
            <a:r>
              <a:rPr dirty="0" err="1"/>
              <a:t>знаење</a:t>
            </a:r>
            <a:r>
              <a:rPr dirty="0"/>
              <a:t> и </a:t>
            </a:r>
            <a:r>
              <a:rPr dirty="0" err="1"/>
              <a:t>ресурси</a:t>
            </a:r>
            <a:r>
              <a:rPr dirty="0"/>
              <a:t>.</a:t>
            </a:r>
          </a:p>
          <a:p>
            <a:pPr marL="742950" marR="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  <a:defRPr sz="2500" kern="10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defRPr>
            </a:pPr>
            <a:r>
              <a:rPr b="1" dirty="0" err="1"/>
              <a:t>Подобрена</a:t>
            </a:r>
            <a:r>
              <a:rPr b="1" dirty="0"/>
              <a:t> </a:t>
            </a:r>
            <a:r>
              <a:rPr b="1" dirty="0" err="1"/>
              <a:t>испорака</a:t>
            </a:r>
            <a:r>
              <a:rPr b="1" dirty="0"/>
              <a:t> </a:t>
            </a:r>
            <a:r>
              <a:rPr b="1" dirty="0" err="1"/>
              <a:t>на</a:t>
            </a:r>
            <a:r>
              <a:rPr b="1" dirty="0"/>
              <a:t> </a:t>
            </a:r>
            <a:r>
              <a:rPr b="1" dirty="0" err="1"/>
              <a:t>услуги</a:t>
            </a:r>
            <a:r>
              <a:rPr dirty="0"/>
              <a:t>: </a:t>
            </a:r>
            <a:r>
              <a:rPr dirty="0" err="1"/>
              <a:t>граѓанските</a:t>
            </a:r>
            <a:r>
              <a:rPr dirty="0"/>
              <a:t> </a:t>
            </a:r>
            <a:r>
              <a:rPr dirty="0" err="1"/>
              <a:t>организации</a:t>
            </a:r>
            <a:r>
              <a:rPr dirty="0"/>
              <a:t> </a:t>
            </a:r>
            <a:r>
              <a:rPr dirty="0" err="1"/>
              <a:t>носат</a:t>
            </a:r>
            <a:r>
              <a:rPr dirty="0"/>
              <a:t> </a:t>
            </a:r>
            <a:r>
              <a:rPr dirty="0" err="1"/>
              <a:t>иновативни</a:t>
            </a:r>
            <a:r>
              <a:rPr dirty="0"/>
              <a:t> </a:t>
            </a:r>
            <a:r>
              <a:rPr dirty="0" err="1"/>
              <a:t>решенија</a:t>
            </a:r>
            <a:r>
              <a:rPr dirty="0"/>
              <a:t> </a:t>
            </a:r>
            <a:r>
              <a:rPr dirty="0" err="1"/>
              <a:t>за</a:t>
            </a:r>
            <a:r>
              <a:rPr dirty="0"/>
              <a:t> </a:t>
            </a:r>
            <a:r>
              <a:rPr dirty="0" err="1"/>
              <a:t>локалните</a:t>
            </a:r>
            <a:r>
              <a:rPr dirty="0"/>
              <a:t> </a:t>
            </a:r>
            <a:r>
              <a:rPr dirty="0" err="1"/>
              <a:t>проблеми</a:t>
            </a:r>
            <a:r>
              <a:rPr dirty="0"/>
              <a:t>.</a:t>
            </a:r>
          </a:p>
          <a:p>
            <a:pPr marL="742950" marR="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  <a:defRPr sz="2500" kern="10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defRPr>
            </a:pPr>
            <a:r>
              <a:rPr b="1" dirty="0" err="1"/>
              <a:t>Градење</a:t>
            </a:r>
            <a:r>
              <a:rPr b="1" dirty="0"/>
              <a:t> </a:t>
            </a:r>
            <a:r>
              <a:rPr b="1" dirty="0" err="1"/>
              <a:t>капацитети</a:t>
            </a:r>
            <a:r>
              <a:rPr dirty="0"/>
              <a:t>: </a:t>
            </a:r>
            <a:r>
              <a:rPr dirty="0" err="1"/>
              <a:t>Заинтересираните</a:t>
            </a:r>
            <a:r>
              <a:rPr dirty="0"/>
              <a:t> </a:t>
            </a:r>
            <a:r>
              <a:rPr dirty="0" err="1"/>
              <a:t>страни</a:t>
            </a:r>
            <a:r>
              <a:rPr dirty="0"/>
              <a:t> </a:t>
            </a:r>
            <a:r>
              <a:rPr dirty="0" err="1"/>
              <a:t>ги</a:t>
            </a:r>
            <a:r>
              <a:rPr dirty="0"/>
              <a:t> </a:t>
            </a:r>
            <a:r>
              <a:rPr dirty="0" err="1"/>
              <a:t>подобруваат</a:t>
            </a:r>
            <a:r>
              <a:rPr dirty="0"/>
              <a:t> </a:t>
            </a:r>
            <a:r>
              <a:rPr dirty="0" err="1"/>
              <a:t>вештините</a:t>
            </a:r>
            <a:r>
              <a:rPr dirty="0"/>
              <a:t> и </a:t>
            </a:r>
            <a:r>
              <a:rPr dirty="0" err="1"/>
              <a:t>инфраструктурата</a:t>
            </a:r>
            <a:r>
              <a:rPr dirty="0"/>
              <a:t> </a:t>
            </a:r>
            <a:r>
              <a:rPr dirty="0" err="1"/>
              <a:t>преку</a:t>
            </a:r>
            <a:r>
              <a:rPr dirty="0"/>
              <a:t> </a:t>
            </a:r>
            <a:r>
              <a:rPr dirty="0" err="1"/>
              <a:t>соработка</a:t>
            </a:r>
            <a:r>
              <a:rPr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0885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3DB51-842D-D324-31ED-50BBD5FB8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 sz="5000" b="1" kern="10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defRPr>
            </a:pPr>
            <a:r>
              <a:t>Совети за успешни партнерства</a:t>
            </a:r>
            <a:endParaRPr lang="en-US" sz="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EF6871-5981-0C04-683C-F01E80624E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marR="0" lvl="0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  <a:defRPr sz="22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defRPr>
            </a:pPr>
            <a:r>
              <a:rPr dirty="0" err="1"/>
              <a:t>Изградете</a:t>
            </a:r>
            <a:r>
              <a:rPr dirty="0"/>
              <a:t> </a:t>
            </a:r>
            <a:r>
              <a:rPr dirty="0" err="1"/>
              <a:t>доверба</a:t>
            </a:r>
            <a:r>
              <a:rPr dirty="0"/>
              <a:t> </a:t>
            </a:r>
            <a:endParaRPr lang="en-US" sz="2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  <a:defRPr sz="22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defRPr>
            </a:pPr>
            <a:r>
              <a:rPr dirty="0" err="1"/>
              <a:t>Отворената</a:t>
            </a:r>
            <a:r>
              <a:rPr dirty="0"/>
              <a:t>, </a:t>
            </a:r>
            <a:r>
              <a:rPr dirty="0" err="1"/>
              <a:t>транспарентна</a:t>
            </a:r>
            <a:r>
              <a:rPr dirty="0"/>
              <a:t> </a:t>
            </a:r>
            <a:r>
              <a:rPr dirty="0" err="1"/>
              <a:t>комуникација</a:t>
            </a:r>
            <a:r>
              <a:rPr dirty="0"/>
              <a:t> е </a:t>
            </a:r>
            <a:r>
              <a:rPr dirty="0" err="1"/>
              <a:t>клучна</a:t>
            </a:r>
            <a:r>
              <a:rPr dirty="0"/>
              <a:t>.</a:t>
            </a:r>
          </a:p>
          <a:p>
            <a:pPr marL="742950" marR="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  <a:defRPr sz="22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defRPr>
            </a:pPr>
            <a:r>
              <a:rPr dirty="0" err="1"/>
              <a:t>Пример</a:t>
            </a:r>
            <a:r>
              <a:rPr dirty="0"/>
              <a:t>: ГО </a:t>
            </a:r>
            <a:r>
              <a:rPr dirty="0" err="1"/>
              <a:t>што</a:t>
            </a:r>
            <a:r>
              <a:rPr dirty="0"/>
              <a:t> </a:t>
            </a:r>
            <a:r>
              <a:rPr dirty="0" err="1"/>
              <a:t>работи</a:t>
            </a:r>
            <a:r>
              <a:rPr dirty="0"/>
              <a:t> </a:t>
            </a:r>
            <a:r>
              <a:rPr dirty="0" err="1"/>
              <a:t>со</a:t>
            </a:r>
            <a:r>
              <a:rPr dirty="0"/>
              <a:t> </a:t>
            </a:r>
            <a:r>
              <a:rPr dirty="0" err="1"/>
              <a:t>локален</a:t>
            </a:r>
            <a:r>
              <a:rPr dirty="0"/>
              <a:t> </a:t>
            </a:r>
            <a:r>
              <a:rPr dirty="0" err="1"/>
              <a:t>здравствен</a:t>
            </a:r>
            <a:r>
              <a:rPr dirty="0"/>
              <a:t> </a:t>
            </a:r>
            <a:r>
              <a:rPr dirty="0" err="1"/>
              <a:t>центар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заедницата</a:t>
            </a:r>
            <a:r>
              <a:rPr dirty="0"/>
              <a:t> </a:t>
            </a:r>
            <a:r>
              <a:rPr dirty="0" err="1"/>
              <a:t>може</a:t>
            </a:r>
            <a:r>
              <a:rPr dirty="0"/>
              <a:t> </a:t>
            </a:r>
            <a:r>
              <a:rPr dirty="0" err="1"/>
              <a:t>да</a:t>
            </a:r>
            <a:r>
              <a:rPr dirty="0"/>
              <a:t> </a:t>
            </a:r>
            <a:r>
              <a:rPr dirty="0" err="1"/>
              <a:t>обезбеди</a:t>
            </a:r>
            <a:r>
              <a:rPr dirty="0"/>
              <a:t> </a:t>
            </a:r>
            <a:r>
              <a:rPr dirty="0" err="1"/>
              <a:t>редовни</a:t>
            </a:r>
            <a:r>
              <a:rPr dirty="0"/>
              <a:t> </a:t>
            </a:r>
            <a:r>
              <a:rPr dirty="0" err="1"/>
              <a:t>состаноци</a:t>
            </a:r>
            <a:r>
              <a:rPr dirty="0"/>
              <a:t> </a:t>
            </a:r>
            <a:r>
              <a:rPr dirty="0" err="1"/>
              <a:t>за</a:t>
            </a:r>
            <a:r>
              <a:rPr dirty="0"/>
              <a:t> </a:t>
            </a:r>
            <a:r>
              <a:rPr dirty="0" err="1"/>
              <a:t>усогласување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целите</a:t>
            </a:r>
            <a:r>
              <a:rPr dirty="0"/>
              <a:t> и </a:t>
            </a:r>
            <a:r>
              <a:rPr dirty="0" err="1"/>
              <a:t>процесите</a:t>
            </a:r>
            <a:r>
              <a:rPr lang="mk-MK" dirty="0"/>
              <a:t> на локално ниво</a:t>
            </a:r>
            <a:r>
              <a:rPr dirty="0"/>
              <a:t>.</a:t>
            </a:r>
          </a:p>
          <a:p>
            <a:pPr marL="0" marR="0" lvl="0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  <a:defRPr sz="22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defRPr>
            </a:pPr>
            <a:r>
              <a:rPr dirty="0"/>
              <a:t>2. </a:t>
            </a:r>
            <a:r>
              <a:rPr dirty="0" err="1"/>
              <a:t>Поттикнување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взаемно</a:t>
            </a:r>
            <a:r>
              <a:rPr dirty="0"/>
              <a:t> </a:t>
            </a:r>
            <a:r>
              <a:rPr dirty="0" err="1"/>
              <a:t>почитување</a:t>
            </a:r>
            <a:endParaRPr lang="en-US" sz="2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  <a:defRPr sz="22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defRPr>
            </a:pPr>
            <a:r>
              <a:rPr dirty="0" err="1"/>
              <a:t>Препознавање</a:t>
            </a:r>
            <a:r>
              <a:rPr dirty="0"/>
              <a:t> и </a:t>
            </a:r>
            <a:r>
              <a:rPr dirty="0" err="1"/>
              <a:t>вреднување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стручноста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двете</a:t>
            </a:r>
            <a:r>
              <a:rPr dirty="0"/>
              <a:t> </a:t>
            </a:r>
            <a:r>
              <a:rPr dirty="0" err="1"/>
              <a:t>страни</a:t>
            </a:r>
            <a:r>
              <a:rPr dirty="0"/>
              <a:t>.</a:t>
            </a:r>
          </a:p>
          <a:p>
            <a:pPr marL="742950" marR="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  <a:defRPr sz="22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defRPr>
            </a:pPr>
            <a:r>
              <a:rPr dirty="0" err="1"/>
              <a:t>Пример</a:t>
            </a:r>
            <a:r>
              <a:rPr dirty="0"/>
              <a:t>: ГО </a:t>
            </a:r>
            <a:r>
              <a:rPr dirty="0" err="1"/>
              <a:t>која</a:t>
            </a:r>
            <a:r>
              <a:rPr dirty="0"/>
              <a:t> </a:t>
            </a:r>
            <a:r>
              <a:rPr dirty="0" err="1"/>
              <a:t>работи</a:t>
            </a:r>
            <a:r>
              <a:rPr dirty="0"/>
              <a:t> </a:t>
            </a:r>
            <a:r>
              <a:rPr dirty="0" err="1"/>
              <a:t>со</a:t>
            </a:r>
            <a:r>
              <a:rPr dirty="0"/>
              <a:t> </a:t>
            </a:r>
            <a:r>
              <a:rPr dirty="0" err="1"/>
              <a:t>локални</a:t>
            </a:r>
            <a:r>
              <a:rPr dirty="0"/>
              <a:t> </a:t>
            </a:r>
            <a:r>
              <a:rPr dirty="0" err="1"/>
              <a:t>бизниси</a:t>
            </a:r>
            <a:r>
              <a:rPr dirty="0"/>
              <a:t> </a:t>
            </a:r>
            <a:r>
              <a:rPr dirty="0" err="1"/>
              <a:t>треба</a:t>
            </a:r>
            <a:r>
              <a:rPr dirty="0"/>
              <a:t> </a:t>
            </a:r>
            <a:r>
              <a:rPr dirty="0" err="1"/>
              <a:t>да</a:t>
            </a:r>
            <a:r>
              <a:rPr dirty="0"/>
              <a:t> </a:t>
            </a:r>
            <a:r>
              <a:rPr dirty="0" err="1"/>
              <a:t>го</a:t>
            </a:r>
            <a:r>
              <a:rPr dirty="0"/>
              <a:t> </a:t>
            </a:r>
            <a:r>
              <a:rPr dirty="0" err="1"/>
              <a:t>признае</a:t>
            </a:r>
            <a:r>
              <a:rPr dirty="0"/>
              <a:t> </a:t>
            </a:r>
            <a:r>
              <a:rPr dirty="0" err="1"/>
              <a:t>знаењето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локалните</a:t>
            </a:r>
            <a:r>
              <a:rPr dirty="0"/>
              <a:t> </a:t>
            </a:r>
            <a:r>
              <a:rPr dirty="0" err="1"/>
              <a:t>сопственици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бизниси</a:t>
            </a:r>
            <a:r>
              <a:rPr dirty="0"/>
              <a:t> </a:t>
            </a:r>
            <a:r>
              <a:rPr dirty="0" err="1"/>
              <a:t>за</a:t>
            </a:r>
            <a:r>
              <a:rPr dirty="0"/>
              <a:t> </a:t>
            </a:r>
            <a:r>
              <a:rPr dirty="0" err="1"/>
              <a:t>економските</a:t>
            </a:r>
            <a:r>
              <a:rPr dirty="0"/>
              <a:t> </a:t>
            </a:r>
            <a:r>
              <a:rPr dirty="0" err="1"/>
              <a:t>потреби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заедницата</a:t>
            </a:r>
            <a:r>
              <a:rPr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4815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EEE6B-5C0B-9BFB-D9D4-B3257DC68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4400" b="1" kern="10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defRPr>
            </a:pPr>
            <a:r>
              <a:t>Совети за успешни партнерства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9C893B-63BA-C34B-4E3E-B503E0513D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marR="0" lvl="0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  <a:defRPr sz="22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defRPr>
            </a:pPr>
            <a:r>
              <a:t>3. Поставете јасни цели и очекувања</a:t>
            </a:r>
            <a:endParaRPr lang="en-US" sz="2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  <a:defRPr sz="22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defRPr>
            </a:pPr>
            <a:r>
              <a:t>Двете страни треба да имаат заедничко разбирање за резултатите од проектот.</a:t>
            </a:r>
          </a:p>
          <a:p>
            <a:pPr marL="742950" marR="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  <a:defRPr sz="22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defRPr>
            </a:pPr>
            <a:r>
              <a:t>Пример: Партнерството помеѓу ГО и локална еколошка група може да вклучува јасни договори за целите за реставрација на животната средина.</a:t>
            </a:r>
          </a:p>
          <a:p>
            <a:pPr marL="0" marR="0" lvl="0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  <a:defRPr sz="22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defRPr>
            </a:pPr>
            <a:r>
              <a:t>4. Бидете прилагодливи и отворени за повратни информации</a:t>
            </a:r>
            <a:endParaRPr lang="en-US" sz="2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  <a:defRPr sz="22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defRPr>
            </a:pPr>
            <a:r>
              <a:t>Бидете отворени за менување на стратегиите колку што е потребно.</a:t>
            </a:r>
          </a:p>
          <a:p>
            <a:pPr marL="742950" marR="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  <a:defRPr sz="22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defRPr>
            </a:pPr>
            <a:r>
              <a:t>Пример: ГО што работи со локални земјоделци може да ги прилагоди земјоделските техники врз основа на повратните информации од земјоделците.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3899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2C639-09F8-C221-A913-088905A67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 sz="5000" b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defRPr>
            </a:pPr>
            <a:r>
              <a:rPr dirty="0" err="1"/>
              <a:t>Клучни</a:t>
            </a:r>
            <a:r>
              <a:rPr dirty="0"/>
              <a:t> </a:t>
            </a:r>
            <a:r>
              <a:rPr lang="mk-MK" dirty="0"/>
              <a:t>совети</a:t>
            </a:r>
            <a:endParaRPr lang="en-US" sz="5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A97791-2FEC-B661-879B-B74B894458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marR="0" lvl="0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  <a:defRPr b="1" kern="10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defRPr>
            </a:pPr>
            <a:r>
              <a:t>Меѓусебните придобивки доаѓаат од:</a:t>
            </a:r>
          </a:p>
          <a:p>
            <a:pPr marL="742950" marR="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  <a:defRPr sz="2800" kern="10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defRPr>
            </a:pPr>
            <a:r>
              <a:t>Доверба, почит и заеднички цели.</a:t>
            </a:r>
          </a:p>
          <a:p>
            <a:pPr marL="742950" marR="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  <a:defRPr sz="2800" kern="10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defRPr>
            </a:pPr>
            <a:r>
              <a:t>Искористување на локалната експертиза и надворешните ресурси.</a:t>
            </a: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 kern="10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defRPr>
            </a:pPr>
            <a:r>
              <a:t>Добро структурираното партнерство води кон одржлив развој на заедницата.</a:t>
            </a: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 kern="10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defRPr>
            </a:pPr>
            <a:r>
              <a:t>Секогаш вклучувајте се во повратни информации за да го задржите партнерството динамично и ефективно.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7218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7927E-DF09-3786-7DF9-13A74FF41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 sz="5000" b="1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defRPr>
            </a:pPr>
            <a:r>
              <a:t>Што е комуникација?</a:t>
            </a:r>
            <a:endParaRPr lang="en-US" sz="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Content Placeholder 4" descr="A person and person looking at a tangled line  AI-generated content may be incorrect.">
            <a:extLst>
              <a:ext uri="{FF2B5EF4-FFF2-40B4-BE49-F238E27FC236}">
                <a16:creationId xmlns:a16="http://schemas.microsoft.com/office/drawing/2014/main" id="{310809F0-0F81-0AB6-0AC6-4DDD34777F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5394" y="2125400"/>
            <a:ext cx="7037294" cy="3987800"/>
          </a:xfrm>
        </p:spPr>
      </p:pic>
    </p:spTree>
    <p:extLst>
      <p:ext uri="{BB962C8B-B14F-4D97-AF65-F5344CB8AC3E}">
        <p14:creationId xmlns:p14="http://schemas.microsoft.com/office/powerpoint/2010/main" val="976297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B1C457-C86B-6ED5-4613-659847B159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5629C-D9A9-1D41-C777-F4CEBE29D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ЦЕЛИ НА </a:t>
            </a:r>
            <a:r>
              <a:rPr lang="mk-MK" dirty="0"/>
              <a:t>ВТОРАТА</a:t>
            </a:r>
            <a:r>
              <a:rPr dirty="0"/>
              <a:t> СЕСИЈА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B6177-92DF-E84E-1457-3295FD696F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71241"/>
            <a:ext cx="9394767" cy="3449260"/>
          </a:xfrm>
        </p:spPr>
        <p:txBody>
          <a:bodyPr>
            <a:normAutofit/>
          </a:bodyPr>
          <a:lstStyle/>
          <a:p>
            <a:pPr marL="63500" indent="63500">
              <a:defRPr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defRPr>
            </a:pPr>
            <a:r>
              <a:rPr lang="mk-MK" dirty="0"/>
              <a:t> </a:t>
            </a:r>
            <a:r>
              <a:rPr dirty="0" err="1"/>
              <a:t>Учесниците</a:t>
            </a:r>
            <a:r>
              <a:rPr dirty="0"/>
              <a:t> </a:t>
            </a:r>
            <a:r>
              <a:rPr dirty="0" err="1"/>
              <a:t>ќе</a:t>
            </a:r>
            <a:r>
              <a:rPr dirty="0"/>
              <a:t> </a:t>
            </a:r>
            <a:r>
              <a:rPr dirty="0" err="1"/>
              <a:t>ги</a:t>
            </a:r>
            <a:r>
              <a:rPr dirty="0"/>
              <a:t> </a:t>
            </a:r>
            <a:r>
              <a:rPr dirty="0" err="1"/>
              <a:t>научат</a:t>
            </a:r>
            <a:r>
              <a:rPr dirty="0"/>
              <a:t> </a:t>
            </a:r>
            <a:r>
              <a:rPr dirty="0" err="1"/>
              <a:t>основните</a:t>
            </a:r>
            <a:r>
              <a:rPr dirty="0"/>
              <a:t> </a:t>
            </a:r>
            <a:r>
              <a:rPr dirty="0" err="1"/>
              <a:t>комуникациски</a:t>
            </a:r>
            <a:r>
              <a:rPr dirty="0"/>
              <a:t> </a:t>
            </a:r>
            <a:r>
              <a:rPr dirty="0" err="1"/>
              <a:t>вештини</a:t>
            </a:r>
            <a:r>
              <a:rPr dirty="0"/>
              <a:t>;</a:t>
            </a:r>
            <a:endParaRPr lang="en-US" dirty="0">
              <a:effectLst/>
              <a:latin typeface="Calibri" panose="020F0502020204030204" pitchFamily="34" charset="0"/>
              <a:ea typeface="Lucida Sans" panose="020B0602030504020204" pitchFamily="34" charset="0"/>
              <a:cs typeface="Calibri" panose="020F0502020204030204" pitchFamily="34" charset="0"/>
            </a:endParaRPr>
          </a:p>
          <a:p>
            <a:pPr marL="63500" indent="63500">
              <a:defRPr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defRPr>
            </a:pPr>
            <a:r>
              <a:rPr lang="mk-MK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Учесниците</a:t>
            </a:r>
            <a:r>
              <a:rPr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ќе</a:t>
            </a:r>
            <a:r>
              <a:rPr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ги</a:t>
            </a:r>
            <a:r>
              <a:rPr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научат</a:t>
            </a:r>
            <a:r>
              <a:rPr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основните</a:t>
            </a:r>
            <a:r>
              <a:rPr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преговарачки</a:t>
            </a:r>
            <a:r>
              <a:rPr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вештини</a:t>
            </a:r>
            <a:r>
              <a:rPr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;</a:t>
            </a:r>
          </a:p>
          <a:p>
            <a:pPr marL="63500" indent="63500">
              <a:defRPr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defRPr>
            </a:pPr>
            <a:r>
              <a:rPr lang="mk-MK" dirty="0"/>
              <a:t> Учесниците ќе научат</a:t>
            </a:r>
            <a:r>
              <a:rPr dirty="0"/>
              <a:t> </a:t>
            </a:r>
            <a:r>
              <a:rPr dirty="0" err="1"/>
              <a:t>суштински</a:t>
            </a:r>
            <a:r>
              <a:rPr dirty="0"/>
              <a:t> </a:t>
            </a:r>
            <a:r>
              <a:rPr dirty="0" err="1"/>
              <a:t>стратегии</a:t>
            </a:r>
            <a:r>
              <a:rPr dirty="0"/>
              <a:t> </a:t>
            </a:r>
            <a:r>
              <a:rPr dirty="0" err="1"/>
              <a:t>за</a:t>
            </a:r>
            <a:r>
              <a:rPr dirty="0"/>
              <a:t> </a:t>
            </a:r>
            <a:r>
              <a:rPr dirty="0" err="1"/>
              <a:t>комуникација</a:t>
            </a:r>
            <a:r>
              <a:rPr dirty="0"/>
              <a:t> и </a:t>
            </a:r>
            <a:r>
              <a:rPr dirty="0" err="1"/>
              <a:t>преговори</a:t>
            </a:r>
            <a:r>
              <a:rPr dirty="0"/>
              <a:t> </a:t>
            </a:r>
            <a:r>
              <a:rPr dirty="0" err="1"/>
              <a:t>за</a:t>
            </a:r>
            <a:r>
              <a:rPr dirty="0"/>
              <a:t> </a:t>
            </a:r>
            <a:r>
              <a:rPr dirty="0" err="1"/>
              <a:t>да</a:t>
            </a:r>
            <a:r>
              <a:rPr dirty="0"/>
              <a:t> </a:t>
            </a:r>
            <a:r>
              <a:rPr dirty="0" err="1"/>
              <a:t>ги</a:t>
            </a:r>
            <a:r>
              <a:rPr dirty="0"/>
              <a:t> </a:t>
            </a:r>
            <a:r>
              <a:rPr dirty="0" err="1"/>
              <a:t>подобрите</a:t>
            </a:r>
            <a:r>
              <a:rPr dirty="0"/>
              <a:t> </a:t>
            </a:r>
            <a:r>
              <a:rPr dirty="0" err="1"/>
              <a:t>односите</a:t>
            </a:r>
            <a:r>
              <a:rPr dirty="0"/>
              <a:t>, </a:t>
            </a:r>
            <a:r>
              <a:rPr dirty="0" err="1"/>
              <a:t>да</a:t>
            </a:r>
            <a:r>
              <a:rPr dirty="0"/>
              <a:t> </a:t>
            </a:r>
            <a:r>
              <a:rPr dirty="0" err="1"/>
              <a:t>ги</a:t>
            </a:r>
            <a:r>
              <a:rPr dirty="0"/>
              <a:t> </a:t>
            </a:r>
            <a:r>
              <a:rPr dirty="0" err="1"/>
              <a:t>постигнете</a:t>
            </a:r>
            <a:r>
              <a:rPr dirty="0"/>
              <a:t> </a:t>
            </a:r>
            <a:r>
              <a:rPr dirty="0" err="1"/>
              <a:t>целите</a:t>
            </a:r>
            <a:r>
              <a:rPr dirty="0"/>
              <a:t> и </a:t>
            </a:r>
            <a:r>
              <a:rPr dirty="0" err="1"/>
              <a:t>да</a:t>
            </a:r>
            <a:r>
              <a:rPr dirty="0"/>
              <a:t> </a:t>
            </a:r>
            <a:r>
              <a:rPr dirty="0" err="1"/>
              <a:t>ги</a:t>
            </a:r>
            <a:r>
              <a:rPr dirty="0"/>
              <a:t> </a:t>
            </a:r>
            <a:r>
              <a:rPr dirty="0" err="1"/>
              <a:t>решите</a:t>
            </a:r>
            <a:r>
              <a:rPr dirty="0"/>
              <a:t> </a:t>
            </a:r>
            <a:r>
              <a:rPr dirty="0" err="1"/>
              <a:t>конфликтите</a:t>
            </a:r>
            <a:r>
              <a:rPr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518948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72543-263F-7C37-AD19-D379263F1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 sz="50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defRPr>
            </a:pPr>
            <a:r>
              <a:rPr b="1"/>
              <a:t>Видови на комуникација</a:t>
            </a:r>
            <a:r>
              <a:t>:</a:t>
            </a:r>
            <a:endParaRPr lang="en-US" sz="5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39BF9-5B74-B940-0412-A23367633E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0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marR="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  <a:defRPr sz="3000" kern="10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defRPr>
            </a:pPr>
            <a:r>
              <a:rPr b="1" dirty="0" err="1"/>
              <a:t>Вербален</a:t>
            </a:r>
            <a:r>
              <a:rPr dirty="0"/>
              <a:t>: </a:t>
            </a:r>
            <a:r>
              <a:rPr dirty="0" err="1"/>
              <a:t>изговорени</a:t>
            </a:r>
            <a:r>
              <a:rPr dirty="0"/>
              <a:t> </a:t>
            </a:r>
            <a:r>
              <a:rPr dirty="0" err="1"/>
              <a:t>или</a:t>
            </a:r>
            <a:r>
              <a:rPr dirty="0"/>
              <a:t> </a:t>
            </a:r>
            <a:r>
              <a:rPr dirty="0" err="1"/>
              <a:t>пишани</a:t>
            </a:r>
            <a:r>
              <a:rPr dirty="0"/>
              <a:t> </a:t>
            </a:r>
            <a:r>
              <a:rPr dirty="0" err="1"/>
              <a:t>зборови</a:t>
            </a:r>
            <a:endParaRPr dirty="0"/>
          </a:p>
          <a:p>
            <a:pPr marL="457200" marR="0" lvl="1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914400" algn="l"/>
              </a:tabLst>
            </a:pPr>
            <a:endParaRPr lang="en-US" sz="30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742950" marR="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  <a:defRPr sz="3000" kern="10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defRPr>
            </a:pPr>
            <a:r>
              <a:rPr b="1" dirty="0" err="1"/>
              <a:t>Невербален</a:t>
            </a:r>
            <a:r>
              <a:rPr dirty="0"/>
              <a:t>: </a:t>
            </a:r>
            <a:r>
              <a:rPr dirty="0" err="1"/>
              <a:t>говор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телото</a:t>
            </a:r>
            <a:r>
              <a:rPr dirty="0"/>
              <a:t>, </a:t>
            </a:r>
            <a:r>
              <a:rPr dirty="0" err="1"/>
              <a:t>гестови</a:t>
            </a:r>
            <a:r>
              <a:rPr dirty="0"/>
              <a:t>, </a:t>
            </a:r>
            <a:r>
              <a:rPr dirty="0" err="1"/>
              <a:t>контакт</a:t>
            </a:r>
            <a:r>
              <a:rPr dirty="0"/>
              <a:t> </a:t>
            </a:r>
            <a:r>
              <a:rPr dirty="0" err="1"/>
              <a:t>со</a:t>
            </a:r>
            <a:r>
              <a:rPr dirty="0"/>
              <a:t> </a:t>
            </a:r>
            <a:r>
              <a:rPr dirty="0" err="1"/>
              <a:t>очите</a:t>
            </a:r>
            <a:endParaRPr dirty="0"/>
          </a:p>
          <a:p>
            <a:pPr marL="742950" marR="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endParaRPr lang="en-US" sz="30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A group of people with different colors  AI-generated content may be incorrect.">
            <a:extLst>
              <a:ext uri="{FF2B5EF4-FFF2-40B4-BE49-F238E27FC236}">
                <a16:creationId xmlns:a16="http://schemas.microsoft.com/office/drawing/2014/main" id="{4B0751E3-2E7A-DB0D-FF58-27F2909096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2006" y="1759385"/>
            <a:ext cx="2711822" cy="2033867"/>
          </a:xfrm>
          <a:prstGeom prst="rect">
            <a:avLst/>
          </a:prstGeom>
        </p:spPr>
      </p:pic>
      <p:pic>
        <p:nvPicPr>
          <p:cNvPr id="7" name="Picture 6" descr="A group of men in suits  AI-generated content may be incorrect.">
            <a:extLst>
              <a:ext uri="{FF2B5EF4-FFF2-40B4-BE49-F238E27FC236}">
                <a16:creationId xmlns:a16="http://schemas.microsoft.com/office/drawing/2014/main" id="{232063A9-81E7-7B74-736D-22A640F663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832" y="4830425"/>
            <a:ext cx="3408336" cy="170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834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1234C-3AD9-5047-4EF7-AFB30049D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ЦЕЛИ НА </a:t>
            </a:r>
            <a:r>
              <a:rPr lang="mk-MK" dirty="0"/>
              <a:t>ВТОРАТА</a:t>
            </a:r>
            <a:r>
              <a:rPr dirty="0"/>
              <a:t> СЕСИЈА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A3C985-2BEB-2DB5-BE5D-2541BEA556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27702"/>
            <a:ext cx="9394767" cy="3449260"/>
          </a:xfrm>
        </p:spPr>
        <p:txBody>
          <a:bodyPr>
            <a:normAutofit/>
          </a:bodyPr>
          <a:lstStyle/>
          <a:p>
            <a:pPr marL="63500" indent="63500">
              <a:defRPr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defRPr>
            </a:pPr>
            <a:r>
              <a:rPr lang="mk-MK" dirty="0"/>
              <a:t> Учесниците ќе разменат искуства и знаење за</a:t>
            </a:r>
            <a:r>
              <a:rPr dirty="0"/>
              <a:t> </a:t>
            </a:r>
            <a:r>
              <a:rPr dirty="0" err="1"/>
              <a:t>ефективни</a:t>
            </a:r>
            <a:r>
              <a:rPr dirty="0"/>
              <a:t> </a:t>
            </a:r>
            <a:r>
              <a:rPr dirty="0" err="1"/>
              <a:t>пристапи</a:t>
            </a:r>
            <a:r>
              <a:rPr dirty="0"/>
              <a:t> </a:t>
            </a:r>
            <a:r>
              <a:rPr dirty="0" err="1"/>
              <a:t>за</a:t>
            </a:r>
            <a:r>
              <a:rPr dirty="0"/>
              <a:t> </a:t>
            </a:r>
            <a:r>
              <a:rPr dirty="0" err="1"/>
              <a:t>ангажирање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властите</a:t>
            </a:r>
            <a:r>
              <a:rPr dirty="0"/>
              <a:t> и </a:t>
            </a:r>
            <a:r>
              <a:rPr dirty="0" err="1"/>
              <a:t>бизнисите</a:t>
            </a:r>
            <a:r>
              <a:rPr lang="mk-MK" dirty="0"/>
              <a:t>;</a:t>
            </a:r>
            <a:endParaRPr dirty="0"/>
          </a:p>
          <a:p>
            <a:pPr marL="63500" indent="63500">
              <a:defRPr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defRPr>
            </a:pPr>
            <a:r>
              <a:rPr lang="mk-MK" dirty="0"/>
              <a:t> </a:t>
            </a:r>
            <a:r>
              <a:rPr dirty="0" err="1"/>
              <a:t>Учесниците</a:t>
            </a:r>
            <a:r>
              <a:rPr dirty="0"/>
              <a:t> </a:t>
            </a:r>
            <a:r>
              <a:rPr dirty="0" err="1"/>
              <a:t>ќе</a:t>
            </a:r>
            <a:r>
              <a:rPr dirty="0"/>
              <a:t> </a:t>
            </a:r>
            <a:r>
              <a:rPr dirty="0" err="1"/>
              <a:t>се</a:t>
            </a:r>
            <a:r>
              <a:rPr dirty="0"/>
              <a:t> </a:t>
            </a:r>
            <a:r>
              <a:rPr dirty="0" err="1"/>
              <a:t>запознаат</a:t>
            </a:r>
            <a:r>
              <a:rPr dirty="0"/>
              <a:t> </a:t>
            </a:r>
            <a:r>
              <a:rPr dirty="0" err="1"/>
              <a:t>со</a:t>
            </a:r>
            <a:r>
              <a:rPr dirty="0"/>
              <a:t> </a:t>
            </a:r>
            <a:r>
              <a:rPr dirty="0" err="1"/>
              <a:t>советите</a:t>
            </a:r>
            <a:r>
              <a:rPr dirty="0"/>
              <a:t> и </a:t>
            </a:r>
            <a:r>
              <a:rPr dirty="0" err="1"/>
              <a:t>стратегиите</a:t>
            </a:r>
            <a:r>
              <a:rPr dirty="0"/>
              <a:t> </a:t>
            </a:r>
            <a:r>
              <a:rPr dirty="0" err="1"/>
              <a:t>за</a:t>
            </a:r>
            <a:r>
              <a:rPr dirty="0"/>
              <a:t> </a:t>
            </a:r>
            <a:r>
              <a:rPr dirty="0" err="1"/>
              <a:t>пристапување</a:t>
            </a:r>
            <a:r>
              <a:rPr dirty="0"/>
              <a:t> </a:t>
            </a:r>
            <a:r>
              <a:rPr dirty="0" err="1"/>
              <a:t>кон</a:t>
            </a:r>
            <a:r>
              <a:rPr dirty="0"/>
              <a:t> </a:t>
            </a:r>
            <a:r>
              <a:rPr dirty="0" err="1"/>
              <a:t>локалните</a:t>
            </a:r>
            <a:r>
              <a:rPr dirty="0"/>
              <a:t> </a:t>
            </a:r>
            <a:r>
              <a:rPr dirty="0" err="1"/>
              <a:t>власти</a:t>
            </a:r>
            <a:r>
              <a:rPr dirty="0"/>
              <a:t> и </a:t>
            </a:r>
            <a:r>
              <a:rPr dirty="0" err="1"/>
              <a:t>бизнисите</a:t>
            </a:r>
            <a:r>
              <a:rPr dirty="0"/>
              <a:t>;</a:t>
            </a:r>
            <a:endParaRPr lang="en-US" dirty="0">
              <a:effectLst/>
              <a:latin typeface="Calibri" panose="020F0502020204030204" pitchFamily="34" charset="0"/>
              <a:ea typeface="Lucida Sans" panose="020B0602030504020204" pitchFamily="34" charset="0"/>
              <a:cs typeface="Calibri" panose="020F0502020204030204" pitchFamily="34" charset="0"/>
            </a:endParaRPr>
          </a:p>
          <a:p>
            <a:pPr marL="63500" indent="63500">
              <a:defRPr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defRPr>
            </a:pPr>
            <a:r>
              <a:rPr lang="mk-MK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Учесни</a:t>
            </a:r>
            <a:r>
              <a:rPr lang="mk-MK" dirty="0">
                <a:solidFill>
                  <a:srgbClr val="000000"/>
                </a:solidFill>
                <a:ea typeface="Calibri" panose="020F0502020204030204" pitchFamily="34" charset="0"/>
              </a:rPr>
              <a:t>ците</a:t>
            </a:r>
            <a:r>
              <a:rPr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ќе</a:t>
            </a:r>
            <a:r>
              <a:rPr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ја</a:t>
            </a:r>
            <a:r>
              <a:rPr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разбер</a:t>
            </a:r>
            <a:r>
              <a:rPr lang="mk-MK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ат</a:t>
            </a:r>
            <a:r>
              <a:rPr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важноста</a:t>
            </a:r>
            <a:r>
              <a:rPr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на</a:t>
            </a:r>
            <a:r>
              <a:rPr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користењето</a:t>
            </a:r>
            <a:r>
              <a:rPr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на</a:t>
            </a:r>
            <a:r>
              <a:rPr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локалните</a:t>
            </a:r>
            <a:r>
              <a:rPr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ресурси</a:t>
            </a:r>
            <a:r>
              <a:rPr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и </a:t>
            </a:r>
            <a:r>
              <a:rPr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врските</a:t>
            </a:r>
            <a:r>
              <a:rPr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со</a:t>
            </a:r>
            <a:r>
              <a:rPr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различните</a:t>
            </a:r>
            <a:r>
              <a:rPr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засегнати</a:t>
            </a:r>
            <a:r>
              <a:rPr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страни</a:t>
            </a:r>
            <a:r>
              <a:rPr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1933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93F2E-0363-E992-828A-B4CB18A21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 sz="50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defRPr>
            </a:pPr>
            <a:r>
              <a:t>Комуникациски вештини</a:t>
            </a:r>
            <a:endParaRPr lang="en-US" sz="5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AD54A2-2C93-564A-DB04-FD6E0314E9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  <a:defRPr sz="25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defRPr>
            </a:pPr>
            <a:r>
              <a:rPr b="1"/>
              <a:t>Јасност и концизност</a:t>
            </a:r>
            <a:r>
              <a:t>: преминете на главното без непотребни детали.</a:t>
            </a: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  <a:defRPr sz="25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defRPr>
            </a:pPr>
            <a:r>
              <a:rPr b="1"/>
              <a:t>Активно слушање</a:t>
            </a:r>
            <a:r>
              <a:t>: обрнете целосно внимание, поставувајте прашања и давајте повратни коментари.</a:t>
            </a: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  <a:defRPr sz="25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defRPr>
            </a:pPr>
            <a:r>
              <a:rPr b="1"/>
              <a:t>Емпатија</a:t>
            </a:r>
            <a:r>
              <a:t>: Разбирање на емоциите и гледиштата на другите.</a:t>
            </a: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  <a:defRPr sz="25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defRPr>
            </a:pPr>
            <a:r>
              <a:rPr b="1"/>
              <a:t>Самодоверба</a:t>
            </a:r>
            <a:r>
              <a:t>: искажете ги вашите идеи јасно и уверливо.</a:t>
            </a:r>
          </a:p>
          <a:p>
            <a:pPr marL="0" indent="0">
              <a:buNone/>
              <a:defRPr sz="25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defRPr>
            </a:pPr>
            <a:r>
              <a:rPr b="1"/>
              <a:t>5. Јазик на телото</a:t>
            </a:r>
            <a:r>
              <a:t>: Осигурајте се дека невербалните знаци се усогласуваат со пораката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31851265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A05F5-7A27-DB25-96EA-0F6E8DC17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 sz="50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defRPr>
            </a:pPr>
            <a:r>
              <a:t>Што е преговарање?</a:t>
            </a:r>
            <a:endParaRPr lang="en-US" sz="5000" dirty="0"/>
          </a:p>
        </p:txBody>
      </p:sp>
      <p:pic>
        <p:nvPicPr>
          <p:cNvPr id="5" name="Content Placeholder 4" descr="Cartoon of men shaking hands  AI-generated content may be incorrect.">
            <a:extLst>
              <a:ext uri="{FF2B5EF4-FFF2-40B4-BE49-F238E27FC236}">
                <a16:creationId xmlns:a16="http://schemas.microsoft.com/office/drawing/2014/main" id="{B4EEE4B1-6DB0-5A28-8F19-7AC27F06E7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52338" y="2189163"/>
            <a:ext cx="7087323" cy="398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2192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6063C-94F2-A02E-B461-FF1052EE4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500" b="1" kern="10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defRPr>
            </a:pPr>
            <a:r>
              <a:t>Клучни елементи на преговорите</a:t>
            </a:r>
            <a:endParaRPr lang="en-US" sz="3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FBDB94-4827-CA19-5436-42DBAD6305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  <a:defRPr kern="10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defRPr>
            </a:pPr>
            <a:r>
              <a:rPr b="1"/>
              <a:t>Подготовка</a:t>
            </a:r>
            <a:r>
              <a:t>: Знајте што сакате, разберете ги потребите на другата страна.</a:t>
            </a: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  <a:defRPr kern="10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defRPr>
            </a:pPr>
            <a:r>
              <a:rPr b="1"/>
              <a:t>Јасни цели</a:t>
            </a:r>
            <a:r>
              <a:t>: Дефинирајте ги целите пред да влезете во преговори.</a:t>
            </a: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  <a:defRPr kern="10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defRPr>
            </a:pPr>
            <a:r>
              <a:rPr b="1"/>
              <a:t>Флексибилност</a:t>
            </a:r>
            <a:r>
              <a:t>: Бидете отворени за алтернативни решенија.</a:t>
            </a: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  <a:defRPr kern="10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defRPr>
            </a:pPr>
            <a:r>
              <a:rPr b="1"/>
              <a:t>Ефективна комуникација</a:t>
            </a:r>
            <a:r>
              <a:t>: Јасно споделувајте информации и слушајте активно.</a:t>
            </a: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  <a:defRPr kern="10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defRPr>
            </a:pPr>
            <a:r>
              <a:rPr b="1"/>
              <a:t>Решавање проблеми</a:t>
            </a:r>
            <a:r>
              <a:t>: Фокусирајте се на решавање на проблемот, а не на победа.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3305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657AF-B434-8260-EF4B-4E89AA871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 sz="5000" b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defRPr>
            </a:pPr>
            <a:r>
              <a:t>Стратегии за преговори</a:t>
            </a:r>
            <a:endParaRPr lang="en-US" sz="5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FA439E-29B9-7AA7-A774-4702F9149A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 sz="30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defRPr>
            </a:pPr>
            <a:r>
              <a:rPr b="1"/>
              <a:t>BATNA (Најдобра алтернатива на договор со преговарање)</a:t>
            </a:r>
            <a:r>
              <a:t>: Знајте ги вашите алтернативи.</a:t>
            </a: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 sz="30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defRPr>
            </a:pPr>
            <a:r>
              <a:rPr b="1"/>
              <a:t>ЗОПА (Зона на можен договор)</a:t>
            </a:r>
            <a:r>
              <a:t>: Идентификувајте го опсегот каде што интересите на двете страни се усогласуваат.</a:t>
            </a: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 sz="30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defRPr>
            </a:pPr>
            <a:r>
              <a:rPr b="1"/>
              <a:t>Зацврстување</a:t>
            </a:r>
            <a:r>
              <a:t>: Поставете почетна точка за преговори.</a:t>
            </a: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 sz="30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defRPr>
            </a:pPr>
            <a:r>
              <a:rPr b="1"/>
              <a:t>Концесии</a:t>
            </a:r>
            <a:r>
              <a:t>: испланирајте што може да понудите и каде може да направите компромиси.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0306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29F62-EFCC-E890-56B2-21CDB1F8D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01860"/>
            <a:ext cx="10515600" cy="732029"/>
          </a:xfrm>
        </p:spPr>
        <p:txBody>
          <a:bodyPr>
            <a:noAutofit/>
          </a:bodyPr>
          <a:lstStyle/>
          <a:p>
            <a:pPr>
              <a:defRPr sz="5000" b="1" kern="10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defRPr>
            </a:pPr>
            <a:r>
              <a:rPr dirty="0" err="1"/>
              <a:t>Практични</a:t>
            </a:r>
            <a:r>
              <a:rPr dirty="0"/>
              <a:t> </a:t>
            </a:r>
            <a:r>
              <a:rPr dirty="0" err="1"/>
              <a:t>совети</a:t>
            </a:r>
            <a:r>
              <a:rPr dirty="0"/>
              <a:t> </a:t>
            </a:r>
            <a:r>
              <a:rPr dirty="0" err="1"/>
              <a:t>за</a:t>
            </a:r>
            <a:r>
              <a:rPr dirty="0"/>
              <a:t> </a:t>
            </a:r>
            <a:r>
              <a:rPr dirty="0" err="1"/>
              <a:t>ефективно</a:t>
            </a:r>
            <a:r>
              <a:rPr dirty="0"/>
              <a:t> </a:t>
            </a:r>
            <a:r>
              <a:rPr dirty="0" err="1"/>
              <a:t>преговарање</a:t>
            </a:r>
            <a:endParaRPr lang="en-US" sz="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CE178E-BA89-3885-843A-87BFCBE69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45024"/>
            <a:ext cx="10515600" cy="3988399"/>
          </a:xfrm>
        </p:spPr>
        <p:txBody>
          <a:bodyPr>
            <a:normAutofit fontScale="92500" lnSpcReduction="20000"/>
          </a:bodyPr>
          <a:lstStyle/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 sz="3000" kern="10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defRPr>
            </a:pPr>
            <a:r>
              <a:rPr b="1" dirty="0" err="1"/>
              <a:t>Знајте</a:t>
            </a:r>
            <a:r>
              <a:rPr b="1" dirty="0"/>
              <a:t> </a:t>
            </a:r>
            <a:r>
              <a:rPr b="1" dirty="0" err="1"/>
              <a:t>ги</a:t>
            </a:r>
            <a:r>
              <a:rPr b="1" dirty="0"/>
              <a:t> </a:t>
            </a:r>
            <a:r>
              <a:rPr b="1" dirty="0" err="1"/>
              <a:t>вашите</a:t>
            </a:r>
            <a:r>
              <a:rPr b="1" dirty="0"/>
              <a:t> </a:t>
            </a:r>
            <a:r>
              <a:rPr b="1" dirty="0" err="1"/>
              <a:t>ограничувања</a:t>
            </a:r>
            <a:r>
              <a:rPr dirty="0"/>
              <a:t>: </a:t>
            </a:r>
            <a:r>
              <a:rPr dirty="0" err="1"/>
              <a:t>разберете</a:t>
            </a:r>
            <a:r>
              <a:rPr dirty="0"/>
              <a:t> </a:t>
            </a:r>
            <a:r>
              <a:rPr dirty="0" err="1"/>
              <a:t>ја</a:t>
            </a:r>
            <a:r>
              <a:rPr dirty="0"/>
              <a:t> </a:t>
            </a:r>
            <a:r>
              <a:rPr dirty="0" err="1"/>
              <a:t>минималната</a:t>
            </a:r>
            <a:r>
              <a:rPr dirty="0"/>
              <a:t> </a:t>
            </a:r>
            <a:r>
              <a:rPr dirty="0" err="1"/>
              <a:t>прифатлива</a:t>
            </a:r>
            <a:r>
              <a:rPr dirty="0"/>
              <a:t> </a:t>
            </a:r>
            <a:r>
              <a:rPr dirty="0" err="1"/>
              <a:t>зделка</a:t>
            </a:r>
            <a:r>
              <a:rPr dirty="0"/>
              <a:t>.</a:t>
            </a: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 sz="3000" kern="10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defRPr>
            </a:pPr>
            <a:r>
              <a:rPr b="1" dirty="0" err="1"/>
              <a:t>Изградете</a:t>
            </a:r>
            <a:r>
              <a:rPr b="1" dirty="0"/>
              <a:t> </a:t>
            </a:r>
            <a:r>
              <a:rPr b="1" dirty="0" err="1"/>
              <a:t>однос</a:t>
            </a:r>
            <a:r>
              <a:rPr dirty="0"/>
              <a:t>: </a:t>
            </a:r>
            <a:r>
              <a:rPr dirty="0" err="1"/>
              <a:t>воспоставете</a:t>
            </a:r>
            <a:r>
              <a:rPr dirty="0"/>
              <a:t> </a:t>
            </a:r>
            <a:r>
              <a:rPr dirty="0" err="1"/>
              <a:t>доверба</a:t>
            </a:r>
            <a:r>
              <a:rPr dirty="0"/>
              <a:t> и </a:t>
            </a:r>
            <a:r>
              <a:rPr dirty="0" err="1"/>
              <a:t>разбирање</a:t>
            </a:r>
            <a:r>
              <a:rPr dirty="0"/>
              <a:t> </a:t>
            </a:r>
            <a:r>
              <a:rPr dirty="0" err="1"/>
              <a:t>со</a:t>
            </a:r>
            <a:r>
              <a:rPr dirty="0"/>
              <a:t> </a:t>
            </a:r>
            <a:r>
              <a:rPr dirty="0" err="1"/>
              <a:t>другата</a:t>
            </a:r>
            <a:r>
              <a:rPr dirty="0"/>
              <a:t> </a:t>
            </a:r>
            <a:r>
              <a:rPr dirty="0" err="1"/>
              <a:t>страна</a:t>
            </a:r>
            <a:r>
              <a:rPr dirty="0"/>
              <a:t>.</a:t>
            </a: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 sz="3000" kern="10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defRPr>
            </a:pPr>
            <a:r>
              <a:rPr b="1" dirty="0" err="1"/>
              <a:t>Останете</a:t>
            </a:r>
            <a:r>
              <a:rPr b="1" dirty="0"/>
              <a:t> </a:t>
            </a:r>
            <a:r>
              <a:rPr b="1" dirty="0" err="1"/>
              <a:t>трпеливи</a:t>
            </a:r>
            <a:r>
              <a:rPr dirty="0"/>
              <a:t>: </a:t>
            </a:r>
            <a:r>
              <a:rPr dirty="0" err="1"/>
              <a:t>не</a:t>
            </a:r>
            <a:r>
              <a:rPr dirty="0"/>
              <a:t> </a:t>
            </a:r>
            <a:r>
              <a:rPr dirty="0" err="1"/>
              <a:t>брзајте</a:t>
            </a:r>
            <a:r>
              <a:rPr dirty="0"/>
              <a:t> </a:t>
            </a:r>
            <a:r>
              <a:rPr dirty="0" err="1"/>
              <a:t>со</a:t>
            </a:r>
            <a:r>
              <a:rPr dirty="0"/>
              <a:t> </a:t>
            </a:r>
            <a:r>
              <a:rPr dirty="0" err="1"/>
              <a:t>договорот</a:t>
            </a:r>
            <a:r>
              <a:rPr dirty="0"/>
              <a:t>. </a:t>
            </a:r>
            <a:r>
              <a:rPr dirty="0" err="1"/>
              <a:t>Одвојте</a:t>
            </a:r>
            <a:r>
              <a:rPr dirty="0"/>
              <a:t> </a:t>
            </a:r>
            <a:r>
              <a:rPr dirty="0" err="1"/>
              <a:t>време</a:t>
            </a:r>
            <a:r>
              <a:rPr dirty="0"/>
              <a:t> </a:t>
            </a:r>
            <a:r>
              <a:rPr dirty="0" err="1"/>
              <a:t>за</a:t>
            </a:r>
            <a:r>
              <a:rPr dirty="0"/>
              <a:t> </a:t>
            </a:r>
            <a:r>
              <a:rPr dirty="0" err="1"/>
              <a:t>да</a:t>
            </a:r>
            <a:r>
              <a:rPr dirty="0"/>
              <a:t> </a:t>
            </a:r>
            <a:r>
              <a:rPr dirty="0" err="1"/>
              <a:t>ги</a:t>
            </a:r>
            <a:r>
              <a:rPr dirty="0"/>
              <a:t> </a:t>
            </a:r>
            <a:r>
              <a:rPr dirty="0" err="1"/>
              <a:t>процените</a:t>
            </a:r>
            <a:r>
              <a:rPr dirty="0"/>
              <a:t> </a:t>
            </a:r>
            <a:r>
              <a:rPr dirty="0" err="1"/>
              <a:t>опциите</a:t>
            </a:r>
            <a:r>
              <a:rPr dirty="0"/>
              <a:t>.</a:t>
            </a: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 sz="3000" kern="10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defRPr>
            </a:pPr>
            <a:r>
              <a:rPr b="1" dirty="0" err="1"/>
              <a:t>Контролирајте</a:t>
            </a:r>
            <a:r>
              <a:rPr b="1" dirty="0"/>
              <a:t> </a:t>
            </a:r>
            <a:r>
              <a:rPr b="1" dirty="0" err="1"/>
              <a:t>ги</a:t>
            </a:r>
            <a:r>
              <a:rPr b="1" dirty="0"/>
              <a:t> </a:t>
            </a:r>
            <a:r>
              <a:rPr b="1" dirty="0" err="1"/>
              <a:t>емоциите</a:t>
            </a:r>
            <a:r>
              <a:rPr dirty="0"/>
              <a:t>: </a:t>
            </a:r>
            <a:r>
              <a:rPr dirty="0" err="1"/>
              <a:t>Останете</a:t>
            </a:r>
            <a:r>
              <a:rPr dirty="0"/>
              <a:t> </a:t>
            </a:r>
            <a:r>
              <a:rPr dirty="0" err="1"/>
              <a:t>смирени</a:t>
            </a:r>
            <a:r>
              <a:rPr dirty="0"/>
              <a:t> и </a:t>
            </a:r>
            <a:r>
              <a:rPr lang="mk-MK" dirty="0"/>
              <a:t>стабилни</a:t>
            </a:r>
            <a:r>
              <a:rPr dirty="0"/>
              <a:t> </a:t>
            </a:r>
            <a:r>
              <a:rPr dirty="0" err="1"/>
              <a:t>под</a:t>
            </a:r>
            <a:r>
              <a:rPr dirty="0"/>
              <a:t> </a:t>
            </a:r>
            <a:r>
              <a:rPr dirty="0" err="1"/>
              <a:t>притисок</a:t>
            </a:r>
            <a:r>
              <a:rPr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0645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DADEB-FBCE-DDAC-44F5-5F4A36DD0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 sz="3000" b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defRPr>
            </a:pPr>
            <a:r>
              <a:rPr sz="3300" dirty="0" err="1"/>
              <a:t>Вообичаени</a:t>
            </a:r>
            <a:r>
              <a:rPr sz="3300" dirty="0"/>
              <a:t> </a:t>
            </a:r>
            <a:r>
              <a:rPr sz="3300" dirty="0" err="1"/>
              <a:t>стапици</a:t>
            </a:r>
            <a:r>
              <a:rPr sz="3300" dirty="0"/>
              <a:t> </a:t>
            </a:r>
            <a:r>
              <a:rPr sz="3300" dirty="0" err="1"/>
              <a:t>во</a:t>
            </a:r>
            <a:r>
              <a:rPr sz="3300" dirty="0"/>
              <a:t> </a:t>
            </a:r>
            <a:r>
              <a:rPr sz="3300" dirty="0" err="1"/>
              <a:t>комуникацијата</a:t>
            </a:r>
            <a:r>
              <a:rPr sz="3300" dirty="0"/>
              <a:t> и </a:t>
            </a:r>
            <a:r>
              <a:rPr sz="3300" dirty="0" err="1"/>
              <a:t>преговарањето</a:t>
            </a:r>
            <a:endParaRPr lang="en-US" sz="33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E3022-5F9C-D899-31F9-FE3A99B7DC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29526"/>
            <a:ext cx="10515600" cy="3988399"/>
          </a:xfrm>
        </p:spPr>
        <p:txBody>
          <a:bodyPr>
            <a:noAutofit/>
          </a:bodyPr>
          <a:lstStyle/>
          <a:p>
            <a:pPr marR="0" lvl="0">
              <a:spcAft>
                <a:spcPts val="800"/>
              </a:spcAft>
              <a:buSzPts val="1000"/>
              <a:tabLst>
                <a:tab pos="457200" algn="l"/>
              </a:tabLst>
              <a:defRPr sz="3000">
                <a:latin typeface="Calibri" panose="020F0502020204030204" pitchFamily="34" charset="0"/>
                <a:cs typeface="Calibri" panose="020F0502020204030204" pitchFamily="34" charset="0"/>
              </a:defRPr>
            </a:pPr>
            <a:r>
              <a:rPr b="1" dirty="0" err="1"/>
              <a:t>Прекумерно</a:t>
            </a:r>
            <a:r>
              <a:rPr b="1" dirty="0"/>
              <a:t> </a:t>
            </a:r>
            <a:r>
              <a:rPr b="1" dirty="0" err="1"/>
              <a:t>генерализирање</a:t>
            </a:r>
            <a:r>
              <a:rPr b="1" dirty="0"/>
              <a:t>: </a:t>
            </a:r>
            <a:r>
              <a:rPr dirty="0" err="1"/>
              <a:t>Правење</a:t>
            </a:r>
            <a:r>
              <a:rPr dirty="0"/>
              <a:t> </a:t>
            </a:r>
            <a:r>
              <a:rPr dirty="0" err="1"/>
              <a:t>широки</a:t>
            </a:r>
            <a:r>
              <a:rPr dirty="0"/>
              <a:t> </a:t>
            </a:r>
            <a:r>
              <a:rPr dirty="0" err="1"/>
              <a:t>претпоставки</a:t>
            </a:r>
            <a:r>
              <a:rPr dirty="0"/>
              <a:t> </a:t>
            </a:r>
            <a:r>
              <a:rPr dirty="0" err="1"/>
              <a:t>без</a:t>
            </a:r>
            <a:r>
              <a:rPr dirty="0"/>
              <a:t> </a:t>
            </a:r>
            <a:r>
              <a:rPr dirty="0" err="1"/>
              <a:t>докази</a:t>
            </a:r>
            <a:r>
              <a:rPr dirty="0"/>
              <a:t>.</a:t>
            </a:r>
          </a:p>
          <a:p>
            <a:pPr marR="0" lvl="0">
              <a:spcAft>
                <a:spcPts val="800"/>
              </a:spcAft>
              <a:buSzPts val="1000"/>
              <a:tabLst>
                <a:tab pos="457200" algn="l"/>
              </a:tabLst>
              <a:defRPr sz="3000">
                <a:latin typeface="Calibri" panose="020F0502020204030204" pitchFamily="34" charset="0"/>
                <a:cs typeface="Calibri" panose="020F0502020204030204" pitchFamily="34" charset="0"/>
              </a:defRPr>
            </a:pPr>
            <a:r>
              <a:rPr b="1" dirty="0" err="1"/>
              <a:t>Прекин</a:t>
            </a:r>
            <a:r>
              <a:rPr b="1" dirty="0"/>
              <a:t>: </a:t>
            </a:r>
            <a:r>
              <a:rPr dirty="0" err="1"/>
              <a:t>Спречување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другата</a:t>
            </a:r>
            <a:r>
              <a:rPr dirty="0"/>
              <a:t> </a:t>
            </a:r>
            <a:r>
              <a:rPr dirty="0" err="1"/>
              <a:t>страна</a:t>
            </a:r>
            <a:r>
              <a:rPr dirty="0"/>
              <a:t> </a:t>
            </a:r>
            <a:r>
              <a:rPr dirty="0" err="1"/>
              <a:t>да</a:t>
            </a:r>
            <a:r>
              <a:rPr dirty="0"/>
              <a:t> </a:t>
            </a:r>
            <a:r>
              <a:rPr dirty="0" err="1"/>
              <a:t>зборува</a:t>
            </a:r>
            <a:r>
              <a:rPr dirty="0"/>
              <a:t>.</a:t>
            </a:r>
          </a:p>
          <a:p>
            <a:pPr marR="0" lvl="0">
              <a:spcAft>
                <a:spcPts val="800"/>
              </a:spcAft>
              <a:buSzPts val="1000"/>
              <a:tabLst>
                <a:tab pos="457200" algn="l"/>
              </a:tabLst>
              <a:defRPr sz="3000">
                <a:latin typeface="Calibri" panose="020F0502020204030204" pitchFamily="34" charset="0"/>
                <a:cs typeface="Calibri" panose="020F0502020204030204" pitchFamily="34" charset="0"/>
              </a:defRPr>
            </a:pPr>
            <a:r>
              <a:rPr b="1" dirty="0" err="1"/>
              <a:t>Да</a:t>
            </a:r>
            <a:r>
              <a:rPr b="1" dirty="0"/>
              <a:t> </a:t>
            </a:r>
            <a:r>
              <a:rPr b="1" dirty="0" err="1"/>
              <a:t>се</a:t>
            </a:r>
            <a:r>
              <a:rPr b="1" dirty="0"/>
              <a:t> </a:t>
            </a:r>
            <a:r>
              <a:rPr b="1" dirty="0" err="1"/>
              <a:t>биде</a:t>
            </a:r>
            <a:r>
              <a:rPr b="1" dirty="0"/>
              <a:t> </a:t>
            </a:r>
            <a:r>
              <a:rPr b="1" dirty="0" err="1"/>
              <a:t>премногу</a:t>
            </a:r>
            <a:r>
              <a:rPr b="1" dirty="0"/>
              <a:t> </a:t>
            </a:r>
            <a:r>
              <a:rPr b="1" dirty="0" err="1"/>
              <a:t>ригиден</a:t>
            </a:r>
            <a:r>
              <a:rPr b="1" dirty="0"/>
              <a:t>: </a:t>
            </a:r>
            <a:r>
              <a:rPr dirty="0" err="1"/>
              <a:t>да</a:t>
            </a:r>
            <a:r>
              <a:rPr dirty="0"/>
              <a:t> </a:t>
            </a:r>
            <a:r>
              <a:rPr dirty="0" err="1"/>
              <a:t>не</a:t>
            </a:r>
            <a:r>
              <a:rPr dirty="0"/>
              <a:t> </a:t>
            </a:r>
            <a:r>
              <a:rPr dirty="0" err="1"/>
              <a:t>се</a:t>
            </a:r>
            <a:r>
              <a:rPr dirty="0"/>
              <a:t> </a:t>
            </a:r>
            <a:r>
              <a:rPr dirty="0" err="1"/>
              <a:t>биде</a:t>
            </a:r>
            <a:r>
              <a:rPr dirty="0"/>
              <a:t> </a:t>
            </a:r>
            <a:r>
              <a:rPr dirty="0" err="1"/>
              <a:t>подготвен</a:t>
            </a:r>
            <a:r>
              <a:rPr dirty="0"/>
              <a:t> </a:t>
            </a:r>
            <a:r>
              <a:rPr dirty="0" err="1"/>
              <a:t>да</a:t>
            </a:r>
            <a:r>
              <a:rPr dirty="0"/>
              <a:t> </a:t>
            </a:r>
            <a:r>
              <a:rPr dirty="0" err="1"/>
              <a:t>се</a:t>
            </a:r>
            <a:r>
              <a:rPr dirty="0"/>
              <a:t> </a:t>
            </a:r>
            <a:r>
              <a:rPr dirty="0" err="1"/>
              <a:t>направи</a:t>
            </a:r>
            <a:r>
              <a:rPr dirty="0"/>
              <a:t> </a:t>
            </a:r>
            <a:r>
              <a:rPr dirty="0" err="1"/>
              <a:t>компромис</a:t>
            </a:r>
            <a:r>
              <a:rPr dirty="0"/>
              <a:t> </a:t>
            </a:r>
            <a:r>
              <a:rPr dirty="0" err="1"/>
              <a:t>или</a:t>
            </a:r>
            <a:r>
              <a:rPr dirty="0"/>
              <a:t> </a:t>
            </a:r>
            <a:r>
              <a:rPr dirty="0" err="1"/>
              <a:t>да</a:t>
            </a:r>
            <a:r>
              <a:rPr dirty="0"/>
              <a:t> </a:t>
            </a:r>
            <a:r>
              <a:rPr dirty="0" err="1"/>
              <a:t>се</a:t>
            </a:r>
            <a:r>
              <a:rPr dirty="0"/>
              <a:t> </a:t>
            </a:r>
            <a:r>
              <a:rPr dirty="0" err="1"/>
              <a:t>прилагоди</a:t>
            </a:r>
            <a:r>
              <a:rPr dirty="0"/>
              <a:t> </a:t>
            </a:r>
            <a:r>
              <a:rPr dirty="0" err="1"/>
              <a:t>вашиот</a:t>
            </a:r>
            <a:r>
              <a:rPr dirty="0"/>
              <a:t> </a:t>
            </a:r>
            <a:r>
              <a:rPr dirty="0" err="1"/>
              <a:t>став</a:t>
            </a:r>
            <a:r>
              <a:rPr dirty="0"/>
              <a:t>.</a:t>
            </a:r>
          </a:p>
          <a:p>
            <a:pPr>
              <a:defRPr sz="300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defRPr>
            </a:pPr>
            <a:r>
              <a:rPr b="1" dirty="0" err="1"/>
              <a:t>Емоционални</a:t>
            </a:r>
            <a:r>
              <a:rPr b="1" dirty="0"/>
              <a:t> </a:t>
            </a:r>
            <a:r>
              <a:rPr b="1" dirty="0" err="1"/>
              <a:t>реакции</a:t>
            </a:r>
            <a:r>
              <a:rPr dirty="0"/>
              <a:t>: </a:t>
            </a:r>
            <a:r>
              <a:rPr dirty="0" err="1"/>
              <a:t>Дозволување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фрустрација</a:t>
            </a:r>
            <a:r>
              <a:rPr dirty="0"/>
              <a:t> </a:t>
            </a:r>
            <a:r>
              <a:rPr dirty="0" err="1"/>
              <a:t>или</a:t>
            </a:r>
            <a:r>
              <a:rPr dirty="0"/>
              <a:t> </a:t>
            </a:r>
            <a:r>
              <a:rPr dirty="0" err="1"/>
              <a:t>пресуда</a:t>
            </a:r>
            <a:r>
              <a:rPr dirty="0"/>
              <a:t> </a:t>
            </a:r>
            <a:r>
              <a:rPr dirty="0" err="1"/>
              <a:t>за</a:t>
            </a:r>
            <a:r>
              <a:rPr dirty="0"/>
              <a:t> </a:t>
            </a:r>
            <a:r>
              <a:rPr dirty="0" err="1"/>
              <a:t>гнев</a:t>
            </a:r>
            <a:r>
              <a:rPr dirty="0"/>
              <a:t>.</a:t>
            </a:r>
            <a:endParaRPr 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5147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80BFD-4EA8-0AF5-66BC-BA04BACF4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Вежба - БАТНА</a:t>
            </a:r>
          </a:p>
        </p:txBody>
      </p:sp>
      <p:pic>
        <p:nvPicPr>
          <p:cNvPr id="4" name="Content Placeholder 4" descr="A group of colorful people sitting around a round table  AI-generated content may be incorrect.">
            <a:extLst>
              <a:ext uri="{FF2B5EF4-FFF2-40B4-BE49-F238E27FC236}">
                <a16:creationId xmlns:a16="http://schemas.microsoft.com/office/drawing/2014/main" id="{95E7A7B6-F51C-E4E4-DB96-0FCE256EB8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125400"/>
            <a:ext cx="4775808" cy="398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397157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ED3FE-756A-F840-6EFC-4D8677F2B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Заклучоци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6D0C0-7E29-77DE-2AB2-69EBF32343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 sz="3000" kern="10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defRPr>
            </a:pPr>
            <a:r>
              <a:t>Силните комуникациски и преговарачки вештини се од клучно значење за професионален и личен успех.</a:t>
            </a: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 sz="3000" kern="10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defRPr>
            </a:pPr>
            <a:r>
              <a:t>Практикувајте активно слушање, емпатија и јасност.</a:t>
            </a: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 sz="3000" kern="10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defRPr>
            </a:pPr>
            <a:r>
              <a:t>Бидете подготвени за преговори и секогаш барајте заемно корисни решенија.</a:t>
            </a:r>
          </a:p>
        </p:txBody>
      </p:sp>
    </p:spTree>
    <p:extLst>
      <p:ext uri="{BB962C8B-B14F-4D97-AF65-F5344CB8AC3E}">
        <p14:creationId xmlns:p14="http://schemas.microsoft.com/office/powerpoint/2010/main" val="37261247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365CD-9D45-AB30-51B2-70F442BF7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7619" y="3062985"/>
            <a:ext cx="10515600" cy="732029"/>
          </a:xfrm>
        </p:spPr>
        <p:txBody>
          <a:bodyPr/>
          <a:lstStyle/>
          <a:p>
            <a:r>
              <a:rPr lang="mk-MK" dirty="0"/>
              <a:t>Благодариме за внимеанието!</a:t>
            </a:r>
            <a:r>
              <a:rPr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82632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F6CEA-1964-479C-843E-E157D4D32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4000" b="1">
                <a:effectLst/>
                <a:latin typeface="Franklin Gothic Medium (Headings)"/>
                <a:ea typeface="Aptos" panose="020B0004020202020204" pitchFamily="34" charset="0"/>
                <a:cs typeface="Times New Roman" panose="02020603050405020304" pitchFamily="18" charset="0"/>
              </a:defRPr>
            </a:pPr>
            <a:r>
              <a:t>Клучни точки </a:t>
            </a:r>
            <a:endParaRPr lang="en-US" sz="4000" dirty="0">
              <a:latin typeface="Franklin Gothic Medium (Headings)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96429A-07C9-CFAC-C7DB-ABA496E3D2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effectLst/>
            </a:endParaRPr>
          </a:p>
          <a:p>
            <a:pPr marR="0" lvl="1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Ø"/>
              <a:tabLst>
                <a:tab pos="914400" algn="l"/>
              </a:tabLst>
              <a:defRPr sz="2800" kern="100">
                <a:effectLst/>
                <a:latin typeface="Franklin Gothic Book (Body)"/>
                <a:ea typeface="Aptos" panose="020B0004020202020204" pitchFamily="34" charset="0"/>
                <a:cs typeface="Times New Roman" panose="02020603050405020304" pitchFamily="18" charset="0"/>
              </a:defRPr>
            </a:pPr>
            <a:r>
              <a:t>Важноста на градењето доверба</a:t>
            </a:r>
          </a:p>
          <a:p>
            <a:pPr marR="0" lvl="1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Ø"/>
              <a:tabLst>
                <a:tab pos="914400" algn="l"/>
              </a:tabLst>
              <a:defRPr sz="2800" kern="100">
                <a:effectLst/>
                <a:latin typeface="Franklin Gothic Book (Body)"/>
                <a:ea typeface="Aptos" panose="020B0004020202020204" pitchFamily="34" charset="0"/>
                <a:cs typeface="Times New Roman" panose="02020603050405020304" pitchFamily="18" charset="0"/>
              </a:defRPr>
            </a:pPr>
            <a:r>
              <a:t>Различни стратегии за секоја целна група</a:t>
            </a:r>
          </a:p>
          <a:p>
            <a:pPr marR="0" lvl="1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Ø"/>
              <a:tabLst>
                <a:tab pos="914400" algn="l"/>
              </a:tabLst>
              <a:defRPr sz="2800" kern="100">
                <a:effectLst/>
                <a:latin typeface="Franklin Gothic Book (Body)"/>
                <a:ea typeface="Aptos" panose="020B0004020202020204" pitchFamily="34" charset="0"/>
                <a:cs typeface="Times New Roman" panose="02020603050405020304" pitchFamily="18" charset="0"/>
              </a:defRPr>
            </a:pPr>
            <a:r>
              <a:t>Прилагодување на комуникацијата кон секој контекст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242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7ADB8-746D-DDC7-0394-4CD4B6373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 sz="4000" b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defRPr>
            </a:pPr>
            <a:r>
              <a:t>Разбирање на властите наспроти деловните субјекти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C9F4A4-3E97-F0BF-4689-599578071B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 sz="3000" b="1" kern="10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defRPr>
            </a:pPr>
            <a:r>
              <a:rPr dirty="0" err="1"/>
              <a:t>Надлежни</a:t>
            </a:r>
            <a:r>
              <a:rPr dirty="0"/>
              <a:t> </a:t>
            </a:r>
            <a:r>
              <a:rPr dirty="0" err="1"/>
              <a:t>органи</a:t>
            </a:r>
            <a:endParaRPr lang="en-US" sz="30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742950" marR="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  <a:defRPr sz="3000" kern="10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defRPr>
            </a:pPr>
            <a:r>
              <a:rPr dirty="0" err="1"/>
              <a:t>Влада</a:t>
            </a:r>
            <a:r>
              <a:rPr dirty="0"/>
              <a:t>, </a:t>
            </a:r>
            <a:r>
              <a:rPr dirty="0" err="1"/>
              <a:t>регулаторни</a:t>
            </a:r>
            <a:r>
              <a:rPr dirty="0"/>
              <a:t> </a:t>
            </a:r>
            <a:r>
              <a:rPr dirty="0" err="1"/>
              <a:t>тела</a:t>
            </a:r>
            <a:r>
              <a:rPr dirty="0"/>
              <a:t> </a:t>
            </a:r>
            <a:r>
              <a:rPr dirty="0" err="1"/>
              <a:t>или</a:t>
            </a:r>
            <a:r>
              <a:rPr dirty="0"/>
              <a:t> </a:t>
            </a:r>
            <a:r>
              <a:rPr dirty="0" err="1"/>
              <a:t>други</a:t>
            </a:r>
            <a:r>
              <a:rPr dirty="0"/>
              <a:t> </a:t>
            </a:r>
            <a:r>
              <a:rPr dirty="0" err="1"/>
              <a:t>официјални</a:t>
            </a:r>
            <a:r>
              <a:rPr dirty="0"/>
              <a:t> </a:t>
            </a:r>
            <a:r>
              <a:rPr dirty="0" err="1"/>
              <a:t>субјекти</a:t>
            </a:r>
            <a:endParaRPr dirty="0"/>
          </a:p>
          <a:p>
            <a:pPr marL="742950" marR="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  <a:defRPr sz="3000" kern="10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defRPr>
            </a:pPr>
            <a:r>
              <a:rPr dirty="0" err="1"/>
              <a:t>Фокусирајте</a:t>
            </a:r>
            <a:r>
              <a:rPr dirty="0"/>
              <a:t> </a:t>
            </a:r>
            <a:r>
              <a:rPr dirty="0" err="1"/>
              <a:t>се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усогласеноста</a:t>
            </a:r>
            <a:r>
              <a:rPr dirty="0"/>
              <a:t>, </a:t>
            </a:r>
            <a:r>
              <a:rPr dirty="0" err="1"/>
              <a:t>законските</a:t>
            </a:r>
            <a:r>
              <a:rPr dirty="0"/>
              <a:t> </a:t>
            </a:r>
            <a:r>
              <a:rPr dirty="0" err="1"/>
              <a:t>рамки</a:t>
            </a:r>
            <a:r>
              <a:rPr dirty="0"/>
              <a:t> и </a:t>
            </a:r>
            <a:r>
              <a:rPr dirty="0" err="1"/>
              <a:t>јавниот</a:t>
            </a:r>
            <a:r>
              <a:rPr dirty="0"/>
              <a:t> </a:t>
            </a:r>
            <a:r>
              <a:rPr dirty="0" err="1"/>
              <a:t>сервис</a:t>
            </a:r>
            <a:endParaRPr dirty="0"/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 sz="3000" b="1" kern="10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defRPr>
            </a:pPr>
            <a:r>
              <a:rPr dirty="0" err="1"/>
              <a:t>Деловни</a:t>
            </a:r>
            <a:r>
              <a:rPr dirty="0"/>
              <a:t> </a:t>
            </a:r>
            <a:r>
              <a:rPr dirty="0" err="1"/>
              <a:t>субјекти</a:t>
            </a:r>
            <a:r>
              <a:rPr dirty="0"/>
              <a:t>:</a:t>
            </a:r>
            <a:endParaRPr lang="en-US" sz="30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742950" marR="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  <a:defRPr sz="3000" kern="10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defRPr>
            </a:pPr>
            <a:r>
              <a:rPr dirty="0" err="1"/>
              <a:t>Корпорации</a:t>
            </a:r>
            <a:r>
              <a:rPr dirty="0"/>
              <a:t>, </a:t>
            </a:r>
            <a:r>
              <a:rPr dirty="0" err="1"/>
              <a:t>мали</a:t>
            </a:r>
            <a:r>
              <a:rPr dirty="0"/>
              <a:t> </a:t>
            </a:r>
            <a:r>
              <a:rPr dirty="0" err="1"/>
              <a:t>претпријатија</a:t>
            </a:r>
            <a:r>
              <a:rPr dirty="0"/>
              <a:t> </a:t>
            </a:r>
            <a:r>
              <a:rPr dirty="0" err="1"/>
              <a:t>или</a:t>
            </a:r>
            <a:r>
              <a:rPr dirty="0"/>
              <a:t> </a:t>
            </a:r>
            <a:r>
              <a:rPr dirty="0" err="1"/>
              <a:t>стартапи</a:t>
            </a:r>
            <a:endParaRPr dirty="0"/>
          </a:p>
          <a:p>
            <a:pPr marL="742950" marR="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  <a:defRPr sz="3000" kern="10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defRPr>
            </a:pPr>
            <a:r>
              <a:rPr dirty="0" err="1"/>
              <a:t>Фокусирајте</a:t>
            </a:r>
            <a:r>
              <a:rPr dirty="0"/>
              <a:t> </a:t>
            </a:r>
            <a:r>
              <a:rPr dirty="0" err="1"/>
              <a:t>се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lang="mk-MK" dirty="0"/>
              <a:t>рентабилноста</a:t>
            </a:r>
            <a:r>
              <a:rPr dirty="0"/>
              <a:t>, </a:t>
            </a:r>
            <a:r>
              <a:rPr dirty="0" err="1"/>
              <a:t>партнерства</a:t>
            </a:r>
            <a:r>
              <a:rPr lang="mk-MK" dirty="0"/>
              <a:t>та</a:t>
            </a:r>
            <a:r>
              <a:rPr dirty="0"/>
              <a:t> и </a:t>
            </a:r>
            <a:r>
              <a:rPr dirty="0" err="1"/>
              <a:t>профитабилност</a:t>
            </a:r>
            <a:endParaRPr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502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1C297-D453-2923-CF9C-47BCDFD2A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 sz="5000" b="1" kern="10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defRPr>
            </a:pPr>
            <a:r>
              <a:t>Подготвување на вашиот пристап</a:t>
            </a:r>
            <a:endParaRPr lang="en-US" sz="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613B36-E896-2F6F-08E2-65D562FE7F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 sz="3000" b="1" kern="10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defRPr>
            </a:pPr>
            <a:r>
              <a:rPr dirty="0" err="1"/>
              <a:t>Истражувања</a:t>
            </a:r>
            <a:endParaRPr lang="en-US" sz="30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742950" marR="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  <a:defRPr sz="3000" kern="10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defRPr>
            </a:pPr>
            <a:r>
              <a:rPr dirty="0" err="1"/>
              <a:t>Разберете</a:t>
            </a:r>
            <a:r>
              <a:rPr dirty="0"/>
              <a:t> </a:t>
            </a:r>
            <a:r>
              <a:rPr dirty="0" err="1"/>
              <a:t>ги</a:t>
            </a:r>
            <a:r>
              <a:rPr dirty="0"/>
              <a:t> </a:t>
            </a:r>
            <a:r>
              <a:rPr dirty="0" err="1"/>
              <a:t>интересите</a:t>
            </a:r>
            <a:r>
              <a:rPr dirty="0"/>
              <a:t>, </a:t>
            </a:r>
            <a:r>
              <a:rPr dirty="0" err="1"/>
              <a:t>целите</a:t>
            </a:r>
            <a:r>
              <a:rPr dirty="0"/>
              <a:t> и </a:t>
            </a:r>
            <a:r>
              <a:rPr dirty="0" err="1"/>
              <a:t>предизвиците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вашата</a:t>
            </a:r>
            <a:r>
              <a:rPr dirty="0"/>
              <a:t> </a:t>
            </a:r>
            <a:r>
              <a:rPr dirty="0" err="1"/>
              <a:t>цел</a:t>
            </a:r>
            <a:r>
              <a:rPr dirty="0"/>
              <a:t>.</a:t>
            </a: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 sz="3000" b="1" kern="10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defRPr>
            </a:pPr>
            <a:r>
              <a:rPr dirty="0" err="1"/>
              <a:t>Прилагоден</a:t>
            </a:r>
            <a:r>
              <a:rPr dirty="0"/>
              <a:t> </a:t>
            </a:r>
            <a:r>
              <a:rPr dirty="0" err="1"/>
              <a:t>предлог</a:t>
            </a:r>
            <a:r>
              <a:rPr dirty="0"/>
              <a:t>:</a:t>
            </a:r>
            <a:endParaRPr lang="en-US" sz="30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742950" marR="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  <a:defRPr sz="3000" kern="10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defRPr>
            </a:pPr>
            <a:r>
              <a:rPr dirty="0" err="1"/>
              <a:t>Фокусирајте</a:t>
            </a:r>
            <a:r>
              <a:rPr dirty="0"/>
              <a:t> </a:t>
            </a:r>
            <a:r>
              <a:rPr dirty="0" err="1"/>
              <a:t>се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тоа</a:t>
            </a:r>
            <a:r>
              <a:rPr dirty="0"/>
              <a:t> </a:t>
            </a:r>
            <a:r>
              <a:rPr dirty="0" err="1"/>
              <a:t>како</a:t>
            </a:r>
            <a:r>
              <a:rPr dirty="0"/>
              <a:t> </a:t>
            </a:r>
            <a:r>
              <a:rPr dirty="0" err="1"/>
              <a:t>вашиот</a:t>
            </a:r>
            <a:r>
              <a:rPr dirty="0"/>
              <a:t> </a:t>
            </a:r>
            <a:r>
              <a:rPr dirty="0" err="1"/>
              <a:t>предлог</a:t>
            </a:r>
            <a:r>
              <a:rPr dirty="0"/>
              <a:t> </a:t>
            </a:r>
            <a:r>
              <a:rPr dirty="0" err="1"/>
              <a:t>се</a:t>
            </a:r>
            <a:r>
              <a:rPr dirty="0"/>
              <a:t> </a:t>
            </a:r>
            <a:r>
              <a:rPr dirty="0" err="1"/>
              <a:t>усогласува</a:t>
            </a:r>
            <a:r>
              <a:rPr dirty="0"/>
              <a:t> </a:t>
            </a:r>
            <a:r>
              <a:rPr dirty="0" err="1"/>
              <a:t>со</a:t>
            </a:r>
            <a:r>
              <a:rPr dirty="0"/>
              <a:t> </a:t>
            </a:r>
            <a:r>
              <a:rPr dirty="0" err="1"/>
              <a:t>нивните</a:t>
            </a:r>
            <a:r>
              <a:rPr dirty="0"/>
              <a:t> </a:t>
            </a:r>
            <a:r>
              <a:rPr dirty="0" err="1"/>
              <a:t>приоритети</a:t>
            </a:r>
            <a:r>
              <a:rPr dirty="0"/>
              <a:t>.</a:t>
            </a: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 sz="3000" b="1" kern="10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defRPr>
            </a:pPr>
            <a:r>
              <a:rPr dirty="0" err="1"/>
              <a:t>Јасна</a:t>
            </a:r>
            <a:r>
              <a:rPr dirty="0"/>
              <a:t> </a:t>
            </a:r>
            <a:r>
              <a:rPr dirty="0" err="1"/>
              <a:t>комуникација</a:t>
            </a:r>
            <a:r>
              <a:rPr dirty="0"/>
              <a:t> </a:t>
            </a:r>
            <a:endParaRPr lang="en-US" sz="30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742950" marR="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  <a:defRPr sz="3000" kern="10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defRPr>
            </a:pPr>
            <a:r>
              <a:rPr dirty="0" err="1"/>
              <a:t>Поедноставете</a:t>
            </a:r>
            <a:r>
              <a:rPr dirty="0"/>
              <a:t> </a:t>
            </a:r>
            <a:r>
              <a:rPr dirty="0" err="1"/>
              <a:t>ја</a:t>
            </a:r>
            <a:r>
              <a:rPr dirty="0"/>
              <a:t> </a:t>
            </a:r>
            <a:r>
              <a:rPr dirty="0" err="1"/>
              <a:t>пораката</a:t>
            </a:r>
            <a:r>
              <a:rPr dirty="0"/>
              <a:t> </a:t>
            </a:r>
            <a:r>
              <a:rPr dirty="0" err="1"/>
              <a:t>за</a:t>
            </a:r>
            <a:r>
              <a:rPr dirty="0"/>
              <a:t> </a:t>
            </a:r>
            <a:r>
              <a:rPr dirty="0" err="1"/>
              <a:t>да</a:t>
            </a:r>
            <a:r>
              <a:rPr dirty="0"/>
              <a:t> </a:t>
            </a:r>
            <a:r>
              <a:rPr dirty="0" err="1"/>
              <a:t>избегнете</a:t>
            </a:r>
            <a:r>
              <a:rPr dirty="0"/>
              <a:t> </a:t>
            </a:r>
            <a:r>
              <a:rPr dirty="0" err="1"/>
              <a:t>преоптоварување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lang="mk-MK" dirty="0"/>
              <a:t>на тој што треба да ја прима пораката</a:t>
            </a:r>
            <a:r>
              <a:rPr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983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8F98E-D843-9462-977E-34BA58F19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 sz="5000" b="1" kern="10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defRPr>
            </a:pPr>
            <a:r>
              <a:t>Пристапување кон властите</a:t>
            </a:r>
            <a:endParaRPr lang="en-US" sz="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0F2411-A6BC-913C-4BFC-D84A78A3B9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88563"/>
            <a:ext cx="10515600" cy="4398217"/>
          </a:xfrm>
        </p:spPr>
        <p:txBody>
          <a:bodyPr>
            <a:normAutofit fontScale="32500" lnSpcReduction="20000"/>
          </a:bodyPr>
          <a:lstStyle/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 b="1" kern="10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defRPr>
            </a:pPr>
            <a:r>
              <a:rPr sz="6200" dirty="0" err="1"/>
              <a:t>Запознајте</a:t>
            </a:r>
            <a:r>
              <a:rPr sz="6200" dirty="0"/>
              <a:t> </a:t>
            </a:r>
            <a:r>
              <a:rPr sz="6200" dirty="0" err="1"/>
              <a:t>се</a:t>
            </a:r>
            <a:r>
              <a:rPr sz="6200" dirty="0"/>
              <a:t> </a:t>
            </a:r>
            <a:r>
              <a:rPr sz="6200" dirty="0" err="1"/>
              <a:t>со</a:t>
            </a:r>
            <a:r>
              <a:rPr sz="6200" dirty="0"/>
              <a:t> </a:t>
            </a:r>
            <a:r>
              <a:rPr sz="6200" dirty="0" err="1"/>
              <a:t>прописите</a:t>
            </a:r>
            <a:r>
              <a:rPr sz="6200" dirty="0"/>
              <a:t>:</a:t>
            </a:r>
            <a:endParaRPr lang="en-US" sz="62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742950" marR="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  <a:defRPr sz="2800" kern="10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defRPr>
            </a:pPr>
            <a:r>
              <a:rPr sz="6200" dirty="0" err="1"/>
              <a:t>Запознајте</a:t>
            </a:r>
            <a:r>
              <a:rPr sz="6200" dirty="0"/>
              <a:t> </a:t>
            </a:r>
            <a:r>
              <a:rPr sz="6200" dirty="0" err="1"/>
              <a:t>се</a:t>
            </a:r>
            <a:r>
              <a:rPr sz="6200" dirty="0"/>
              <a:t> </a:t>
            </a:r>
            <a:r>
              <a:rPr sz="6200" dirty="0" err="1"/>
              <a:t>со</a:t>
            </a:r>
            <a:r>
              <a:rPr sz="6200" dirty="0"/>
              <a:t> </a:t>
            </a:r>
            <a:r>
              <a:rPr sz="6200" dirty="0" err="1"/>
              <a:t>законите</a:t>
            </a:r>
            <a:r>
              <a:rPr sz="6200" dirty="0"/>
              <a:t>, </a:t>
            </a:r>
            <a:r>
              <a:rPr sz="6200" dirty="0" err="1"/>
              <a:t>правилата</a:t>
            </a:r>
            <a:r>
              <a:rPr sz="6200" dirty="0"/>
              <a:t> </a:t>
            </a:r>
            <a:r>
              <a:rPr sz="6200" dirty="0" err="1"/>
              <a:t>или</a:t>
            </a:r>
            <a:r>
              <a:rPr sz="6200" dirty="0"/>
              <a:t> </a:t>
            </a:r>
            <a:r>
              <a:rPr sz="6200" dirty="0" err="1"/>
              <a:t>процедурите</a:t>
            </a:r>
            <a:r>
              <a:rPr sz="6200" dirty="0"/>
              <a:t> </a:t>
            </a:r>
            <a:r>
              <a:rPr sz="6200" dirty="0" err="1"/>
              <a:t>што</a:t>
            </a:r>
            <a:r>
              <a:rPr sz="6200" dirty="0"/>
              <a:t> </a:t>
            </a:r>
            <a:r>
              <a:rPr sz="6200" dirty="0" err="1"/>
              <a:t>може</a:t>
            </a:r>
            <a:r>
              <a:rPr sz="6200" dirty="0"/>
              <a:t> </a:t>
            </a:r>
            <a:r>
              <a:rPr sz="6200" dirty="0" err="1"/>
              <a:t>да</a:t>
            </a:r>
            <a:r>
              <a:rPr sz="6200" dirty="0"/>
              <a:t> </a:t>
            </a:r>
            <a:r>
              <a:rPr sz="6200" dirty="0" err="1"/>
              <a:t>влијаат</a:t>
            </a:r>
            <a:r>
              <a:rPr sz="6200" dirty="0"/>
              <a:t> </a:t>
            </a:r>
            <a:r>
              <a:rPr sz="6200" dirty="0" err="1"/>
              <a:t>на</a:t>
            </a:r>
            <a:r>
              <a:rPr sz="6200" dirty="0"/>
              <a:t> </a:t>
            </a:r>
            <a:r>
              <a:rPr sz="6200" dirty="0" err="1"/>
              <a:t>вашето</a:t>
            </a:r>
            <a:r>
              <a:rPr sz="6200" dirty="0"/>
              <a:t> </a:t>
            </a:r>
            <a:r>
              <a:rPr sz="6200" dirty="0" err="1"/>
              <a:t>барање</a:t>
            </a:r>
            <a:r>
              <a:rPr sz="6200" dirty="0"/>
              <a:t>.</a:t>
            </a: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 b="1" kern="10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defRPr>
            </a:pPr>
            <a:r>
              <a:rPr sz="6200" dirty="0"/>
              <a:t>ЈАВЕН ИНТЕРЕС.</a:t>
            </a:r>
            <a:endParaRPr lang="en-US" sz="62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742950" marR="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  <a:defRPr sz="2800" kern="10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defRPr>
            </a:pPr>
            <a:r>
              <a:rPr sz="6200" dirty="0" err="1"/>
              <a:t>Истакнете</a:t>
            </a:r>
            <a:r>
              <a:rPr sz="6200" dirty="0"/>
              <a:t> </a:t>
            </a:r>
            <a:r>
              <a:rPr sz="6200" dirty="0" err="1"/>
              <a:t>ги</a:t>
            </a:r>
            <a:r>
              <a:rPr sz="6200" dirty="0"/>
              <a:t> </a:t>
            </a:r>
            <a:r>
              <a:rPr sz="6200" dirty="0" err="1"/>
              <a:t>потенцијалните</a:t>
            </a:r>
            <a:r>
              <a:rPr sz="6200" dirty="0"/>
              <a:t> </a:t>
            </a:r>
            <a:r>
              <a:rPr sz="6200" dirty="0" err="1"/>
              <a:t>јавни</a:t>
            </a:r>
            <a:r>
              <a:rPr sz="6200" dirty="0"/>
              <a:t> </a:t>
            </a:r>
            <a:r>
              <a:rPr sz="6200" dirty="0" err="1"/>
              <a:t>придобивки</a:t>
            </a:r>
            <a:r>
              <a:rPr sz="6200" dirty="0"/>
              <a:t> </a:t>
            </a:r>
            <a:r>
              <a:rPr sz="6200" dirty="0" err="1"/>
              <a:t>од</a:t>
            </a:r>
            <a:r>
              <a:rPr sz="6200" dirty="0"/>
              <a:t> </a:t>
            </a:r>
            <a:r>
              <a:rPr sz="6200" dirty="0" err="1"/>
              <a:t>вашиот</a:t>
            </a:r>
            <a:r>
              <a:rPr sz="6200" dirty="0"/>
              <a:t> </a:t>
            </a:r>
            <a:r>
              <a:rPr sz="6200" dirty="0" err="1"/>
              <a:t>предлог</a:t>
            </a:r>
            <a:r>
              <a:rPr sz="6200" dirty="0"/>
              <a:t>.</a:t>
            </a: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 b="1" kern="10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defRPr>
            </a:pPr>
            <a:r>
              <a:rPr sz="6200" dirty="0" err="1"/>
              <a:t>Бидете</a:t>
            </a:r>
            <a:r>
              <a:rPr sz="6200" dirty="0"/>
              <a:t> </a:t>
            </a:r>
            <a:r>
              <a:rPr sz="6200" dirty="0" err="1"/>
              <a:t>формални</a:t>
            </a:r>
            <a:r>
              <a:rPr sz="6200" dirty="0"/>
              <a:t> и </a:t>
            </a:r>
            <a:r>
              <a:rPr sz="6200" dirty="0" err="1"/>
              <a:t>професионални</a:t>
            </a:r>
            <a:r>
              <a:rPr sz="6200" dirty="0"/>
              <a:t>:</a:t>
            </a:r>
            <a:endParaRPr lang="en-US" sz="62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742950" marR="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  <a:defRPr sz="2800" kern="10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defRPr>
            </a:pPr>
            <a:r>
              <a:rPr sz="6200" dirty="0" err="1"/>
              <a:t>Користете</a:t>
            </a:r>
            <a:r>
              <a:rPr sz="6200" dirty="0"/>
              <a:t> </a:t>
            </a:r>
            <a:r>
              <a:rPr sz="6200" dirty="0" err="1"/>
              <a:t>учтив</a:t>
            </a:r>
            <a:r>
              <a:rPr sz="6200" dirty="0"/>
              <a:t> </a:t>
            </a:r>
            <a:r>
              <a:rPr sz="6200" dirty="0" err="1"/>
              <a:t>тон</a:t>
            </a:r>
            <a:r>
              <a:rPr sz="6200" dirty="0"/>
              <a:t> и </a:t>
            </a:r>
            <a:r>
              <a:rPr sz="6200" dirty="0" err="1"/>
              <a:t>формален</a:t>
            </a:r>
            <a:r>
              <a:rPr sz="6200" dirty="0"/>
              <a:t> </a:t>
            </a:r>
            <a:r>
              <a:rPr sz="6200" dirty="0" err="1"/>
              <a:t>јазик</a:t>
            </a:r>
            <a:r>
              <a:rPr sz="6200" dirty="0"/>
              <a:t>.</a:t>
            </a: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 b="1" kern="10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defRPr>
            </a:pPr>
            <a:r>
              <a:rPr sz="6200" dirty="0" err="1"/>
              <a:t>Следете</a:t>
            </a:r>
            <a:r>
              <a:rPr sz="6200" dirty="0"/>
              <a:t> </a:t>
            </a:r>
            <a:r>
              <a:rPr sz="6200" dirty="0" err="1"/>
              <a:t>го</a:t>
            </a:r>
            <a:r>
              <a:rPr sz="6200" dirty="0"/>
              <a:t> </a:t>
            </a:r>
            <a:r>
              <a:rPr sz="6200" dirty="0" err="1"/>
              <a:t>протоколот</a:t>
            </a:r>
            <a:r>
              <a:rPr sz="6200" dirty="0"/>
              <a:t>:</a:t>
            </a:r>
            <a:endParaRPr lang="en-US" sz="62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742950" marR="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  <a:defRPr sz="2800" kern="10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defRPr>
            </a:pPr>
            <a:r>
              <a:rPr sz="6200" dirty="0" err="1"/>
              <a:t>Погрижете</a:t>
            </a:r>
            <a:r>
              <a:rPr sz="6200" dirty="0"/>
              <a:t> </a:t>
            </a:r>
            <a:r>
              <a:rPr sz="6200" dirty="0" err="1"/>
              <a:t>се</a:t>
            </a:r>
            <a:r>
              <a:rPr sz="6200" dirty="0"/>
              <a:t> </a:t>
            </a:r>
            <a:r>
              <a:rPr sz="6200" dirty="0" err="1"/>
              <a:t>да</a:t>
            </a:r>
            <a:r>
              <a:rPr sz="6200" dirty="0"/>
              <a:t> </a:t>
            </a:r>
            <a:r>
              <a:rPr sz="6200" dirty="0" err="1"/>
              <a:t>бидете</a:t>
            </a:r>
            <a:r>
              <a:rPr sz="6200" dirty="0"/>
              <a:t> </a:t>
            </a:r>
            <a:r>
              <a:rPr sz="6200" dirty="0" err="1"/>
              <a:t>свесни</a:t>
            </a:r>
            <a:r>
              <a:rPr sz="6200" dirty="0"/>
              <a:t> </a:t>
            </a:r>
            <a:r>
              <a:rPr sz="6200" dirty="0" err="1"/>
              <a:t>за</a:t>
            </a:r>
            <a:r>
              <a:rPr sz="6200" dirty="0"/>
              <a:t> </a:t>
            </a:r>
            <a:r>
              <a:rPr sz="6200" dirty="0" err="1"/>
              <a:t>неопходните</a:t>
            </a:r>
            <a:r>
              <a:rPr sz="6200" dirty="0"/>
              <a:t> </a:t>
            </a:r>
            <a:r>
              <a:rPr sz="6200" dirty="0" err="1"/>
              <a:t>чекори</a:t>
            </a:r>
            <a:r>
              <a:rPr sz="6200" dirty="0"/>
              <a:t>, </a:t>
            </a:r>
            <a:r>
              <a:rPr sz="6200" dirty="0" err="1"/>
              <a:t>документацијата</a:t>
            </a:r>
            <a:r>
              <a:rPr sz="6200" dirty="0"/>
              <a:t> и </a:t>
            </a:r>
            <a:r>
              <a:rPr sz="6200" dirty="0" err="1"/>
              <a:t>временските</a:t>
            </a:r>
            <a:r>
              <a:rPr sz="6200" dirty="0"/>
              <a:t> </a:t>
            </a:r>
            <a:r>
              <a:rPr sz="6200" dirty="0" err="1"/>
              <a:t>рокови</a:t>
            </a:r>
            <a:r>
              <a:rPr sz="620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061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00183-0867-C49A-2E5D-810947AEF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 sz="5000" b="1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defRPr>
            </a:pPr>
            <a:r>
              <a:rPr dirty="0" err="1"/>
              <a:t>Приближување</a:t>
            </a:r>
            <a:r>
              <a:rPr dirty="0"/>
              <a:t> </a:t>
            </a:r>
            <a:r>
              <a:rPr dirty="0" err="1"/>
              <a:t>до</a:t>
            </a:r>
            <a:r>
              <a:rPr dirty="0"/>
              <a:t> </a:t>
            </a:r>
            <a:r>
              <a:rPr dirty="0" err="1"/>
              <a:t>бизниси</a:t>
            </a:r>
            <a:r>
              <a:rPr lang="mk-MK" dirty="0"/>
              <a:t>те</a:t>
            </a:r>
            <a:endParaRPr lang="en-US" sz="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AF2510-3904-9447-415C-B5D2740BB0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 sz="10000" b="1" kern="10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defRPr>
            </a:pPr>
            <a:r>
              <a:rPr lang="mk-MK" sz="8000" dirty="0"/>
              <a:t>Вредноста на вашиот предлог</a:t>
            </a:r>
            <a:endParaRPr lang="en-US" sz="80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742950" marR="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  <a:defRPr sz="10000" kern="10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defRPr>
            </a:pPr>
            <a:r>
              <a:rPr sz="8000" dirty="0" err="1"/>
              <a:t>Нагласете</a:t>
            </a:r>
            <a:r>
              <a:rPr sz="8000" dirty="0"/>
              <a:t> </a:t>
            </a:r>
            <a:r>
              <a:rPr sz="8000" dirty="0" err="1"/>
              <a:t>како</a:t>
            </a:r>
            <a:r>
              <a:rPr sz="8000" dirty="0"/>
              <a:t> </a:t>
            </a:r>
            <a:r>
              <a:rPr sz="8000" dirty="0" err="1"/>
              <a:t>вашиот</a:t>
            </a:r>
            <a:r>
              <a:rPr sz="8000" dirty="0"/>
              <a:t> </a:t>
            </a:r>
            <a:r>
              <a:rPr sz="8000" dirty="0" err="1"/>
              <a:t>производ</a:t>
            </a:r>
            <a:r>
              <a:rPr sz="8000" dirty="0"/>
              <a:t> </a:t>
            </a:r>
            <a:r>
              <a:rPr sz="8000" dirty="0" err="1"/>
              <a:t>или</a:t>
            </a:r>
            <a:r>
              <a:rPr sz="8000" dirty="0"/>
              <a:t> </a:t>
            </a:r>
            <a:r>
              <a:rPr sz="8000" dirty="0" err="1"/>
              <a:t>услуга</a:t>
            </a:r>
            <a:r>
              <a:rPr sz="8000" dirty="0"/>
              <a:t> </a:t>
            </a:r>
            <a:r>
              <a:rPr sz="8000" dirty="0" err="1"/>
              <a:t>додава</a:t>
            </a:r>
            <a:r>
              <a:rPr sz="8000" dirty="0"/>
              <a:t> </a:t>
            </a:r>
            <a:r>
              <a:rPr sz="8000" dirty="0" err="1"/>
              <a:t>вредност</a:t>
            </a:r>
            <a:r>
              <a:rPr sz="8000" dirty="0"/>
              <a:t> </a:t>
            </a:r>
            <a:r>
              <a:rPr sz="8000" dirty="0" err="1"/>
              <a:t>на</a:t>
            </a:r>
            <a:r>
              <a:rPr sz="8000" dirty="0"/>
              <a:t> </a:t>
            </a:r>
            <a:r>
              <a:rPr sz="8000" dirty="0" err="1"/>
              <a:t>нивниот</a:t>
            </a:r>
            <a:r>
              <a:rPr sz="8000" dirty="0"/>
              <a:t> </a:t>
            </a:r>
            <a:r>
              <a:rPr sz="8000" dirty="0" err="1"/>
              <a:t>бизнис</a:t>
            </a:r>
            <a:r>
              <a:rPr sz="8000" dirty="0"/>
              <a:t>.</a:t>
            </a: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 sz="10000" b="1" kern="10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defRPr>
            </a:pPr>
            <a:r>
              <a:rPr sz="8000" dirty="0" err="1"/>
              <a:t>Мрежа</a:t>
            </a:r>
            <a:r>
              <a:rPr sz="8000" dirty="0"/>
              <a:t> и </a:t>
            </a:r>
            <a:r>
              <a:rPr sz="8000" dirty="0" err="1"/>
              <a:t>препорачани</a:t>
            </a:r>
            <a:r>
              <a:rPr sz="8000" dirty="0"/>
              <a:t> </a:t>
            </a:r>
            <a:r>
              <a:rPr sz="8000" dirty="0" err="1"/>
              <a:t>корисници</a:t>
            </a:r>
            <a:r>
              <a:rPr sz="8000" dirty="0"/>
              <a:t>:</a:t>
            </a:r>
            <a:endParaRPr lang="en-US" sz="80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742950" marR="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  <a:defRPr sz="10000" kern="10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defRPr>
            </a:pPr>
            <a:r>
              <a:rPr sz="8000" dirty="0" err="1"/>
              <a:t>Користете</a:t>
            </a:r>
            <a:r>
              <a:rPr sz="8000" dirty="0"/>
              <a:t> </a:t>
            </a:r>
            <a:r>
              <a:rPr sz="8000" dirty="0" err="1"/>
              <a:t>лични</a:t>
            </a:r>
            <a:r>
              <a:rPr sz="8000" dirty="0"/>
              <a:t> </a:t>
            </a:r>
            <a:r>
              <a:rPr sz="8000" dirty="0" err="1"/>
              <a:t>мрежи</a:t>
            </a:r>
            <a:r>
              <a:rPr sz="8000" dirty="0"/>
              <a:t> </a:t>
            </a:r>
            <a:r>
              <a:rPr sz="8000" dirty="0" err="1"/>
              <a:t>или</a:t>
            </a:r>
            <a:r>
              <a:rPr sz="8000" dirty="0"/>
              <a:t> </a:t>
            </a:r>
            <a:r>
              <a:rPr sz="8000" dirty="0" err="1"/>
              <a:t>индустриски</a:t>
            </a:r>
            <a:r>
              <a:rPr sz="8000" dirty="0"/>
              <a:t> </a:t>
            </a:r>
            <a:r>
              <a:rPr sz="8000" dirty="0" err="1"/>
              <a:t>врски</a:t>
            </a:r>
            <a:r>
              <a:rPr sz="8000" dirty="0"/>
              <a:t> </a:t>
            </a:r>
            <a:r>
              <a:rPr sz="8000" dirty="0" err="1"/>
              <a:t>за</a:t>
            </a:r>
            <a:r>
              <a:rPr sz="8000" dirty="0"/>
              <a:t> </a:t>
            </a:r>
            <a:r>
              <a:rPr sz="8000" dirty="0" err="1"/>
              <a:t>претставување</a:t>
            </a:r>
            <a:r>
              <a:rPr sz="8000" dirty="0"/>
              <a:t>.</a:t>
            </a: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 sz="10000" b="1" kern="10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defRPr>
            </a:pPr>
            <a:r>
              <a:rPr sz="8000" dirty="0" err="1"/>
              <a:t>Бидете</a:t>
            </a:r>
            <a:r>
              <a:rPr sz="8000" dirty="0"/>
              <a:t> </a:t>
            </a:r>
            <a:r>
              <a:rPr sz="8000" dirty="0" err="1"/>
              <a:t>ефикасни</a:t>
            </a:r>
            <a:r>
              <a:rPr sz="8000" dirty="0"/>
              <a:t>, </a:t>
            </a:r>
            <a:r>
              <a:rPr sz="8000" dirty="0" err="1"/>
              <a:t>концизни</a:t>
            </a:r>
            <a:r>
              <a:rPr sz="8000" dirty="0"/>
              <a:t> и </a:t>
            </a:r>
            <a:r>
              <a:rPr sz="8000" dirty="0" err="1"/>
              <a:t>јасни</a:t>
            </a:r>
            <a:r>
              <a:rPr sz="8000" dirty="0"/>
              <a:t>. </a:t>
            </a:r>
            <a:endParaRPr lang="en-US" sz="80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742950" marR="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  <a:defRPr sz="10000" kern="10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defRPr>
            </a:pPr>
            <a:r>
              <a:rPr sz="8000" dirty="0" err="1"/>
              <a:t>Бидете</a:t>
            </a:r>
            <a:r>
              <a:rPr sz="8000" dirty="0"/>
              <a:t> </a:t>
            </a:r>
            <a:r>
              <a:rPr sz="8000" dirty="0" err="1"/>
              <a:t>директни</a:t>
            </a:r>
            <a:r>
              <a:rPr sz="8000" dirty="0"/>
              <a:t> и </a:t>
            </a:r>
            <a:r>
              <a:rPr sz="8000" dirty="0" err="1"/>
              <a:t>разјаснете</a:t>
            </a:r>
            <a:r>
              <a:rPr sz="8000" dirty="0"/>
              <a:t> </a:t>
            </a:r>
            <a:r>
              <a:rPr sz="8000" dirty="0" err="1"/>
              <a:t>ја</a:t>
            </a:r>
            <a:r>
              <a:rPr sz="8000" dirty="0"/>
              <a:t> </a:t>
            </a:r>
            <a:r>
              <a:rPr sz="8000" dirty="0" err="1"/>
              <a:t>понудата</a:t>
            </a:r>
            <a:r>
              <a:rPr sz="8000" dirty="0"/>
              <a:t> </a:t>
            </a:r>
            <a:r>
              <a:rPr sz="8000" dirty="0" err="1"/>
              <a:t>во</a:t>
            </a:r>
            <a:r>
              <a:rPr sz="8000" dirty="0"/>
              <a:t> </a:t>
            </a:r>
            <a:r>
              <a:rPr sz="8000" dirty="0" err="1"/>
              <a:t>првите</a:t>
            </a:r>
            <a:r>
              <a:rPr sz="8000" dirty="0"/>
              <a:t> </a:t>
            </a:r>
            <a:r>
              <a:rPr sz="8000" dirty="0" err="1"/>
              <a:t>неколку</a:t>
            </a:r>
            <a:r>
              <a:rPr sz="8000" dirty="0"/>
              <a:t> </a:t>
            </a:r>
            <a:r>
              <a:rPr lang="mk-MK" sz="8000" dirty="0"/>
              <a:t>разговори</a:t>
            </a:r>
            <a:r>
              <a:rPr sz="8000" dirty="0"/>
              <a:t>.</a:t>
            </a: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 sz="10000" b="1" kern="10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defRPr>
            </a:pPr>
            <a:r>
              <a:rPr sz="8000" dirty="0" err="1"/>
              <a:t>Изградете</a:t>
            </a:r>
            <a:r>
              <a:rPr sz="8000" dirty="0"/>
              <a:t> </a:t>
            </a:r>
            <a:r>
              <a:rPr sz="8000" dirty="0" err="1"/>
              <a:t>долгорочни</a:t>
            </a:r>
            <a:r>
              <a:rPr sz="8000" dirty="0"/>
              <a:t> </a:t>
            </a:r>
            <a:r>
              <a:rPr sz="8000" dirty="0" err="1"/>
              <a:t>врски</a:t>
            </a:r>
            <a:r>
              <a:rPr sz="8000" dirty="0"/>
              <a:t>:</a:t>
            </a:r>
            <a:endParaRPr lang="en-US" sz="80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742950" marR="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  <a:defRPr sz="10000" kern="10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defRPr>
            </a:pPr>
            <a:r>
              <a:rPr sz="8000" dirty="0" err="1"/>
              <a:t>Позиционирајте</a:t>
            </a:r>
            <a:r>
              <a:rPr sz="8000" dirty="0"/>
              <a:t> </a:t>
            </a:r>
            <a:r>
              <a:rPr sz="8000" dirty="0" err="1"/>
              <a:t>го</a:t>
            </a:r>
            <a:r>
              <a:rPr sz="8000" dirty="0"/>
              <a:t> </a:t>
            </a:r>
            <a:r>
              <a:rPr sz="8000" dirty="0" err="1"/>
              <a:t>вашиот</a:t>
            </a:r>
            <a:r>
              <a:rPr sz="8000" dirty="0"/>
              <a:t> </a:t>
            </a:r>
            <a:r>
              <a:rPr sz="8000" dirty="0" err="1"/>
              <a:t>пристап</a:t>
            </a:r>
            <a:r>
              <a:rPr sz="8000" dirty="0"/>
              <a:t> </a:t>
            </a:r>
            <a:r>
              <a:rPr sz="8000" dirty="0" err="1"/>
              <a:t>како</a:t>
            </a:r>
            <a:r>
              <a:rPr sz="8000" dirty="0"/>
              <a:t> </a:t>
            </a:r>
            <a:r>
              <a:rPr sz="8000" dirty="0" err="1"/>
              <a:t>дел</a:t>
            </a:r>
            <a:r>
              <a:rPr sz="8000" dirty="0"/>
              <a:t> </a:t>
            </a:r>
            <a:r>
              <a:rPr sz="8000" dirty="0" err="1"/>
              <a:t>од</a:t>
            </a:r>
            <a:r>
              <a:rPr sz="8000" dirty="0"/>
              <a:t> </a:t>
            </a:r>
            <a:r>
              <a:rPr sz="8000" dirty="0" err="1"/>
              <a:t>тековна</a:t>
            </a:r>
            <a:r>
              <a:rPr sz="8000" dirty="0"/>
              <a:t> </a:t>
            </a:r>
            <a:r>
              <a:rPr sz="8000" dirty="0" err="1"/>
              <a:t>врска</a:t>
            </a:r>
            <a:r>
              <a:rPr sz="8000" dirty="0"/>
              <a:t>, а </a:t>
            </a:r>
            <a:r>
              <a:rPr sz="8000" dirty="0" err="1"/>
              <a:t>не</a:t>
            </a:r>
            <a:r>
              <a:rPr sz="8000" dirty="0"/>
              <a:t> </a:t>
            </a:r>
            <a:r>
              <a:rPr sz="8000" dirty="0" err="1"/>
              <a:t>само</a:t>
            </a:r>
            <a:r>
              <a:rPr sz="8000" dirty="0"/>
              <a:t> </a:t>
            </a:r>
            <a:r>
              <a:rPr sz="8000" dirty="0" err="1"/>
              <a:t>еднократна</a:t>
            </a:r>
            <a:r>
              <a:rPr sz="8000" dirty="0"/>
              <a:t> </a:t>
            </a:r>
            <a:r>
              <a:rPr sz="8000" dirty="0" err="1"/>
              <a:t>трансакција</a:t>
            </a:r>
            <a:r>
              <a:rPr sz="800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746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F4F20-080F-01F2-C4BA-46140E441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 sz="5000" b="1" kern="10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defRPr>
            </a:pPr>
            <a:r>
              <a:t>Градење долгорочни врски</a:t>
            </a:r>
            <a:endParaRPr lang="en-US" sz="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55DD5D-9CAB-FC08-B894-89A10DB973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 sz="3000" b="1" kern="10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defRPr>
            </a:pPr>
            <a:r>
              <a:rPr dirty="0" err="1"/>
              <a:t>Останете</a:t>
            </a:r>
            <a:r>
              <a:rPr dirty="0"/>
              <a:t> </a:t>
            </a:r>
            <a:r>
              <a:rPr dirty="0" err="1"/>
              <a:t>ангажирани</a:t>
            </a:r>
            <a:r>
              <a:rPr dirty="0"/>
              <a:t>:</a:t>
            </a:r>
            <a:endParaRPr lang="en-US" sz="30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742950" marR="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  <a:defRPr sz="3000" kern="10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defRPr>
            </a:pPr>
            <a:r>
              <a:rPr dirty="0" err="1"/>
              <a:t>Следете</a:t>
            </a:r>
            <a:r>
              <a:rPr dirty="0"/>
              <a:t> </a:t>
            </a:r>
            <a:r>
              <a:rPr dirty="0" err="1"/>
              <a:t>ги</a:t>
            </a:r>
            <a:r>
              <a:rPr dirty="0"/>
              <a:t> </a:t>
            </a:r>
            <a:r>
              <a:rPr dirty="0" err="1"/>
              <a:t>периодично</a:t>
            </a:r>
            <a:r>
              <a:rPr dirty="0"/>
              <a:t> и </a:t>
            </a:r>
            <a:r>
              <a:rPr dirty="0" err="1"/>
              <a:t>покажете</a:t>
            </a:r>
            <a:r>
              <a:rPr dirty="0"/>
              <a:t> </a:t>
            </a:r>
            <a:r>
              <a:rPr dirty="0" err="1"/>
              <a:t>вистински</a:t>
            </a:r>
            <a:r>
              <a:rPr dirty="0"/>
              <a:t> </a:t>
            </a:r>
            <a:r>
              <a:rPr dirty="0" err="1"/>
              <a:t>интерес</a:t>
            </a:r>
            <a:r>
              <a:rPr dirty="0"/>
              <a:t> </a:t>
            </a:r>
            <a:r>
              <a:rPr dirty="0" err="1"/>
              <a:t>за</a:t>
            </a:r>
            <a:r>
              <a:rPr dirty="0"/>
              <a:t> </a:t>
            </a:r>
            <a:r>
              <a:rPr dirty="0" err="1"/>
              <a:t>нивниот</a:t>
            </a:r>
            <a:r>
              <a:rPr dirty="0"/>
              <a:t> </a:t>
            </a:r>
            <a:r>
              <a:rPr dirty="0" err="1"/>
              <a:t>успех</a:t>
            </a:r>
            <a:r>
              <a:rPr dirty="0"/>
              <a:t>.</a:t>
            </a: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 sz="3000" b="1" kern="10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defRPr>
            </a:pPr>
            <a:r>
              <a:rPr dirty="0" err="1"/>
              <a:t>Понуда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континуирана</a:t>
            </a:r>
            <a:r>
              <a:rPr dirty="0"/>
              <a:t> </a:t>
            </a:r>
            <a:r>
              <a:rPr dirty="0" err="1"/>
              <a:t>вредност</a:t>
            </a:r>
            <a:r>
              <a:rPr dirty="0"/>
              <a:t>:</a:t>
            </a:r>
            <a:endParaRPr lang="en-US" sz="30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742950" marR="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  <a:defRPr sz="3000" kern="10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defRPr>
            </a:pPr>
            <a:r>
              <a:rPr dirty="0" err="1"/>
              <a:t>Погрижете</a:t>
            </a:r>
            <a:r>
              <a:rPr dirty="0"/>
              <a:t> </a:t>
            </a:r>
            <a:r>
              <a:rPr dirty="0" err="1"/>
              <a:t>се</a:t>
            </a:r>
            <a:r>
              <a:rPr dirty="0"/>
              <a:t> </a:t>
            </a:r>
            <a:r>
              <a:rPr dirty="0" err="1"/>
              <a:t>вашите</a:t>
            </a:r>
            <a:r>
              <a:rPr dirty="0"/>
              <a:t> </a:t>
            </a:r>
            <a:r>
              <a:rPr dirty="0" err="1"/>
              <a:t>придонеси</a:t>
            </a:r>
            <a:r>
              <a:rPr dirty="0"/>
              <a:t> </a:t>
            </a:r>
            <a:r>
              <a:rPr dirty="0" err="1"/>
              <a:t>да</a:t>
            </a:r>
            <a:r>
              <a:rPr dirty="0"/>
              <a:t> </a:t>
            </a:r>
            <a:r>
              <a:rPr dirty="0" err="1"/>
              <a:t>бидат</a:t>
            </a:r>
            <a:r>
              <a:rPr dirty="0"/>
              <a:t> </a:t>
            </a:r>
            <a:r>
              <a:rPr dirty="0" err="1"/>
              <a:t>конзистентни</a:t>
            </a:r>
            <a:r>
              <a:rPr dirty="0"/>
              <a:t> и </a:t>
            </a:r>
            <a:r>
              <a:rPr dirty="0" err="1"/>
              <a:t>вредни</a:t>
            </a:r>
            <a:r>
              <a:rPr dirty="0"/>
              <a:t> </a:t>
            </a:r>
            <a:r>
              <a:rPr dirty="0" err="1"/>
              <a:t>со</a:t>
            </a:r>
            <a:r>
              <a:rPr dirty="0"/>
              <a:t> </a:t>
            </a:r>
            <a:r>
              <a:rPr dirty="0" err="1"/>
              <a:t>текот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времето</a:t>
            </a:r>
            <a:r>
              <a:rPr dirty="0"/>
              <a:t>.</a:t>
            </a: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 sz="3000" b="1" kern="10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defRPr>
            </a:pPr>
            <a:r>
              <a:rPr dirty="0" err="1"/>
              <a:t>Споделете</a:t>
            </a:r>
            <a:r>
              <a:rPr dirty="0"/>
              <a:t> </a:t>
            </a:r>
            <a:r>
              <a:rPr dirty="0" err="1"/>
              <a:t>успешни</a:t>
            </a:r>
            <a:r>
              <a:rPr dirty="0"/>
              <a:t> </a:t>
            </a:r>
            <a:r>
              <a:rPr dirty="0" err="1"/>
              <a:t>приказни</a:t>
            </a:r>
            <a:r>
              <a:rPr dirty="0"/>
              <a:t>:</a:t>
            </a:r>
            <a:endParaRPr lang="en-US" sz="30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742950" marR="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  <a:defRPr sz="3000" kern="10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defRPr>
            </a:pPr>
            <a:r>
              <a:rPr dirty="0" err="1"/>
              <a:t>Обезбедете</a:t>
            </a:r>
            <a:r>
              <a:rPr dirty="0"/>
              <a:t> </a:t>
            </a:r>
            <a:r>
              <a:rPr dirty="0" err="1"/>
              <a:t>студии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случај</a:t>
            </a:r>
            <a:r>
              <a:rPr dirty="0"/>
              <a:t>, </a:t>
            </a:r>
            <a:r>
              <a:rPr dirty="0" err="1"/>
              <a:t>сведоштва</a:t>
            </a:r>
            <a:r>
              <a:rPr dirty="0"/>
              <a:t> </a:t>
            </a:r>
            <a:r>
              <a:rPr dirty="0" err="1"/>
              <a:t>или</a:t>
            </a:r>
            <a:r>
              <a:rPr dirty="0"/>
              <a:t> </a:t>
            </a:r>
            <a:r>
              <a:rPr dirty="0" err="1"/>
              <a:t>резултати</a:t>
            </a:r>
            <a:r>
              <a:rPr dirty="0"/>
              <a:t> </a:t>
            </a:r>
            <a:r>
              <a:rPr dirty="0" err="1"/>
              <a:t>кои</a:t>
            </a:r>
            <a:r>
              <a:rPr dirty="0"/>
              <a:t> </a:t>
            </a:r>
            <a:r>
              <a:rPr dirty="0" err="1"/>
              <a:t>го</a:t>
            </a:r>
            <a:r>
              <a:rPr dirty="0"/>
              <a:t> </a:t>
            </a:r>
            <a:r>
              <a:rPr dirty="0" err="1"/>
              <a:t>покажуваат</a:t>
            </a:r>
            <a:r>
              <a:rPr dirty="0"/>
              <a:t> </a:t>
            </a:r>
            <a:r>
              <a:rPr dirty="0" err="1"/>
              <a:t>вашиот</a:t>
            </a:r>
            <a:r>
              <a:rPr dirty="0"/>
              <a:t> </a:t>
            </a:r>
            <a:r>
              <a:rPr dirty="0" err="1"/>
              <a:t>успех</a:t>
            </a:r>
            <a:r>
              <a:rPr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416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B7268-120A-BA08-B175-B041CA533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2354" y="1436914"/>
            <a:ext cx="7321446" cy="688486"/>
          </a:xfrm>
        </p:spPr>
        <p:txBody>
          <a:bodyPr anchor="ctr">
            <a:normAutofit fontScale="90000"/>
          </a:bodyPr>
          <a:lstStyle/>
          <a:p>
            <a:pPr>
              <a:defRPr sz="3100"/>
            </a:pPr>
            <a:r>
              <a:rPr dirty="0" err="1"/>
              <a:t>Гостин</a:t>
            </a:r>
            <a:r>
              <a:rPr dirty="0"/>
              <a:t> </a:t>
            </a:r>
            <a:r>
              <a:rPr dirty="0" err="1"/>
              <a:t>говорник</a:t>
            </a:r>
            <a:r>
              <a:rPr dirty="0"/>
              <a:t> – </a:t>
            </a:r>
            <a:r>
              <a:rPr dirty="0" err="1"/>
              <a:t>претставник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lang="mk-MK" dirty="0"/>
              <a:t>успешна </a:t>
            </a:r>
            <a:r>
              <a:rPr dirty="0" err="1"/>
              <a:t>фирма</a:t>
            </a:r>
            <a:endParaRPr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A4BA9F8-8552-F401-35DA-0C3AF3102E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2354" y="2188563"/>
            <a:ext cx="7321446" cy="3988399"/>
          </a:xfrm>
        </p:spPr>
        <p:txBody>
          <a:bodyPr/>
          <a:lstStyle/>
          <a:p>
            <a:r>
              <a:t>Клучни предизвици во соработка со локалните власти</a:t>
            </a:r>
          </a:p>
          <a:p>
            <a:r>
              <a:t>Придобивки од добриот однос со локалните власти</a:t>
            </a:r>
          </a:p>
          <a:p>
            <a:r>
              <a:t>Важноста на соработката со локалните партнери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Content Placeholder 4" descr="Cartoon a person in a suit holding a phone  AI-generated content may be incorrect.">
            <a:extLst>
              <a:ext uri="{FF2B5EF4-FFF2-40B4-BE49-F238E27FC236}">
                <a16:creationId xmlns:a16="http://schemas.microsoft.com/office/drawing/2014/main" id="{EA6FBE89-02CD-1083-2C08-33947E3C500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9511" r="10512" b="1"/>
          <a:stretch/>
        </p:blipFill>
        <p:spPr>
          <a:xfrm>
            <a:off x="284709" y="1219200"/>
            <a:ext cx="3522663" cy="5033973"/>
          </a:xfrm>
          <a:noFill/>
        </p:spPr>
      </p:pic>
    </p:spTree>
    <p:extLst>
      <p:ext uri="{BB962C8B-B14F-4D97-AF65-F5344CB8AC3E}">
        <p14:creationId xmlns:p14="http://schemas.microsoft.com/office/powerpoint/2010/main" val="41726146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7249</TotalTime>
  <Words>1242</Words>
  <Application>Microsoft Office PowerPoint</Application>
  <PresentationFormat>Widescreen</PresentationFormat>
  <Paragraphs>140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9" baseType="lpstr">
      <vt:lpstr>Aptos</vt:lpstr>
      <vt:lpstr>Arial</vt:lpstr>
      <vt:lpstr>Calibri</vt:lpstr>
      <vt:lpstr>Courier New</vt:lpstr>
      <vt:lpstr>Franklin Gothic Book</vt:lpstr>
      <vt:lpstr>Franklin Gothic Medium</vt:lpstr>
      <vt:lpstr>Franklin Gothic Medium (Headings)</vt:lpstr>
      <vt:lpstr>Libre Franklin Medium</vt:lpstr>
      <vt:lpstr>Symbol</vt:lpstr>
      <vt:lpstr>Wingdings</vt:lpstr>
      <vt:lpstr>Office Theme 2013 - 2022</vt:lpstr>
      <vt:lpstr>PowerPoint Presentation</vt:lpstr>
      <vt:lpstr>ЦЕЛИ НА ВТОРАТА СЕСИЈА</vt:lpstr>
      <vt:lpstr>Клучни точки </vt:lpstr>
      <vt:lpstr>Разбирање на властите наспроти деловните субјекти</vt:lpstr>
      <vt:lpstr>Подготвување на вашиот пристап</vt:lpstr>
      <vt:lpstr>Пристапување кон властите</vt:lpstr>
      <vt:lpstr>Приближување до бизнисите</vt:lpstr>
      <vt:lpstr>Градење долгорочни врски</vt:lpstr>
      <vt:lpstr>Гостин говорник – претставник на успешна фирма</vt:lpstr>
      <vt:lpstr>Зошто соработката со локалните власти и бизнисите е клучна за вашата невладина организација? </vt:lpstr>
      <vt:lpstr>Взаемна корист од соработката со локалните засегнати страни</vt:lpstr>
      <vt:lpstr>Важноста на партнерствата на ГО и засегнатите страни</vt:lpstr>
      <vt:lpstr>Взаемни придобивки за граѓанските организации и локалните засегнати страни</vt:lpstr>
      <vt:lpstr>Совети за успешни партнерства</vt:lpstr>
      <vt:lpstr>Совети за успешни партнерства</vt:lpstr>
      <vt:lpstr>Клучни совети</vt:lpstr>
      <vt:lpstr>Што е комуникација?</vt:lpstr>
      <vt:lpstr>ЦЕЛИ НА ВТОРАТА СЕСИЈА</vt:lpstr>
      <vt:lpstr>Видови на комуникација:</vt:lpstr>
      <vt:lpstr>Комуникациски вештини</vt:lpstr>
      <vt:lpstr>Што е преговарање?</vt:lpstr>
      <vt:lpstr>Клучни елементи на преговорите</vt:lpstr>
      <vt:lpstr>Стратегии за преговори</vt:lpstr>
      <vt:lpstr>Практични совети за ефективно преговарање</vt:lpstr>
      <vt:lpstr>Вообичаени стапици во комуникацијата и преговарањето</vt:lpstr>
      <vt:lpstr>Вежба - БАТНА</vt:lpstr>
      <vt:lpstr>Заклучоци </vt:lpstr>
      <vt:lpstr>Благодариме за внимеанието!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Elvis Hajdar</dc:creator>
  <cp:lastModifiedBy>Sebihan Demirovski</cp:lastModifiedBy>
  <cp:revision>75</cp:revision>
  <dcterms:created xsi:type="dcterms:W3CDTF">2024-12-19T11:48:00Z</dcterms:created>
  <dcterms:modified xsi:type="dcterms:W3CDTF">2025-03-06T23:53:45Z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8A82890A4C74480DBF60C6BD2560E922_13</vt:lpwstr>
  </property>
  <property fmtid="{D5CDD505-2E9C-101B-9397-08002B2CF9AE}" pid="3" name="KSOProductBuildVer">
    <vt:lpwstr>1033-12.2.0.19307</vt:lpwstr>
  </property>
</Properties>
</file>