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331" r:id="rId4"/>
    <p:sldId id="333" r:id="rId5"/>
    <p:sldId id="334" r:id="rId6"/>
    <p:sldId id="335" r:id="rId7"/>
    <p:sldId id="336" r:id="rId8"/>
    <p:sldId id="338" r:id="rId9"/>
    <p:sldId id="337" r:id="rId10"/>
    <p:sldId id="332" r:id="rId11"/>
    <p:sldId id="329" r:id="rId12"/>
    <p:sldId id="330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27" r:id="rId29"/>
    <p:sldId id="32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9"/>
    <p:restoredTop sz="96327"/>
  </p:normalViewPr>
  <p:slideViewPr>
    <p:cSldViewPr snapToGrid="0">
      <p:cViewPr varScale="1">
        <p:scale>
          <a:sx n="58" d="100"/>
          <a:sy n="58" d="100"/>
        </p:scale>
        <p:origin x="119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00992-0275-47AF-B9C4-3E9A6F50E92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CF6D-A45C-4857-8400-FB4B00109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71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0457"/>
            <a:ext cx="9144000" cy="2029506"/>
          </a:xfrm>
        </p:spPr>
        <p:txBody>
          <a:bodyPr anchor="b"/>
          <a:lstStyle>
            <a:lvl1pPr algn="ctr">
              <a:defRPr sz="6000" b="1" spc="3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1056"/>
            <a:ext cx="10515600" cy="71410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Čučo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539646" y="1004341"/>
            <a:ext cx="2353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33500" y="2219325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24400" y="2219325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115300" y="2219325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333500" y="3840761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724400" y="3840761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15300" y="3840761"/>
            <a:ext cx="2743200" cy="12096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809625" y="1567543"/>
            <a:ext cx="10267950" cy="402363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29682"/>
            <a:ext cx="3932237" cy="9797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29682"/>
            <a:ext cx="6172200" cy="42313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67000"/>
            <a:ext cx="3932237" cy="3201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 &amp;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29681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629681"/>
            <a:ext cx="6172200" cy="42313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08514"/>
            <a:ext cx="3932237" cy="30604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kni slika &amp;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87580" y="1510532"/>
            <a:ext cx="7615004" cy="38369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Document 10"/>
          <p:cNvSpPr/>
          <p:nvPr userDrawn="1"/>
        </p:nvSpPr>
        <p:spPr>
          <a:xfrm rot="16200000" flipH="1">
            <a:off x="-1329244" y="2360478"/>
            <a:ext cx="5685065" cy="342953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838 w 22438"/>
              <a:gd name="connsiteY0-2" fmla="*/ 0 h 17322"/>
              <a:gd name="connsiteX1-3" fmla="*/ 22438 w 22438"/>
              <a:gd name="connsiteY1-4" fmla="*/ 0 h 17322"/>
              <a:gd name="connsiteX2-5" fmla="*/ 22438 w 22438"/>
              <a:gd name="connsiteY2-6" fmla="*/ 17322 h 17322"/>
              <a:gd name="connsiteX3-7" fmla="*/ 0 w 22438"/>
              <a:gd name="connsiteY3-8" fmla="*/ 10364 h 17322"/>
              <a:gd name="connsiteX4-9" fmla="*/ 838 w 22438"/>
              <a:gd name="connsiteY4-10" fmla="*/ 0 h 17322"/>
              <a:gd name="connsiteX0-11" fmla="*/ 838 w 22438"/>
              <a:gd name="connsiteY0-12" fmla="*/ 0 h 17456"/>
              <a:gd name="connsiteX1-13" fmla="*/ 22438 w 22438"/>
              <a:gd name="connsiteY1-14" fmla="*/ 0 h 17456"/>
              <a:gd name="connsiteX2-15" fmla="*/ 22438 w 22438"/>
              <a:gd name="connsiteY2-16" fmla="*/ 17322 h 17456"/>
              <a:gd name="connsiteX3-17" fmla="*/ 0 w 22438"/>
              <a:gd name="connsiteY3-18" fmla="*/ 10364 h 17456"/>
              <a:gd name="connsiteX4-19" fmla="*/ 838 w 22438"/>
              <a:gd name="connsiteY4-20" fmla="*/ 0 h 17456"/>
              <a:gd name="connsiteX0-21" fmla="*/ 153 w 22438"/>
              <a:gd name="connsiteY0-22" fmla="*/ 0 h 17456"/>
              <a:gd name="connsiteX1-23" fmla="*/ 22438 w 22438"/>
              <a:gd name="connsiteY1-24" fmla="*/ 0 h 17456"/>
              <a:gd name="connsiteX2-25" fmla="*/ 22438 w 22438"/>
              <a:gd name="connsiteY2-26" fmla="*/ 17322 h 17456"/>
              <a:gd name="connsiteX3-27" fmla="*/ 0 w 22438"/>
              <a:gd name="connsiteY3-28" fmla="*/ 10364 h 17456"/>
              <a:gd name="connsiteX4-29" fmla="*/ 153 w 22438"/>
              <a:gd name="connsiteY4-30" fmla="*/ 0 h 17456"/>
              <a:gd name="connsiteX0-31" fmla="*/ 264 w 22549"/>
              <a:gd name="connsiteY0-32" fmla="*/ 0 h 17456"/>
              <a:gd name="connsiteX1-33" fmla="*/ 22549 w 22549"/>
              <a:gd name="connsiteY1-34" fmla="*/ 0 h 17456"/>
              <a:gd name="connsiteX2-35" fmla="*/ 22549 w 22549"/>
              <a:gd name="connsiteY2-36" fmla="*/ 17322 h 17456"/>
              <a:gd name="connsiteX3-37" fmla="*/ 111 w 22549"/>
              <a:gd name="connsiteY3-38" fmla="*/ 10364 h 17456"/>
              <a:gd name="connsiteX4-39" fmla="*/ 264 w 22549"/>
              <a:gd name="connsiteY4-40" fmla="*/ 0 h 17456"/>
              <a:gd name="connsiteX0-41" fmla="*/ 26 w 22311"/>
              <a:gd name="connsiteY0-42" fmla="*/ 0 h 18327"/>
              <a:gd name="connsiteX1-43" fmla="*/ 22311 w 22311"/>
              <a:gd name="connsiteY1-44" fmla="*/ 0 h 18327"/>
              <a:gd name="connsiteX2-45" fmla="*/ 22311 w 22311"/>
              <a:gd name="connsiteY2-46" fmla="*/ 17322 h 18327"/>
              <a:gd name="connsiteX3-47" fmla="*/ 2072 w 22311"/>
              <a:gd name="connsiteY3-48" fmla="*/ 12840 h 18327"/>
              <a:gd name="connsiteX4-49" fmla="*/ 26 w 22311"/>
              <a:gd name="connsiteY4-50" fmla="*/ 0 h 18327"/>
              <a:gd name="connsiteX0-51" fmla="*/ 118 w 22403"/>
              <a:gd name="connsiteY0-52" fmla="*/ 0 h 18327"/>
              <a:gd name="connsiteX1-53" fmla="*/ 22403 w 22403"/>
              <a:gd name="connsiteY1-54" fmla="*/ 0 h 18327"/>
              <a:gd name="connsiteX2-55" fmla="*/ 22403 w 22403"/>
              <a:gd name="connsiteY2-56" fmla="*/ 17322 h 18327"/>
              <a:gd name="connsiteX3-57" fmla="*/ 2164 w 22403"/>
              <a:gd name="connsiteY3-58" fmla="*/ 12840 h 18327"/>
              <a:gd name="connsiteX4-59" fmla="*/ 118 w 22403"/>
              <a:gd name="connsiteY4-60" fmla="*/ 0 h 18327"/>
              <a:gd name="connsiteX0-61" fmla="*/ 118 w 22403"/>
              <a:gd name="connsiteY0-62" fmla="*/ 0 h 17322"/>
              <a:gd name="connsiteX1-63" fmla="*/ 22403 w 22403"/>
              <a:gd name="connsiteY1-64" fmla="*/ 0 h 17322"/>
              <a:gd name="connsiteX2-65" fmla="*/ 22403 w 22403"/>
              <a:gd name="connsiteY2-66" fmla="*/ 17322 h 17322"/>
              <a:gd name="connsiteX3-67" fmla="*/ 2164 w 22403"/>
              <a:gd name="connsiteY3-68" fmla="*/ 12840 h 17322"/>
              <a:gd name="connsiteX4-69" fmla="*/ 118 w 22403"/>
              <a:gd name="connsiteY4-70" fmla="*/ 0 h 17322"/>
              <a:gd name="connsiteX0-71" fmla="*/ 564 w 22849"/>
              <a:gd name="connsiteY0-72" fmla="*/ 0 h 25468"/>
              <a:gd name="connsiteX1-73" fmla="*/ 22849 w 22849"/>
              <a:gd name="connsiteY1-74" fmla="*/ 0 h 25468"/>
              <a:gd name="connsiteX2-75" fmla="*/ 22849 w 22849"/>
              <a:gd name="connsiteY2-76" fmla="*/ 17322 h 25468"/>
              <a:gd name="connsiteX3-77" fmla="*/ 1362 w 22849"/>
              <a:gd name="connsiteY3-78" fmla="*/ 25468 h 25468"/>
              <a:gd name="connsiteX4-79" fmla="*/ 564 w 22849"/>
              <a:gd name="connsiteY4-80" fmla="*/ 0 h 25468"/>
              <a:gd name="connsiteX0-81" fmla="*/ 564 w 22849"/>
              <a:gd name="connsiteY0-82" fmla="*/ 0 h 27240"/>
              <a:gd name="connsiteX1-83" fmla="*/ 22849 w 22849"/>
              <a:gd name="connsiteY1-84" fmla="*/ 0 h 27240"/>
              <a:gd name="connsiteX2-85" fmla="*/ 22849 w 22849"/>
              <a:gd name="connsiteY2-86" fmla="*/ 17322 h 27240"/>
              <a:gd name="connsiteX3-87" fmla="*/ 1362 w 22849"/>
              <a:gd name="connsiteY3-88" fmla="*/ 25468 h 27240"/>
              <a:gd name="connsiteX4-89" fmla="*/ 564 w 22849"/>
              <a:gd name="connsiteY4-90" fmla="*/ 0 h 27240"/>
              <a:gd name="connsiteX0-91" fmla="*/ 564 w 23027"/>
              <a:gd name="connsiteY0-92" fmla="*/ 0 h 27229"/>
              <a:gd name="connsiteX1-93" fmla="*/ 22849 w 23027"/>
              <a:gd name="connsiteY1-94" fmla="*/ 0 h 27229"/>
              <a:gd name="connsiteX2-95" fmla="*/ 23027 w 23027"/>
              <a:gd name="connsiteY2-96" fmla="*/ 17198 h 27229"/>
              <a:gd name="connsiteX3-97" fmla="*/ 1362 w 23027"/>
              <a:gd name="connsiteY3-98" fmla="*/ 25468 h 27229"/>
              <a:gd name="connsiteX4-99" fmla="*/ 564 w 23027"/>
              <a:gd name="connsiteY4-100" fmla="*/ 0 h 27229"/>
              <a:gd name="connsiteX0-101" fmla="*/ 564 w 23027"/>
              <a:gd name="connsiteY0-102" fmla="*/ 0 h 26511"/>
              <a:gd name="connsiteX1-103" fmla="*/ 22849 w 23027"/>
              <a:gd name="connsiteY1-104" fmla="*/ 0 h 26511"/>
              <a:gd name="connsiteX2-105" fmla="*/ 23027 w 23027"/>
              <a:gd name="connsiteY2-106" fmla="*/ 17198 h 26511"/>
              <a:gd name="connsiteX3-107" fmla="*/ 1362 w 23027"/>
              <a:gd name="connsiteY3-108" fmla="*/ 25468 h 26511"/>
              <a:gd name="connsiteX4-109" fmla="*/ 564 w 23027"/>
              <a:gd name="connsiteY4-110" fmla="*/ 0 h 26511"/>
              <a:gd name="connsiteX0-111" fmla="*/ 564 w 23027"/>
              <a:gd name="connsiteY0-112" fmla="*/ 0 h 26417"/>
              <a:gd name="connsiteX1-113" fmla="*/ 22849 w 23027"/>
              <a:gd name="connsiteY1-114" fmla="*/ 0 h 26417"/>
              <a:gd name="connsiteX2-115" fmla="*/ 23027 w 23027"/>
              <a:gd name="connsiteY2-116" fmla="*/ 17198 h 26417"/>
              <a:gd name="connsiteX3-117" fmla="*/ 1362 w 23027"/>
              <a:gd name="connsiteY3-118" fmla="*/ 25468 h 26417"/>
              <a:gd name="connsiteX4-119" fmla="*/ 564 w 23027"/>
              <a:gd name="connsiteY4-120" fmla="*/ 0 h 26417"/>
              <a:gd name="connsiteX0-121" fmla="*/ 11 w 22474"/>
              <a:gd name="connsiteY0-122" fmla="*/ 0 h 26417"/>
              <a:gd name="connsiteX1-123" fmla="*/ 22296 w 22474"/>
              <a:gd name="connsiteY1-124" fmla="*/ 0 h 26417"/>
              <a:gd name="connsiteX2-125" fmla="*/ 22474 w 22474"/>
              <a:gd name="connsiteY2-126" fmla="*/ 17198 h 26417"/>
              <a:gd name="connsiteX3-127" fmla="*/ 809 w 22474"/>
              <a:gd name="connsiteY3-128" fmla="*/ 25468 h 26417"/>
              <a:gd name="connsiteX4-129" fmla="*/ 11 w 22474"/>
              <a:gd name="connsiteY4-130" fmla="*/ 0 h 26417"/>
              <a:gd name="connsiteX0-131" fmla="*/ 16 w 22479"/>
              <a:gd name="connsiteY0-132" fmla="*/ 0 h 26417"/>
              <a:gd name="connsiteX1-133" fmla="*/ 22301 w 22479"/>
              <a:gd name="connsiteY1-134" fmla="*/ 0 h 26417"/>
              <a:gd name="connsiteX2-135" fmla="*/ 22479 w 22479"/>
              <a:gd name="connsiteY2-136" fmla="*/ 17198 h 26417"/>
              <a:gd name="connsiteX3-137" fmla="*/ 814 w 22479"/>
              <a:gd name="connsiteY3-138" fmla="*/ 25468 h 26417"/>
              <a:gd name="connsiteX4-139" fmla="*/ 16 w 22479"/>
              <a:gd name="connsiteY4-140" fmla="*/ 0 h 26417"/>
              <a:gd name="connsiteX0-141" fmla="*/ 16 w 22538"/>
              <a:gd name="connsiteY0-142" fmla="*/ 2715 h 28802"/>
              <a:gd name="connsiteX1-143" fmla="*/ 22301 w 22538"/>
              <a:gd name="connsiteY1-144" fmla="*/ 2715 h 28802"/>
              <a:gd name="connsiteX2-145" fmla="*/ 22538 w 22538"/>
              <a:gd name="connsiteY2-146" fmla="*/ 2705 h 28802"/>
              <a:gd name="connsiteX3-147" fmla="*/ 814 w 22538"/>
              <a:gd name="connsiteY3-148" fmla="*/ 28183 h 28802"/>
              <a:gd name="connsiteX4-149" fmla="*/ 16 w 22538"/>
              <a:gd name="connsiteY4-150" fmla="*/ 2715 h 28802"/>
              <a:gd name="connsiteX0-151" fmla="*/ 16 w 22538"/>
              <a:gd name="connsiteY0-152" fmla="*/ 1664 h 28324"/>
              <a:gd name="connsiteX1-153" fmla="*/ 22301 w 22538"/>
              <a:gd name="connsiteY1-154" fmla="*/ 1664 h 28324"/>
              <a:gd name="connsiteX2-155" fmla="*/ 22538 w 22538"/>
              <a:gd name="connsiteY2-156" fmla="*/ 1654 h 28324"/>
              <a:gd name="connsiteX3-157" fmla="*/ 814 w 22538"/>
              <a:gd name="connsiteY3-158" fmla="*/ 27132 h 28324"/>
              <a:gd name="connsiteX4-159" fmla="*/ 16 w 22538"/>
              <a:gd name="connsiteY4-160" fmla="*/ 1664 h 28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8" h="28324">
                <a:moveTo>
                  <a:pt x="16" y="1664"/>
                </a:moveTo>
                <a:lnTo>
                  <a:pt x="22301" y="1664"/>
                </a:lnTo>
                <a:cubicBezTo>
                  <a:pt x="22360" y="7397"/>
                  <a:pt x="22479" y="-4079"/>
                  <a:pt x="22538" y="1654"/>
                </a:cubicBezTo>
                <a:cubicBezTo>
                  <a:pt x="14293" y="12425"/>
                  <a:pt x="24300" y="33558"/>
                  <a:pt x="814" y="27132"/>
                </a:cubicBezTo>
                <a:cubicBezTo>
                  <a:pt x="3054" y="12287"/>
                  <a:pt x="-263" y="5119"/>
                  <a:pt x="16" y="166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9750" y="2068513"/>
            <a:ext cx="1828800" cy="1828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092575"/>
            <a:ext cx="1828800" cy="85407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Name of t</a:t>
            </a:r>
            <a:r>
              <a:rPr lang="en-GB" dirty="0"/>
              <a:t>he</a:t>
            </a:r>
            <a:r>
              <a:rPr lang="en-US" dirty="0"/>
              <a:t> author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j tekst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4530" y="1837848"/>
            <a:ext cx="4577096" cy="3836935"/>
          </a:xfrm>
          <a:solidFill>
            <a:schemeClr val="accent1">
              <a:alpha val="3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691184" y="1510532"/>
            <a:ext cx="4577096" cy="3836935"/>
          </a:xfrm>
          <a:solidFill>
            <a:schemeClr val="accent2">
              <a:alpha val="3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&amp; Teksti &amp;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318" y="1420497"/>
            <a:ext cx="8790482" cy="83624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63318" y="2264229"/>
            <a:ext cx="8365032" cy="349199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Document 10"/>
          <p:cNvSpPr/>
          <p:nvPr userDrawn="1"/>
        </p:nvSpPr>
        <p:spPr>
          <a:xfrm rot="16200000" flipH="1">
            <a:off x="-1776810" y="2983798"/>
            <a:ext cx="5651013" cy="209739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838 w 22438"/>
              <a:gd name="connsiteY0-2" fmla="*/ 0 h 17322"/>
              <a:gd name="connsiteX1-3" fmla="*/ 22438 w 22438"/>
              <a:gd name="connsiteY1-4" fmla="*/ 0 h 17322"/>
              <a:gd name="connsiteX2-5" fmla="*/ 22438 w 22438"/>
              <a:gd name="connsiteY2-6" fmla="*/ 17322 h 17322"/>
              <a:gd name="connsiteX3-7" fmla="*/ 0 w 22438"/>
              <a:gd name="connsiteY3-8" fmla="*/ 10364 h 17322"/>
              <a:gd name="connsiteX4-9" fmla="*/ 838 w 22438"/>
              <a:gd name="connsiteY4-10" fmla="*/ 0 h 17322"/>
              <a:gd name="connsiteX0-11" fmla="*/ 838 w 22438"/>
              <a:gd name="connsiteY0-12" fmla="*/ 0 h 17456"/>
              <a:gd name="connsiteX1-13" fmla="*/ 22438 w 22438"/>
              <a:gd name="connsiteY1-14" fmla="*/ 0 h 17456"/>
              <a:gd name="connsiteX2-15" fmla="*/ 22438 w 22438"/>
              <a:gd name="connsiteY2-16" fmla="*/ 17322 h 17456"/>
              <a:gd name="connsiteX3-17" fmla="*/ 0 w 22438"/>
              <a:gd name="connsiteY3-18" fmla="*/ 10364 h 17456"/>
              <a:gd name="connsiteX4-19" fmla="*/ 838 w 22438"/>
              <a:gd name="connsiteY4-20" fmla="*/ 0 h 17456"/>
              <a:gd name="connsiteX0-21" fmla="*/ 153 w 22438"/>
              <a:gd name="connsiteY0-22" fmla="*/ 0 h 17456"/>
              <a:gd name="connsiteX1-23" fmla="*/ 22438 w 22438"/>
              <a:gd name="connsiteY1-24" fmla="*/ 0 h 17456"/>
              <a:gd name="connsiteX2-25" fmla="*/ 22438 w 22438"/>
              <a:gd name="connsiteY2-26" fmla="*/ 17322 h 17456"/>
              <a:gd name="connsiteX3-27" fmla="*/ 0 w 22438"/>
              <a:gd name="connsiteY3-28" fmla="*/ 10364 h 17456"/>
              <a:gd name="connsiteX4-29" fmla="*/ 153 w 22438"/>
              <a:gd name="connsiteY4-30" fmla="*/ 0 h 17456"/>
              <a:gd name="connsiteX0-31" fmla="*/ 264 w 22549"/>
              <a:gd name="connsiteY0-32" fmla="*/ 0 h 17456"/>
              <a:gd name="connsiteX1-33" fmla="*/ 22549 w 22549"/>
              <a:gd name="connsiteY1-34" fmla="*/ 0 h 17456"/>
              <a:gd name="connsiteX2-35" fmla="*/ 22549 w 22549"/>
              <a:gd name="connsiteY2-36" fmla="*/ 17322 h 17456"/>
              <a:gd name="connsiteX3-37" fmla="*/ 111 w 22549"/>
              <a:gd name="connsiteY3-38" fmla="*/ 10364 h 17456"/>
              <a:gd name="connsiteX4-39" fmla="*/ 264 w 22549"/>
              <a:gd name="connsiteY4-40" fmla="*/ 0 h 17456"/>
              <a:gd name="connsiteX0-41" fmla="*/ 26 w 22311"/>
              <a:gd name="connsiteY0-42" fmla="*/ 0 h 18327"/>
              <a:gd name="connsiteX1-43" fmla="*/ 22311 w 22311"/>
              <a:gd name="connsiteY1-44" fmla="*/ 0 h 18327"/>
              <a:gd name="connsiteX2-45" fmla="*/ 22311 w 22311"/>
              <a:gd name="connsiteY2-46" fmla="*/ 17322 h 18327"/>
              <a:gd name="connsiteX3-47" fmla="*/ 2072 w 22311"/>
              <a:gd name="connsiteY3-48" fmla="*/ 12840 h 18327"/>
              <a:gd name="connsiteX4-49" fmla="*/ 26 w 22311"/>
              <a:gd name="connsiteY4-50" fmla="*/ 0 h 18327"/>
              <a:gd name="connsiteX0-51" fmla="*/ 118 w 22403"/>
              <a:gd name="connsiteY0-52" fmla="*/ 0 h 18327"/>
              <a:gd name="connsiteX1-53" fmla="*/ 22403 w 22403"/>
              <a:gd name="connsiteY1-54" fmla="*/ 0 h 18327"/>
              <a:gd name="connsiteX2-55" fmla="*/ 22403 w 22403"/>
              <a:gd name="connsiteY2-56" fmla="*/ 17322 h 18327"/>
              <a:gd name="connsiteX3-57" fmla="*/ 2164 w 22403"/>
              <a:gd name="connsiteY3-58" fmla="*/ 12840 h 18327"/>
              <a:gd name="connsiteX4-59" fmla="*/ 118 w 22403"/>
              <a:gd name="connsiteY4-60" fmla="*/ 0 h 18327"/>
              <a:gd name="connsiteX0-61" fmla="*/ 118 w 22403"/>
              <a:gd name="connsiteY0-62" fmla="*/ 0 h 17322"/>
              <a:gd name="connsiteX1-63" fmla="*/ 22403 w 22403"/>
              <a:gd name="connsiteY1-64" fmla="*/ 0 h 17322"/>
              <a:gd name="connsiteX2-65" fmla="*/ 22403 w 22403"/>
              <a:gd name="connsiteY2-66" fmla="*/ 17322 h 17322"/>
              <a:gd name="connsiteX3-67" fmla="*/ 2164 w 22403"/>
              <a:gd name="connsiteY3-68" fmla="*/ 12840 h 17322"/>
              <a:gd name="connsiteX4-69" fmla="*/ 118 w 22403"/>
              <a:gd name="connsiteY4-70" fmla="*/ 0 h 17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403" h="17322">
                <a:moveTo>
                  <a:pt x="118" y="0"/>
                </a:moveTo>
                <a:lnTo>
                  <a:pt x="22403" y="0"/>
                </a:lnTo>
                <a:lnTo>
                  <a:pt x="22403" y="17322"/>
                </a:lnTo>
                <a:cubicBezTo>
                  <a:pt x="11603" y="17322"/>
                  <a:pt x="10496" y="12457"/>
                  <a:pt x="2164" y="12840"/>
                </a:cubicBezTo>
                <a:cubicBezTo>
                  <a:pt x="-112" y="7651"/>
                  <a:pt x="-161" y="3455"/>
                  <a:pt x="118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5450" y="1690688"/>
            <a:ext cx="1105499" cy="1814512"/>
          </a:xfrm>
        </p:spPr>
        <p:txBody>
          <a:bodyPr>
            <a:normAutofit/>
          </a:bodyPr>
          <a:lstStyle>
            <a:lvl1pPr marL="0" indent="0">
              <a:buNone/>
              <a:defRPr sz="80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&amp; Teksti &amp; Grafi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318" y="1362462"/>
            <a:ext cx="8790482" cy="83624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63318" y="2362200"/>
            <a:ext cx="8790482" cy="339402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Document 10"/>
          <p:cNvSpPr/>
          <p:nvPr userDrawn="1"/>
        </p:nvSpPr>
        <p:spPr>
          <a:xfrm rot="16200000" flipH="1">
            <a:off x="-1776810" y="2983798"/>
            <a:ext cx="5651013" cy="209739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838 w 22438"/>
              <a:gd name="connsiteY0-2" fmla="*/ 0 h 17322"/>
              <a:gd name="connsiteX1-3" fmla="*/ 22438 w 22438"/>
              <a:gd name="connsiteY1-4" fmla="*/ 0 h 17322"/>
              <a:gd name="connsiteX2-5" fmla="*/ 22438 w 22438"/>
              <a:gd name="connsiteY2-6" fmla="*/ 17322 h 17322"/>
              <a:gd name="connsiteX3-7" fmla="*/ 0 w 22438"/>
              <a:gd name="connsiteY3-8" fmla="*/ 10364 h 17322"/>
              <a:gd name="connsiteX4-9" fmla="*/ 838 w 22438"/>
              <a:gd name="connsiteY4-10" fmla="*/ 0 h 17322"/>
              <a:gd name="connsiteX0-11" fmla="*/ 838 w 22438"/>
              <a:gd name="connsiteY0-12" fmla="*/ 0 h 17456"/>
              <a:gd name="connsiteX1-13" fmla="*/ 22438 w 22438"/>
              <a:gd name="connsiteY1-14" fmla="*/ 0 h 17456"/>
              <a:gd name="connsiteX2-15" fmla="*/ 22438 w 22438"/>
              <a:gd name="connsiteY2-16" fmla="*/ 17322 h 17456"/>
              <a:gd name="connsiteX3-17" fmla="*/ 0 w 22438"/>
              <a:gd name="connsiteY3-18" fmla="*/ 10364 h 17456"/>
              <a:gd name="connsiteX4-19" fmla="*/ 838 w 22438"/>
              <a:gd name="connsiteY4-20" fmla="*/ 0 h 17456"/>
              <a:gd name="connsiteX0-21" fmla="*/ 153 w 22438"/>
              <a:gd name="connsiteY0-22" fmla="*/ 0 h 17456"/>
              <a:gd name="connsiteX1-23" fmla="*/ 22438 w 22438"/>
              <a:gd name="connsiteY1-24" fmla="*/ 0 h 17456"/>
              <a:gd name="connsiteX2-25" fmla="*/ 22438 w 22438"/>
              <a:gd name="connsiteY2-26" fmla="*/ 17322 h 17456"/>
              <a:gd name="connsiteX3-27" fmla="*/ 0 w 22438"/>
              <a:gd name="connsiteY3-28" fmla="*/ 10364 h 17456"/>
              <a:gd name="connsiteX4-29" fmla="*/ 153 w 22438"/>
              <a:gd name="connsiteY4-30" fmla="*/ 0 h 17456"/>
              <a:gd name="connsiteX0-31" fmla="*/ 264 w 22549"/>
              <a:gd name="connsiteY0-32" fmla="*/ 0 h 17456"/>
              <a:gd name="connsiteX1-33" fmla="*/ 22549 w 22549"/>
              <a:gd name="connsiteY1-34" fmla="*/ 0 h 17456"/>
              <a:gd name="connsiteX2-35" fmla="*/ 22549 w 22549"/>
              <a:gd name="connsiteY2-36" fmla="*/ 17322 h 17456"/>
              <a:gd name="connsiteX3-37" fmla="*/ 111 w 22549"/>
              <a:gd name="connsiteY3-38" fmla="*/ 10364 h 17456"/>
              <a:gd name="connsiteX4-39" fmla="*/ 264 w 22549"/>
              <a:gd name="connsiteY4-40" fmla="*/ 0 h 17456"/>
              <a:gd name="connsiteX0-41" fmla="*/ 26 w 22311"/>
              <a:gd name="connsiteY0-42" fmla="*/ 0 h 18327"/>
              <a:gd name="connsiteX1-43" fmla="*/ 22311 w 22311"/>
              <a:gd name="connsiteY1-44" fmla="*/ 0 h 18327"/>
              <a:gd name="connsiteX2-45" fmla="*/ 22311 w 22311"/>
              <a:gd name="connsiteY2-46" fmla="*/ 17322 h 18327"/>
              <a:gd name="connsiteX3-47" fmla="*/ 2072 w 22311"/>
              <a:gd name="connsiteY3-48" fmla="*/ 12840 h 18327"/>
              <a:gd name="connsiteX4-49" fmla="*/ 26 w 22311"/>
              <a:gd name="connsiteY4-50" fmla="*/ 0 h 18327"/>
              <a:gd name="connsiteX0-51" fmla="*/ 118 w 22403"/>
              <a:gd name="connsiteY0-52" fmla="*/ 0 h 18327"/>
              <a:gd name="connsiteX1-53" fmla="*/ 22403 w 22403"/>
              <a:gd name="connsiteY1-54" fmla="*/ 0 h 18327"/>
              <a:gd name="connsiteX2-55" fmla="*/ 22403 w 22403"/>
              <a:gd name="connsiteY2-56" fmla="*/ 17322 h 18327"/>
              <a:gd name="connsiteX3-57" fmla="*/ 2164 w 22403"/>
              <a:gd name="connsiteY3-58" fmla="*/ 12840 h 18327"/>
              <a:gd name="connsiteX4-59" fmla="*/ 118 w 22403"/>
              <a:gd name="connsiteY4-60" fmla="*/ 0 h 18327"/>
              <a:gd name="connsiteX0-61" fmla="*/ 118 w 22403"/>
              <a:gd name="connsiteY0-62" fmla="*/ 0 h 17322"/>
              <a:gd name="connsiteX1-63" fmla="*/ 22403 w 22403"/>
              <a:gd name="connsiteY1-64" fmla="*/ 0 h 17322"/>
              <a:gd name="connsiteX2-65" fmla="*/ 22403 w 22403"/>
              <a:gd name="connsiteY2-66" fmla="*/ 17322 h 17322"/>
              <a:gd name="connsiteX3-67" fmla="*/ 2164 w 22403"/>
              <a:gd name="connsiteY3-68" fmla="*/ 12840 h 17322"/>
              <a:gd name="connsiteX4-69" fmla="*/ 118 w 22403"/>
              <a:gd name="connsiteY4-70" fmla="*/ 0 h 17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403" h="17322">
                <a:moveTo>
                  <a:pt x="118" y="0"/>
                </a:moveTo>
                <a:lnTo>
                  <a:pt x="22403" y="0"/>
                </a:lnTo>
                <a:lnTo>
                  <a:pt x="22403" y="17322"/>
                </a:lnTo>
                <a:cubicBezTo>
                  <a:pt x="11603" y="17322"/>
                  <a:pt x="10496" y="12457"/>
                  <a:pt x="2164" y="12840"/>
                </a:cubicBezTo>
                <a:cubicBezTo>
                  <a:pt x="-112" y="7651"/>
                  <a:pt x="-161" y="3455"/>
                  <a:pt x="118" y="0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5450" y="1690688"/>
            <a:ext cx="1105499" cy="1814512"/>
          </a:xfrm>
        </p:spPr>
        <p:txBody>
          <a:bodyPr>
            <a:normAutofit/>
          </a:bodyPr>
          <a:lstStyle>
            <a:lvl1pPr marL="0" indent="0">
              <a:buNone/>
              <a:defRPr sz="80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&amp;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3371"/>
            <a:ext cx="10515600" cy="732029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8563"/>
            <a:ext cx="10515600" cy="39883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&amp; Naslov &amp;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354" y="1415143"/>
            <a:ext cx="7321446" cy="710257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354" y="2188563"/>
            <a:ext cx="7321446" cy="39883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84709" y="1295400"/>
            <a:ext cx="3522663" cy="495777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&amp;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5143"/>
            <a:ext cx="10515600" cy="710257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8563"/>
            <a:ext cx="10515600" cy="39883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&amp; Naslov &amp;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354" y="1436914"/>
            <a:ext cx="7321446" cy="688486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354" y="2188563"/>
            <a:ext cx="7321446" cy="39883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84709" y="1219200"/>
            <a:ext cx="3522663" cy="503397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slov basi nevi Sek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mpara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36914"/>
            <a:ext cx="10515600" cy="70009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12747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71799"/>
            <a:ext cx="5157787" cy="321786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2747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71799"/>
            <a:ext cx="5183188" cy="321786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aracija &amp;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93371"/>
            <a:ext cx="10515600" cy="68970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3672587"/>
            <a:ext cx="5157787" cy="496834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4272197"/>
            <a:ext cx="5157787" cy="1917466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3655877"/>
            <a:ext cx="5183188" cy="496835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4272196"/>
            <a:ext cx="5183188" cy="1917466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443917" y="2236112"/>
            <a:ext cx="1752600" cy="13303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887494" y="2226339"/>
            <a:ext cx="1752600" cy="13303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aracij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707" y="1426029"/>
            <a:ext cx="10515600" cy="6274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05229"/>
            <a:ext cx="3414358" cy="407173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8143" y="2122714"/>
            <a:ext cx="3414358" cy="407173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098086" y="2122714"/>
            <a:ext cx="3243221" cy="407173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1">
            <a:alphaModFix amt="35000"/>
          </a:blip>
          <a:stretch>
            <a:fillRect/>
          </a:stretch>
        </p:blipFill>
        <p:spPr>
          <a:xfrm>
            <a:off x="3816343" y="1570034"/>
            <a:ext cx="4559313" cy="47662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64703"/>
            <a:ext cx="10515600" cy="764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30683"/>
            <a:ext cx="10515600" cy="364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9362" y="6329385"/>
            <a:ext cx="4022791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711" y="6301020"/>
            <a:ext cx="146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280896" y="183446"/>
            <a:ext cx="1879508" cy="8191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6356186" y="163489"/>
            <a:ext cx="5666282" cy="764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4842154" y="5840940"/>
            <a:ext cx="3449503" cy="82445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618013" y="894392"/>
            <a:ext cx="6955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Проект:  “Социјално претприемништво за млади Ромки (ROMANSE)”</a:t>
            </a:r>
          </a:p>
          <a:p>
            <a:pPr algn="ctr"/>
            <a:r>
              <a:rPr lang="en-US" sz="1400" dirty="0"/>
              <a:t>Проект </a:t>
            </a:r>
            <a:r>
              <a:rPr lang="en-US" sz="1400" dirty="0" err="1"/>
              <a:t>реф</a:t>
            </a:r>
            <a:r>
              <a:rPr lang="en-US" sz="1400" dirty="0"/>
              <a:t>. </a:t>
            </a:r>
            <a:r>
              <a:rPr lang="en-US" sz="1400" dirty="0" err="1"/>
              <a:t>бр</a:t>
            </a:r>
            <a:r>
              <a:rPr lang="en-US" sz="1400" dirty="0"/>
              <a:t>: ИПА III/2023/178565/64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 sz="2500">
                <a:effectLst/>
                <a:latin typeface="+mj-lt"/>
                <a:ea typeface="Calibri" panose="020F0502020204030204" pitchFamily="34" charset="0"/>
              </a:defRPr>
            </a:pPr>
            <a:r>
              <a:rPr lang="en-GB" sz="1800" dirty="0">
                <a:solidFill>
                  <a:srgbClr val="000000"/>
                </a:solidFill>
                <a:effectLst/>
                <a:latin typeface="Franklin Gothic Medium (Headings)"/>
                <a:ea typeface="Calibri" panose="020F0502020204030204" pitchFamily="34" charset="0"/>
              </a:rPr>
              <a:t>Strategies for Engaging with Local Government and Businesses</a:t>
            </a:r>
            <a:endParaRPr lang="en-US" sz="2500" dirty="0">
              <a:latin typeface="Franklin Gothic Medium (Headings)"/>
            </a:endParaRPr>
          </a:p>
        </p:txBody>
      </p:sp>
      <p:sp>
        <p:nvSpPr>
          <p:cNvPr id="4" name="Google Shape;182;p2">
            <a:extLst>
              <a:ext uri="{FF2B5EF4-FFF2-40B4-BE49-F238E27FC236}">
                <a16:creationId xmlns:a16="http://schemas.microsoft.com/office/drawing/2014/main" id="{D3FD85BD-E585-8B2A-A13C-2C9F4F925F78}"/>
              </a:ext>
            </a:extLst>
          </p:cNvPr>
          <p:cNvSpPr txBox="1">
            <a:spLocks/>
          </p:cNvSpPr>
          <p:nvPr/>
        </p:nvSpPr>
        <p:spPr>
          <a:xfrm>
            <a:off x="949158" y="1600200"/>
            <a:ext cx="10293684" cy="20295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b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3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F5496"/>
              </a:buClr>
              <a:buSzPct val="100000"/>
              <a:buFont typeface="Libre Franklin Medium"/>
              <a:buNone/>
            </a:pPr>
            <a:r>
              <a:rPr dirty="0"/>
              <a:t>Capacity BUILDING TO</a:t>
            </a:r>
            <a:br>
              <a:rPr lang="en-US" dirty="0"/>
            </a:br>
            <a:r>
              <a:rPr dirty="0"/>
              <a:t> CSOs</a:t>
            </a:r>
            <a:r>
              <a:rPr lang="en-US" dirty="0"/>
              <a:t> </a:t>
            </a:r>
            <a:r>
              <a:rPr dirty="0"/>
              <a:t>Session </a:t>
            </a:r>
            <a:r>
              <a:rPr lang="en-US" dirty="0"/>
              <a:t>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6D377-4481-067B-3667-E4BAC6511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36DA-F391-9E79-FA15-D25B1A1C3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OBJECTIVES OF THE </a:t>
            </a:r>
            <a:r>
              <a:rPr lang="en-US" dirty="0"/>
              <a:t>SECOND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B50B6-FAC4-E88C-94AE-EBAA01618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7702"/>
            <a:ext cx="9394767" cy="3449260"/>
          </a:xfrm>
        </p:spPr>
        <p:txBody>
          <a:bodyPr>
            <a:normAutofit/>
          </a:bodyPr>
          <a:lstStyle/>
          <a:p>
            <a:pPr marL="63500" indent="63500">
              <a:defRPr>
                <a:latin typeface="Libre Franklin" pitchFamily="2" charset="0"/>
                <a:ea typeface="Times New Roman" panose="02020603050405020304" pitchFamily="18" charset="0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Identifying the mutual benefit of the cooperation with the local authorities and businesses;</a:t>
            </a:r>
            <a:endParaRPr lang="en-US" dirty="0">
              <a:effectLst/>
              <a:latin typeface="Calibri" panose="020F0502020204030204" pitchFamily="34" charset="0"/>
              <a:ea typeface="Lucida Sans" panose="020B0602030504020204" pitchFamily="34" charset="0"/>
              <a:cs typeface="Calibri" panose="020F0502020204030204" pitchFamily="34" charset="0"/>
            </a:endParaRPr>
          </a:p>
          <a:p>
            <a:pPr marL="63500" indent="63500">
              <a:defRPr>
                <a:latin typeface="Libre Franklin" pitchFamily="2" charset="0"/>
                <a:ea typeface="Times New Roman" panose="02020603050405020304" pitchFamily="18" charset="0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participant will learn about the different strategies of cooperation with the local authorities and businesses.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98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87E71-3BD4-76CE-646E-69FAA36C9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9832"/>
            <a:ext cx="10515600" cy="732029"/>
          </a:xfrm>
        </p:spPr>
        <p:txBody>
          <a:bodyPr>
            <a:normAutofit fontScale="90000"/>
          </a:bodyPr>
          <a:lstStyle/>
          <a:p>
            <a:r>
              <a:rPr lang="en-US" dirty="0"/>
              <a:t>Why the cooperation with the local authorities and businesses is crucial for your NGO? </a:t>
            </a:r>
          </a:p>
        </p:txBody>
      </p:sp>
      <p:pic>
        <p:nvPicPr>
          <p:cNvPr id="9" name="Content Placeholder 8" descr="A cartoon character with a question mark&#10;&#10;AI-generated content may be incorrect.">
            <a:extLst>
              <a:ext uri="{FF2B5EF4-FFF2-40B4-BE49-F238E27FC236}">
                <a16:creationId xmlns:a16="http://schemas.microsoft.com/office/drawing/2014/main" id="{8BD8D750-6AE3-48E7-388F-4604CCAB4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6611" y="3039800"/>
            <a:ext cx="6049640" cy="398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B77DE-61CC-2010-2FDD-91EA7BAA7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Mutual benefit of the cooperation with the local 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B23E1-A109-E077-6A5B-23B5E6527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9729"/>
            <a:ext cx="10515600" cy="3697233"/>
          </a:xfrm>
        </p:spPr>
        <p:txBody>
          <a:bodyPr/>
          <a:lstStyle/>
          <a:p>
            <a:r>
              <a:rPr lang="en-US" dirty="0"/>
              <a:t>Access to the different resources on a local level;</a:t>
            </a:r>
          </a:p>
          <a:p>
            <a:r>
              <a:rPr lang="en-US" dirty="0"/>
              <a:t>Increasing Reach and impact of the broader network and communities;</a:t>
            </a:r>
          </a:p>
          <a:p>
            <a:r>
              <a:rPr lang="en-US" dirty="0"/>
              <a:t>Policy influence;</a:t>
            </a:r>
          </a:p>
          <a:p>
            <a:r>
              <a:rPr lang="en-US" dirty="0"/>
              <a:t>Expertise and knowledge sharing;</a:t>
            </a:r>
          </a:p>
          <a:p>
            <a:r>
              <a:rPr lang="en-US" dirty="0"/>
              <a:t>Sustainability;</a:t>
            </a:r>
          </a:p>
          <a:p>
            <a:r>
              <a:rPr lang="en-US" dirty="0"/>
              <a:t>Legitimacy and trust.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03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A194F-FCD4-6FCC-EBF8-AD3CB688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Importance of CSO and Stakeholder Partnerships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56952-AFB3-9851-0A7A-99043BBE4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Why are these partnerships crucial?</a:t>
            </a: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Enhance community development</a:t>
            </a: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Stakeholders bring local knowledge, while CSOs provide expertise in social change.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Create sustainable solutions</a:t>
            </a: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Collaboration ensures that solutions are contextually appropriate and lasting.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Strengthen local ownership</a:t>
            </a: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Local stakeholders are more likely to invest in projects they have helped shape.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36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50598-AC30-6974-11CA-C0B613307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Mutual Benefits for CSOs and Local Stakeholders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7EB86-6758-CB4B-B616-D76448301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For CSOs</a:t>
            </a:r>
            <a:endParaRPr lang="en-US" sz="25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Increased effectiveness</a:t>
            </a:r>
            <a:r>
              <a:rPr lang="en-US" sz="2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Access to local insights and networks.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Sustainability</a:t>
            </a:r>
            <a:r>
              <a:rPr lang="en-US" sz="2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Partnerships ensure long-term success through local ownership.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Enhanced legitimacy</a:t>
            </a:r>
            <a:r>
              <a:rPr lang="en-US" sz="2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Gaining trust and buy-in from the local community.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For Local Stakeholders</a:t>
            </a:r>
            <a:endParaRPr lang="en-US" sz="25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Access to expertise</a:t>
            </a:r>
            <a:r>
              <a:rPr lang="en-US" sz="2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CSOs often have technical knowledge and resources.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Improved service delivery</a:t>
            </a:r>
            <a:r>
              <a:rPr lang="en-US" sz="2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CSOs bring innovative solutions to local issues.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Capacity building</a:t>
            </a:r>
            <a:r>
              <a:rPr lang="en-US" sz="2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Stakeholders improve skills and infrastructure through collaboration.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088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3DB51-842D-D324-31ED-50BBD5FB8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Tips for Successful Partnerships</a:t>
            </a:r>
            <a:endParaRPr lang="en-U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F6871-5981-0C04-683C-F01E80624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Build Trust</a:t>
            </a:r>
            <a:endParaRPr lang="en-US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Open, transparent communication is key.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Example: A CSO working with a local community health center might ensure regular meetings to align on objectives and processes.</a:t>
            </a: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Foster Mutual Respect</a:t>
            </a:r>
            <a:endParaRPr lang="en-US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Recognize and value the expertise of both parties.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Example: A CSO working with local businesses should acknowledge the local business owners' knowledge of the community's economic needs.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481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EEE6B-5C0B-9BFB-D9D4-B3257DC68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Tips for Successful Partnerships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C893B-63BA-C34B-4E3E-B503E0513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Set Clear Goals and Expectations</a:t>
            </a:r>
            <a:endParaRPr lang="en-US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Both parties should have a shared understanding of the project’s outcomes.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Example: A partnership between a CSO and a local environmental group could involve clear agreements about environmental restoration targets.</a:t>
            </a: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Be Adaptable and Open to Feedback</a:t>
            </a:r>
            <a:endParaRPr lang="en-US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 open to modifying strategies as necessary.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Example: A CSO working with local farmers might adapt agricultural techniques based on the farmers' feedback.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89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C639-09F8-C221-A913-088905A6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Key Takeaways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97791-2FEC-B661-879B-B74B89445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Mutual benefits come from: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Trust, respect, and shared goals.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Leveraging both local expertise and external resources.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 well-structured partnership leads to sustainable community development.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Always engage in feedback loops to keep the partnership dynamic and effective.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721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1C457-C86B-6ED5-4613-659847B15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5629C-D9A9-1D41-C777-F4CEBE29D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OBJECTIVES OF THE </a:t>
            </a:r>
            <a:r>
              <a:rPr lang="en-US" dirty="0"/>
              <a:t>THIRD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B6177-92DF-E84E-1457-3295FD696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1241"/>
            <a:ext cx="9394767" cy="3449260"/>
          </a:xfrm>
        </p:spPr>
        <p:txBody>
          <a:bodyPr>
            <a:normAutofit/>
          </a:bodyPr>
          <a:lstStyle/>
          <a:p>
            <a:pPr marL="63500" indent="63500">
              <a:defRPr>
                <a:latin typeface="Libre Franklin" pitchFamily="2" charset="0"/>
                <a:ea typeface="Times New Roman" panose="02020603050405020304" pitchFamily="18" charset="0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The participants will learn the basic communication skills;</a:t>
            </a:r>
            <a:endParaRPr lang="en-US" dirty="0">
              <a:effectLst/>
              <a:latin typeface="Calibri" panose="020F0502020204030204" pitchFamily="34" charset="0"/>
              <a:ea typeface="Lucida Sans" panose="020B0602030504020204" pitchFamily="34" charset="0"/>
              <a:cs typeface="Calibri" panose="020F0502020204030204" pitchFamily="34" charset="0"/>
            </a:endParaRPr>
          </a:p>
          <a:p>
            <a:pPr marL="63500" indent="63500">
              <a:defRPr>
                <a:latin typeface="Libre Franklin" pitchFamily="2" charset="0"/>
                <a:ea typeface="Times New Roman" panose="02020603050405020304" pitchFamily="18" charset="0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participants will learn the basic negotiation skills;</a:t>
            </a:r>
          </a:p>
          <a:p>
            <a:pPr marL="63500" indent="63500">
              <a:defRPr>
                <a:latin typeface="Libre Franklin" pitchFamily="2" charset="0"/>
                <a:ea typeface="Times New Roman" panose="02020603050405020304" pitchFamily="18" charset="0"/>
              </a:defRPr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Learn essential communication and negotiation strategies to enhance relationships, achieve goals, and resolve conflicts.</a:t>
            </a:r>
          </a:p>
        </p:txBody>
      </p:sp>
    </p:spTree>
    <p:extLst>
      <p:ext uri="{BB962C8B-B14F-4D97-AF65-F5344CB8AC3E}">
        <p14:creationId xmlns:p14="http://schemas.microsoft.com/office/powerpoint/2010/main" val="3351894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7927E-DF09-3786-7DF9-13A74FF4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What is Communication?</a:t>
            </a:r>
            <a:endParaRPr lang="en-U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 descr="A person and person looking at a tangled line&#10;&#10;AI-generated content may be incorrect.">
            <a:extLst>
              <a:ext uri="{FF2B5EF4-FFF2-40B4-BE49-F238E27FC236}">
                <a16:creationId xmlns:a16="http://schemas.microsoft.com/office/drawing/2014/main" id="{310809F0-0F81-0AB6-0AC6-4DDD34777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394" y="2125400"/>
            <a:ext cx="7037294" cy="3987800"/>
          </a:xfrm>
        </p:spPr>
      </p:pic>
    </p:spTree>
    <p:extLst>
      <p:ext uri="{BB962C8B-B14F-4D97-AF65-F5344CB8AC3E}">
        <p14:creationId xmlns:p14="http://schemas.microsoft.com/office/powerpoint/2010/main" val="97629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234C-3AD9-5047-4EF7-AFB30049D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OBJECTIVES OF THE </a:t>
            </a:r>
            <a:r>
              <a:rPr lang="en-US" dirty="0"/>
              <a:t>FIRST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3C985-2BEB-2DB5-BE5D-2541BEA55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7702"/>
            <a:ext cx="9394767" cy="3449260"/>
          </a:xfrm>
        </p:spPr>
        <p:txBody>
          <a:bodyPr>
            <a:normAutofit/>
          </a:bodyPr>
          <a:lstStyle/>
          <a:p>
            <a:pPr marL="63500" indent="63500">
              <a:defRPr>
                <a:latin typeface="Libre Franklin" pitchFamily="2" charset="0"/>
                <a:ea typeface="Times New Roman" panose="02020603050405020304" pitchFamily="18" charset="0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Discuss effective approaches for engaging authorities and businesses.</a:t>
            </a:r>
          </a:p>
          <a:p>
            <a:pPr marL="63500" indent="63500">
              <a:defRPr>
                <a:latin typeface="Libre Franklin" pitchFamily="2" charset="0"/>
                <a:ea typeface="Times New Roman" panose="02020603050405020304" pitchFamily="18" charset="0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participants will learn about the tips and strategies for approaching to the local authorities and businesses;</a:t>
            </a:r>
            <a:endParaRPr lang="en-US" dirty="0">
              <a:effectLst/>
              <a:latin typeface="Calibri" panose="020F0502020204030204" pitchFamily="34" charset="0"/>
              <a:ea typeface="Lucida Sans" panose="020B0602030504020204" pitchFamily="34" charset="0"/>
              <a:cs typeface="Calibri" panose="020F0502020204030204" pitchFamily="34" charset="0"/>
            </a:endParaRPr>
          </a:p>
          <a:p>
            <a:pPr marL="63500" indent="63500">
              <a:defRPr>
                <a:latin typeface="Libre Franklin" pitchFamily="2" charset="0"/>
                <a:ea typeface="Times New Roman" panose="02020603050405020304" pitchFamily="18" charset="0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participant will understand the importance of using of the local resources and connections with different stakeholders.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93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72543-263F-7C37-AD19-D379263F1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Types of Communication</a:t>
            </a:r>
            <a:r>
              <a:rPr lang="en-US" sz="5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39BF9-5B74-B940-0412-A23367633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Verbal</a:t>
            </a: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Spoken or written words</a:t>
            </a:r>
          </a:p>
          <a:p>
            <a:pPr marL="457200" marR="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Non-verbal</a:t>
            </a: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Body language, gestures, eye contact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group of people with different colors&#10;&#10;AI-generated content may be incorrect.">
            <a:extLst>
              <a:ext uri="{FF2B5EF4-FFF2-40B4-BE49-F238E27FC236}">
                <a16:creationId xmlns:a16="http://schemas.microsoft.com/office/drawing/2014/main" id="{4B0751E3-2E7A-DB0D-FF58-27F290909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569" y="1759385"/>
            <a:ext cx="2711822" cy="2033867"/>
          </a:xfrm>
          <a:prstGeom prst="rect">
            <a:avLst/>
          </a:prstGeom>
        </p:spPr>
      </p:pic>
      <p:pic>
        <p:nvPicPr>
          <p:cNvPr id="7" name="Picture 6" descr="A group of men in suits&#10;&#10;AI-generated content may be incorrect.">
            <a:extLst>
              <a:ext uri="{FF2B5EF4-FFF2-40B4-BE49-F238E27FC236}">
                <a16:creationId xmlns:a16="http://schemas.microsoft.com/office/drawing/2014/main" id="{232063A9-81E7-7B74-736D-22A640F66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710" y="4535957"/>
            <a:ext cx="3408336" cy="17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34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93F2E-0363-E992-828A-B4CB18A21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Core Communication Skills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D54A2-2C93-564A-DB04-FD6E0314E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Clarity and Conciseness</a:t>
            </a:r>
            <a:r>
              <a:rPr lang="en-US" sz="2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Get to the point without unnecessary details.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Active Listening</a:t>
            </a:r>
            <a:r>
              <a:rPr lang="en-US" sz="2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Pay full attention, ask questions, and provide feedback.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Empathy</a:t>
            </a:r>
            <a:r>
              <a:rPr lang="en-US" sz="2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Understand the emotions and viewpoints of others.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Confidence</a:t>
            </a:r>
            <a:r>
              <a:rPr lang="en-US" sz="2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Express your ideas clearly and assertively.</a:t>
            </a:r>
          </a:p>
          <a:p>
            <a:pPr marL="0" indent="0">
              <a:buNone/>
            </a:pPr>
            <a:r>
              <a:rPr lang="en-US" sz="25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 Body Language</a:t>
            </a:r>
            <a:r>
              <a:rPr lang="en-US" sz="2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Ensure non-verbal cues align with the message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185126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05F5-7A27-DB25-96EA-0F6E8DC17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is Negotiation?</a:t>
            </a:r>
            <a:endParaRPr lang="en-US" sz="5000" dirty="0"/>
          </a:p>
        </p:txBody>
      </p:sp>
      <p:pic>
        <p:nvPicPr>
          <p:cNvPr id="5" name="Content Placeholder 4" descr="Cartoon of men shaking hands&#10;&#10;AI-generated content may be incorrect.">
            <a:extLst>
              <a:ext uri="{FF2B5EF4-FFF2-40B4-BE49-F238E27FC236}">
                <a16:creationId xmlns:a16="http://schemas.microsoft.com/office/drawing/2014/main" id="{B4EEE4B1-6DB0-5A28-8F19-7AC27F06E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2338" y="2189163"/>
            <a:ext cx="7087323" cy="398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219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6063C-94F2-A02E-B461-FF1052EE4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Key Elements of Negotiation</a:t>
            </a: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BDB94-4827-CA19-5436-42DBAD630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Preparation</a:t>
            </a:r>
            <a:r>
              <a:rPr lang="en-US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Know what you want, understand the needs of the other party.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Clear Objectives</a:t>
            </a:r>
            <a:r>
              <a:rPr lang="en-US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Define goals before entering negotiations.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Flexibility</a:t>
            </a:r>
            <a:r>
              <a:rPr lang="en-US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Be open to alternative solutions.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Effective Communication</a:t>
            </a:r>
            <a:r>
              <a:rPr lang="en-US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Share information clearly and listen actively.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Problem-Solving</a:t>
            </a:r>
            <a:r>
              <a:rPr lang="en-US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Focus on resolving the issue, not on winning.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30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57AF-B434-8260-EF4B-4E89AA871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Negotiation Strategies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A439E-29B9-7AA7-A774-4702F9149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BATNA (Best Alternative to a Negotiated Agreement)</a:t>
            </a: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Know your alternatives.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ZOPA (Zone of Possible Agreement)</a:t>
            </a: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Identify the range where both parties’ interests align.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Anchoring</a:t>
            </a: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Set the starting point for negotiations.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Concessions</a:t>
            </a: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Plan what you can offer and where you can make compromises.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30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29F62-EFCC-E890-56B2-21CDB1F8D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Practical Tips for Effective Negotiation</a:t>
            </a:r>
            <a:endParaRPr lang="en-U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E178E-BA89-3885-843A-87BFCBE69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Know your limits</a:t>
            </a: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Understand your minimum acceptable deal.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Build rapport</a:t>
            </a: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Establish trust and understanding with the other party.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Remain patient</a:t>
            </a: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Don’t rush into a deal; take time to assess options.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Control emotions</a:t>
            </a: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Stay calm and composed under pressure.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64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DADEB-FBCE-DDAC-44F5-5F4A36DD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Common Pitfalls in Communication and Negotiation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3022-5F9C-D899-31F9-FE3A99B7D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R="0"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Overgeneralizing: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Making broad assumptions without evidence.</a:t>
            </a:r>
          </a:p>
          <a:p>
            <a:pPr marR="0"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Interrupting: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Preventing the other party from speaking.</a:t>
            </a:r>
          </a:p>
          <a:p>
            <a:pPr marR="0"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Being too rigid: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Not being willing to compromise or adjust your stance.</a:t>
            </a:r>
          </a:p>
          <a:p>
            <a:r>
              <a:rPr lang="en-US" sz="30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Emotional reactions</a:t>
            </a:r>
            <a:r>
              <a:rPr lang="en-US" sz="3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Letting frustration or anger cloud judgment.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514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80BFD-4EA8-0AF5-66BC-BA04BACF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- BATNA</a:t>
            </a:r>
          </a:p>
        </p:txBody>
      </p:sp>
      <p:pic>
        <p:nvPicPr>
          <p:cNvPr id="4" name="Content Placeholder 4" descr="A group of colorful people sitting around a round table  AI-generated content may be incorrect.">
            <a:extLst>
              <a:ext uri="{FF2B5EF4-FFF2-40B4-BE49-F238E27FC236}">
                <a16:creationId xmlns:a16="http://schemas.microsoft.com/office/drawing/2014/main" id="{95E7A7B6-F51C-E4E4-DB96-0FCE256EB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25400"/>
            <a:ext cx="4775808" cy="398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9715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ED3FE-756A-F840-6EFC-4D8677F2B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6D0C0-7E29-77DE-2AB2-69EBF3234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Strong communication and negotiation skills are critical for professional and personal success.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Practice active listening, empathy, and clarity.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Be prepared for negotiations, and always look for mutually beneficial solutions.</a:t>
            </a:r>
          </a:p>
        </p:txBody>
      </p:sp>
    </p:spTree>
    <p:extLst>
      <p:ext uri="{BB962C8B-B14F-4D97-AF65-F5344CB8AC3E}">
        <p14:creationId xmlns:p14="http://schemas.microsoft.com/office/powerpoint/2010/main" val="3726124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365CD-9D45-AB30-51B2-70F442BF7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619" y="3062985"/>
            <a:ext cx="10515600" cy="732029"/>
          </a:xfrm>
        </p:spPr>
        <p:txBody>
          <a:bodyPr/>
          <a:lstStyle/>
          <a:p>
            <a:r>
              <a:t>Thank you for your kind attention. </a:t>
            </a:r>
          </a:p>
        </p:txBody>
      </p:sp>
    </p:spTree>
    <p:extLst>
      <p:ext uri="{BB962C8B-B14F-4D97-AF65-F5344CB8AC3E}">
        <p14:creationId xmlns:p14="http://schemas.microsoft.com/office/powerpoint/2010/main" val="398263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F6CEA-1964-479C-843E-E157D4D3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/>
                <a:latin typeface="Franklin Gothic Medium (Headings)"/>
                <a:ea typeface="Aptos" panose="020B0004020202020204" pitchFamily="34" charset="0"/>
                <a:cs typeface="Times New Roman" panose="02020603050405020304" pitchFamily="18" charset="0"/>
              </a:rPr>
              <a:t>Key Points</a:t>
            </a:r>
            <a:endParaRPr lang="en-US" sz="4000" dirty="0">
              <a:latin typeface="Franklin Gothic Medium 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6429A-07C9-CFAC-C7DB-ABA496E3D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  <a:p>
            <a:pPr marR="0" lvl="1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800" kern="100" dirty="0">
                <a:effectLst/>
                <a:latin typeface="Franklin Gothic Book (Body)"/>
                <a:ea typeface="Aptos" panose="020B0004020202020204" pitchFamily="34" charset="0"/>
                <a:cs typeface="Times New Roman" panose="02020603050405020304" pitchFamily="18" charset="0"/>
              </a:rPr>
              <a:t>Importance of building trust</a:t>
            </a:r>
          </a:p>
          <a:p>
            <a:pPr marR="0" lvl="1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800" kern="100" dirty="0">
                <a:effectLst/>
                <a:latin typeface="Franklin Gothic Book (Body)"/>
                <a:ea typeface="Aptos" panose="020B0004020202020204" pitchFamily="34" charset="0"/>
                <a:cs typeface="Times New Roman" panose="02020603050405020304" pitchFamily="18" charset="0"/>
              </a:rPr>
              <a:t>Different strategies for each target group</a:t>
            </a:r>
          </a:p>
          <a:p>
            <a:pPr marR="0" lvl="1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800" kern="100" dirty="0">
                <a:effectLst/>
                <a:latin typeface="Franklin Gothic Book (Body)"/>
                <a:ea typeface="Aptos" panose="020B0004020202020204" pitchFamily="34" charset="0"/>
                <a:cs typeface="Times New Roman" panose="02020603050405020304" pitchFamily="18" charset="0"/>
              </a:rPr>
              <a:t>Tailoring communication to each context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4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7ADB8-746D-DDC7-0394-4CD4B637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Understanding Authorities vs. Businesses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9F4A4-3E97-F0BF-4689-599578071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Authorities:</a:t>
            </a: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Government, regulatory bodies, or other official entities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Focus on compliance, legal frameworks, and public service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Businesses:</a:t>
            </a: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Corporations, small enterprises, or startups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Focus on ROI, partnerships, and profitability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02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1C297-D453-2923-CF9C-47BCDFD2A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Preparing Your Approach</a:t>
            </a:r>
            <a:endParaRPr lang="en-U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13B36-E896-2F6F-08E2-65D562FE7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Research:</a:t>
            </a: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Understand the interests, goals, and challenges of your target.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Tailored Proposal:</a:t>
            </a: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Focus on how your proposal aligns with their priorities.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Clear Communication:</a:t>
            </a: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Simplify your message to avoid overwhelming the recipient.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83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8F98E-D843-9462-977E-34BA58F19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Approaching Authorities</a:t>
            </a:r>
            <a:endParaRPr lang="en-U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F2411-A6BC-913C-4BFC-D84A78A3B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Know the Regulations:</a:t>
            </a:r>
            <a:endParaRPr lang="en-US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Understand laws, policies, or procedures that may affect your request.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Leverage Public Interest:</a:t>
            </a:r>
            <a:endParaRPr lang="en-US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Highlight the potential public benefits of your proposal.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Be Formal and Professional:</a:t>
            </a:r>
            <a:endParaRPr lang="en-US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Use a respectful tone and formal language.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Follow Protocol:</a:t>
            </a:r>
            <a:endParaRPr lang="en-US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Ensure you’re aware of necessary steps, paperwork, and timelines.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61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0183-0867-C49A-2E5D-810947AEF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Approaching Businesses</a:t>
            </a:r>
            <a:endParaRPr lang="en-U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F2510-3904-9447-415C-B5D2740BB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Value Proposition:</a:t>
            </a:r>
            <a:endParaRPr lang="en-US" sz="10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Emphasize how your product or service adds value to their business.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Network and Referrals:</a:t>
            </a:r>
            <a:endParaRPr lang="en-US" sz="10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Utilize personal networks or industry connections for introductions.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Be Concise and Clear:</a:t>
            </a:r>
            <a:endParaRPr lang="en-US" sz="10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Be direct and make your offer clear in the first few interactions.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Build Long-Term Relationships:</a:t>
            </a:r>
            <a:endParaRPr lang="en-US" sz="10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Position your approach as part of an ongoing relationship, not just a one-time transaction.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4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F4F20-080F-01F2-C4BA-46140E44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Building Long-Term Relationships</a:t>
            </a:r>
            <a:endParaRPr lang="en-U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5DD5D-9CAB-FC08-B894-89A10DB97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Stay Engaged:</a:t>
            </a: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Follow up periodically and show genuine interest in their success.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Offer Continued Value:</a:t>
            </a: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Ensure that your contributions are consistent and valuable over time.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Share Success Stories:</a:t>
            </a: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Provide case studies, testimonials, or results that showcase your success.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16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B7268-120A-BA08-B175-B041CA533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354" y="1436914"/>
            <a:ext cx="7321446" cy="688486"/>
          </a:xfrm>
        </p:spPr>
        <p:txBody>
          <a:bodyPr anchor="ctr">
            <a:normAutofit/>
          </a:bodyPr>
          <a:lstStyle/>
          <a:p>
            <a:r>
              <a:rPr lang="en-US" sz="3100"/>
              <a:t>Guest speaker – Business representative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A4BA9F8-8552-F401-35DA-0C3AF3102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354" y="2188563"/>
            <a:ext cx="7321446" cy="3988399"/>
          </a:xfrm>
        </p:spPr>
        <p:txBody>
          <a:bodyPr/>
          <a:lstStyle/>
          <a:p>
            <a:r>
              <a:rPr lang="en-US" dirty="0"/>
              <a:t>Key challenges in cooperation with the local authorities</a:t>
            </a:r>
          </a:p>
          <a:p>
            <a:r>
              <a:rPr lang="en-US" dirty="0"/>
              <a:t>Benefits from the good relationship with the local authorities</a:t>
            </a:r>
          </a:p>
          <a:p>
            <a:r>
              <a:rPr lang="en-US" dirty="0"/>
              <a:t>Importance of the cooperation with the local partners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Cartoon a person in a suit holding a phone&#10;&#10;AI-generated content may be incorrect.">
            <a:extLst>
              <a:ext uri="{FF2B5EF4-FFF2-40B4-BE49-F238E27FC236}">
                <a16:creationId xmlns:a16="http://schemas.microsoft.com/office/drawing/2014/main" id="{EA6FBE89-02CD-1083-2C08-33947E3C5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9511" r="10512" b="1"/>
          <a:stretch/>
        </p:blipFill>
        <p:spPr>
          <a:xfrm>
            <a:off x="284709" y="1219200"/>
            <a:ext cx="3522663" cy="5033973"/>
          </a:xfrm>
          <a:noFill/>
        </p:spPr>
      </p:pic>
    </p:spTree>
    <p:extLst>
      <p:ext uri="{BB962C8B-B14F-4D97-AF65-F5344CB8AC3E}">
        <p14:creationId xmlns:p14="http://schemas.microsoft.com/office/powerpoint/2010/main" val="4172614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7231</TotalTime>
  <Words>1199</Words>
  <Application>Microsoft Office PowerPoint</Application>
  <PresentationFormat>Widescreen</PresentationFormat>
  <Paragraphs>143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Aptos</vt:lpstr>
      <vt:lpstr>Arial</vt:lpstr>
      <vt:lpstr>Calibri</vt:lpstr>
      <vt:lpstr>Courier New</vt:lpstr>
      <vt:lpstr>Franklin Gothic Book</vt:lpstr>
      <vt:lpstr>Franklin Gothic Book (Body)</vt:lpstr>
      <vt:lpstr>Franklin Gothic Medium</vt:lpstr>
      <vt:lpstr>Franklin Gothic Medium (Headings)</vt:lpstr>
      <vt:lpstr>Libre Franklin Medium</vt:lpstr>
      <vt:lpstr>Symbol</vt:lpstr>
      <vt:lpstr>Wingdings</vt:lpstr>
      <vt:lpstr>Office Theme 2013 - 2022</vt:lpstr>
      <vt:lpstr>PowerPoint Presentation</vt:lpstr>
      <vt:lpstr>OBJECTIVES OF THE FIRST SESSION</vt:lpstr>
      <vt:lpstr>Key Points</vt:lpstr>
      <vt:lpstr>Understanding Authorities vs. Businesses</vt:lpstr>
      <vt:lpstr>Preparing Your Approach</vt:lpstr>
      <vt:lpstr>Approaching Authorities</vt:lpstr>
      <vt:lpstr>Approaching Businesses</vt:lpstr>
      <vt:lpstr>Building Long-Term Relationships</vt:lpstr>
      <vt:lpstr>Guest speaker – Business representative</vt:lpstr>
      <vt:lpstr>OBJECTIVES OF THE SECOND SESSION</vt:lpstr>
      <vt:lpstr>Why the cooperation with the local authorities and businesses is crucial for your NGO? </vt:lpstr>
      <vt:lpstr>Mutual benefit of the cooperation with the local stakeholders</vt:lpstr>
      <vt:lpstr>Importance of CSO and Stakeholder Partnerships</vt:lpstr>
      <vt:lpstr>Mutual Benefits for CSOs and Local Stakeholders</vt:lpstr>
      <vt:lpstr>Tips for Successful Partnerships</vt:lpstr>
      <vt:lpstr>Tips for Successful Partnerships</vt:lpstr>
      <vt:lpstr>Key Takeaways</vt:lpstr>
      <vt:lpstr>OBJECTIVES OF THE THIRD SESSION</vt:lpstr>
      <vt:lpstr>What is Communication?</vt:lpstr>
      <vt:lpstr>Types of Communication:</vt:lpstr>
      <vt:lpstr>Core Communication Skills</vt:lpstr>
      <vt:lpstr>What is Negotiation?</vt:lpstr>
      <vt:lpstr>Key Elements of Negotiation</vt:lpstr>
      <vt:lpstr>Negotiation Strategies</vt:lpstr>
      <vt:lpstr>Practical Tips for Effective Negotiation</vt:lpstr>
      <vt:lpstr>Common Pitfalls in Communication and Negotiation</vt:lpstr>
      <vt:lpstr>Exercise - BATNA</vt:lpstr>
      <vt:lpstr>Conclusions</vt:lpstr>
      <vt:lpstr>Thank you for your kind attention.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Elvis Hajdar</dc:creator>
  <cp:lastModifiedBy>Sebihan Demirovski</cp:lastModifiedBy>
  <cp:revision>74</cp:revision>
  <dcterms:created xsi:type="dcterms:W3CDTF">2024-12-19T11:48:00Z</dcterms:created>
  <dcterms:modified xsi:type="dcterms:W3CDTF">2025-02-06T23:09:45Z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8A82890A4C74480DBF60C6BD2560E922_13</vt:lpwstr>
  </property>
  <property fmtid="{D5CDD505-2E9C-101B-9397-08002B2CF9AE}" pid="3" name="KSOProductBuildVer">
    <vt:lpwstr>1033-12.2.0.19307</vt:lpwstr>
  </property>
</Properties>
</file>