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312" r:id="rId5"/>
    <p:sldId id="313" r:id="rId6"/>
    <p:sldId id="314" r:id="rId7"/>
    <p:sldId id="315" r:id="rId8"/>
    <p:sldId id="323" r:id="rId9"/>
    <p:sldId id="316" r:id="rId10"/>
    <p:sldId id="317" r:id="rId11"/>
    <p:sldId id="318" r:id="rId12"/>
    <p:sldId id="319" r:id="rId13"/>
    <p:sldId id="320" r:id="rId14"/>
    <p:sldId id="322" r:id="rId15"/>
    <p:sldId id="321" r:id="rId16"/>
    <p:sldId id="325" r:id="rId17"/>
    <p:sldId id="326" r:id="rId18"/>
    <p:sldId id="327" r:id="rId19"/>
    <p:sldId id="32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6327"/>
  </p:normalViewPr>
  <p:slideViewPr>
    <p:cSldViewPr snapToGrid="0">
      <p:cViewPr varScale="1">
        <p:scale>
          <a:sx n="62" d="100"/>
          <a:sy n="62" d="100"/>
        </p:scale>
        <p:origin x="10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57CD2-375B-40A3-A5C6-8C4DD2EDF9B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FD129BBF-3542-4E64-8380-319F88F6806D}" type="pres">
      <dgm:prSet presAssocID="{0D457CD2-375B-40A3-A5C6-8C4DD2EDF9B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4AB59824-6648-4630-A5D8-9BDE221E8FE9}" type="presOf" srcId="{0D457CD2-375B-40A3-A5C6-8C4DD2EDF9B2}" destId="{FD129BBF-3542-4E64-8380-319F88F6806D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00992-0275-47AF-B9C4-3E9A6F50E92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CF6D-A45C-4857-8400-FB4B00109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7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0457"/>
            <a:ext cx="9144000" cy="2029506"/>
          </a:xfrm>
        </p:spPr>
        <p:txBody>
          <a:bodyPr anchor="b"/>
          <a:lstStyle>
            <a:lvl1pPr algn="ctr">
              <a:defRPr sz="6000" b="1" spc="3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1056"/>
            <a:ext cx="10515600" cy="71410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Čučo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539646" y="1004341"/>
            <a:ext cx="2353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335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244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153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3335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244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153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809625" y="1567543"/>
            <a:ext cx="10267950" cy="402363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9682"/>
            <a:ext cx="3932237" cy="9797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29682"/>
            <a:ext cx="6172200" cy="42313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3932237" cy="3201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 &amp;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968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29681"/>
            <a:ext cx="6172200" cy="42313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08514"/>
            <a:ext cx="3932237" cy="30604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ni slika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7580" y="1510532"/>
            <a:ext cx="7615004" cy="38369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329244" y="2360478"/>
            <a:ext cx="5685065" cy="3429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  <a:gd name="connsiteX0-71" fmla="*/ 564 w 22849"/>
              <a:gd name="connsiteY0-72" fmla="*/ 0 h 25468"/>
              <a:gd name="connsiteX1-73" fmla="*/ 22849 w 22849"/>
              <a:gd name="connsiteY1-74" fmla="*/ 0 h 25468"/>
              <a:gd name="connsiteX2-75" fmla="*/ 22849 w 22849"/>
              <a:gd name="connsiteY2-76" fmla="*/ 17322 h 25468"/>
              <a:gd name="connsiteX3-77" fmla="*/ 1362 w 22849"/>
              <a:gd name="connsiteY3-78" fmla="*/ 25468 h 25468"/>
              <a:gd name="connsiteX4-79" fmla="*/ 564 w 22849"/>
              <a:gd name="connsiteY4-80" fmla="*/ 0 h 25468"/>
              <a:gd name="connsiteX0-81" fmla="*/ 564 w 22849"/>
              <a:gd name="connsiteY0-82" fmla="*/ 0 h 27240"/>
              <a:gd name="connsiteX1-83" fmla="*/ 22849 w 22849"/>
              <a:gd name="connsiteY1-84" fmla="*/ 0 h 27240"/>
              <a:gd name="connsiteX2-85" fmla="*/ 22849 w 22849"/>
              <a:gd name="connsiteY2-86" fmla="*/ 17322 h 27240"/>
              <a:gd name="connsiteX3-87" fmla="*/ 1362 w 22849"/>
              <a:gd name="connsiteY3-88" fmla="*/ 25468 h 27240"/>
              <a:gd name="connsiteX4-89" fmla="*/ 564 w 22849"/>
              <a:gd name="connsiteY4-90" fmla="*/ 0 h 27240"/>
              <a:gd name="connsiteX0-91" fmla="*/ 564 w 23027"/>
              <a:gd name="connsiteY0-92" fmla="*/ 0 h 27229"/>
              <a:gd name="connsiteX1-93" fmla="*/ 22849 w 23027"/>
              <a:gd name="connsiteY1-94" fmla="*/ 0 h 27229"/>
              <a:gd name="connsiteX2-95" fmla="*/ 23027 w 23027"/>
              <a:gd name="connsiteY2-96" fmla="*/ 17198 h 27229"/>
              <a:gd name="connsiteX3-97" fmla="*/ 1362 w 23027"/>
              <a:gd name="connsiteY3-98" fmla="*/ 25468 h 27229"/>
              <a:gd name="connsiteX4-99" fmla="*/ 564 w 23027"/>
              <a:gd name="connsiteY4-100" fmla="*/ 0 h 27229"/>
              <a:gd name="connsiteX0-101" fmla="*/ 564 w 23027"/>
              <a:gd name="connsiteY0-102" fmla="*/ 0 h 26511"/>
              <a:gd name="connsiteX1-103" fmla="*/ 22849 w 23027"/>
              <a:gd name="connsiteY1-104" fmla="*/ 0 h 26511"/>
              <a:gd name="connsiteX2-105" fmla="*/ 23027 w 23027"/>
              <a:gd name="connsiteY2-106" fmla="*/ 17198 h 26511"/>
              <a:gd name="connsiteX3-107" fmla="*/ 1362 w 23027"/>
              <a:gd name="connsiteY3-108" fmla="*/ 25468 h 26511"/>
              <a:gd name="connsiteX4-109" fmla="*/ 564 w 23027"/>
              <a:gd name="connsiteY4-110" fmla="*/ 0 h 26511"/>
              <a:gd name="connsiteX0-111" fmla="*/ 564 w 23027"/>
              <a:gd name="connsiteY0-112" fmla="*/ 0 h 26417"/>
              <a:gd name="connsiteX1-113" fmla="*/ 22849 w 23027"/>
              <a:gd name="connsiteY1-114" fmla="*/ 0 h 26417"/>
              <a:gd name="connsiteX2-115" fmla="*/ 23027 w 23027"/>
              <a:gd name="connsiteY2-116" fmla="*/ 17198 h 26417"/>
              <a:gd name="connsiteX3-117" fmla="*/ 1362 w 23027"/>
              <a:gd name="connsiteY3-118" fmla="*/ 25468 h 26417"/>
              <a:gd name="connsiteX4-119" fmla="*/ 564 w 23027"/>
              <a:gd name="connsiteY4-120" fmla="*/ 0 h 26417"/>
              <a:gd name="connsiteX0-121" fmla="*/ 11 w 22474"/>
              <a:gd name="connsiteY0-122" fmla="*/ 0 h 26417"/>
              <a:gd name="connsiteX1-123" fmla="*/ 22296 w 22474"/>
              <a:gd name="connsiteY1-124" fmla="*/ 0 h 26417"/>
              <a:gd name="connsiteX2-125" fmla="*/ 22474 w 22474"/>
              <a:gd name="connsiteY2-126" fmla="*/ 17198 h 26417"/>
              <a:gd name="connsiteX3-127" fmla="*/ 809 w 22474"/>
              <a:gd name="connsiteY3-128" fmla="*/ 25468 h 26417"/>
              <a:gd name="connsiteX4-129" fmla="*/ 11 w 22474"/>
              <a:gd name="connsiteY4-130" fmla="*/ 0 h 26417"/>
              <a:gd name="connsiteX0-131" fmla="*/ 16 w 22479"/>
              <a:gd name="connsiteY0-132" fmla="*/ 0 h 26417"/>
              <a:gd name="connsiteX1-133" fmla="*/ 22301 w 22479"/>
              <a:gd name="connsiteY1-134" fmla="*/ 0 h 26417"/>
              <a:gd name="connsiteX2-135" fmla="*/ 22479 w 22479"/>
              <a:gd name="connsiteY2-136" fmla="*/ 17198 h 26417"/>
              <a:gd name="connsiteX3-137" fmla="*/ 814 w 22479"/>
              <a:gd name="connsiteY3-138" fmla="*/ 25468 h 26417"/>
              <a:gd name="connsiteX4-139" fmla="*/ 16 w 22479"/>
              <a:gd name="connsiteY4-140" fmla="*/ 0 h 26417"/>
              <a:gd name="connsiteX0-141" fmla="*/ 16 w 22538"/>
              <a:gd name="connsiteY0-142" fmla="*/ 2715 h 28802"/>
              <a:gd name="connsiteX1-143" fmla="*/ 22301 w 22538"/>
              <a:gd name="connsiteY1-144" fmla="*/ 2715 h 28802"/>
              <a:gd name="connsiteX2-145" fmla="*/ 22538 w 22538"/>
              <a:gd name="connsiteY2-146" fmla="*/ 2705 h 28802"/>
              <a:gd name="connsiteX3-147" fmla="*/ 814 w 22538"/>
              <a:gd name="connsiteY3-148" fmla="*/ 28183 h 28802"/>
              <a:gd name="connsiteX4-149" fmla="*/ 16 w 22538"/>
              <a:gd name="connsiteY4-150" fmla="*/ 2715 h 28802"/>
              <a:gd name="connsiteX0-151" fmla="*/ 16 w 22538"/>
              <a:gd name="connsiteY0-152" fmla="*/ 1664 h 28324"/>
              <a:gd name="connsiteX1-153" fmla="*/ 22301 w 22538"/>
              <a:gd name="connsiteY1-154" fmla="*/ 1664 h 28324"/>
              <a:gd name="connsiteX2-155" fmla="*/ 22538 w 22538"/>
              <a:gd name="connsiteY2-156" fmla="*/ 1654 h 28324"/>
              <a:gd name="connsiteX3-157" fmla="*/ 814 w 22538"/>
              <a:gd name="connsiteY3-158" fmla="*/ 27132 h 28324"/>
              <a:gd name="connsiteX4-159" fmla="*/ 16 w 22538"/>
              <a:gd name="connsiteY4-160" fmla="*/ 1664 h 2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" h="28324">
                <a:moveTo>
                  <a:pt x="16" y="1664"/>
                </a:moveTo>
                <a:lnTo>
                  <a:pt x="22301" y="1664"/>
                </a:lnTo>
                <a:cubicBezTo>
                  <a:pt x="22360" y="7397"/>
                  <a:pt x="22479" y="-4079"/>
                  <a:pt x="22538" y="1654"/>
                </a:cubicBezTo>
                <a:cubicBezTo>
                  <a:pt x="14293" y="12425"/>
                  <a:pt x="24300" y="33558"/>
                  <a:pt x="814" y="27132"/>
                </a:cubicBezTo>
                <a:cubicBezTo>
                  <a:pt x="3054" y="12287"/>
                  <a:pt x="-263" y="5119"/>
                  <a:pt x="16" y="166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9750" y="2068513"/>
            <a:ext cx="1828800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92575"/>
            <a:ext cx="1828800" cy="8540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Name of t</a:t>
            </a:r>
            <a:r>
              <a:rPr lang="en-GB" dirty="0"/>
              <a:t>he</a:t>
            </a:r>
            <a:r>
              <a:rPr lang="en-US" dirty="0"/>
              <a:t> author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j tekst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530" y="1837848"/>
            <a:ext cx="4577096" cy="3836935"/>
          </a:xfrm>
          <a:solidFill>
            <a:schemeClr val="accent1">
              <a:alpha val="3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691184" y="1510532"/>
            <a:ext cx="4577096" cy="3836935"/>
          </a:xfrm>
          <a:solidFill>
            <a:schemeClr val="accent2">
              <a:alpha val="3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&amp; Teksti &amp;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318" y="1420497"/>
            <a:ext cx="8790482" cy="83624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3318" y="2264229"/>
            <a:ext cx="8365032" cy="34919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776810" y="2983798"/>
            <a:ext cx="5651013" cy="20973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03" h="17322">
                <a:moveTo>
                  <a:pt x="118" y="0"/>
                </a:moveTo>
                <a:lnTo>
                  <a:pt x="22403" y="0"/>
                </a:lnTo>
                <a:lnTo>
                  <a:pt x="22403" y="17322"/>
                </a:lnTo>
                <a:cubicBezTo>
                  <a:pt x="11603" y="17322"/>
                  <a:pt x="10496" y="12457"/>
                  <a:pt x="2164" y="12840"/>
                </a:cubicBezTo>
                <a:cubicBezTo>
                  <a:pt x="-112" y="7651"/>
                  <a:pt x="-161" y="3455"/>
                  <a:pt x="118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450" y="1690688"/>
            <a:ext cx="1105499" cy="1814512"/>
          </a:xfrm>
        </p:spPr>
        <p:txBody>
          <a:bodyPr>
            <a:normAutofit/>
          </a:bodyPr>
          <a:lstStyle>
            <a:lvl1pPr marL="0" indent="0">
              <a:buNone/>
              <a:defRPr sz="8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&amp; Teksti &amp; Grafi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318" y="1362462"/>
            <a:ext cx="8790482" cy="83624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3318" y="2362200"/>
            <a:ext cx="8790482" cy="339402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776810" y="2983798"/>
            <a:ext cx="5651013" cy="20973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03" h="17322">
                <a:moveTo>
                  <a:pt x="118" y="0"/>
                </a:moveTo>
                <a:lnTo>
                  <a:pt x="22403" y="0"/>
                </a:lnTo>
                <a:lnTo>
                  <a:pt x="22403" y="17322"/>
                </a:lnTo>
                <a:cubicBezTo>
                  <a:pt x="11603" y="17322"/>
                  <a:pt x="10496" y="12457"/>
                  <a:pt x="2164" y="12840"/>
                </a:cubicBezTo>
                <a:cubicBezTo>
                  <a:pt x="-112" y="7651"/>
                  <a:pt x="-161" y="3455"/>
                  <a:pt x="118" y="0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450" y="1690688"/>
            <a:ext cx="1105499" cy="1814512"/>
          </a:xfrm>
        </p:spPr>
        <p:txBody>
          <a:bodyPr>
            <a:normAutofit/>
          </a:bodyPr>
          <a:lstStyle>
            <a:lvl1pPr marL="0" indent="0">
              <a:buNone/>
              <a:defRPr sz="8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371"/>
            <a:ext cx="10515600" cy="732029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563"/>
            <a:ext cx="10515600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&amp; Naslov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54" y="1415143"/>
            <a:ext cx="7321446" cy="710257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84709" y="1295400"/>
            <a:ext cx="3522663" cy="49577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&amp;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5143"/>
            <a:ext cx="10515600" cy="710257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563"/>
            <a:ext cx="10515600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&amp; Naslov &amp;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54" y="1436914"/>
            <a:ext cx="7321446" cy="688486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84709" y="1219200"/>
            <a:ext cx="3522663" cy="50339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 basi nevi Sek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mpar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36914"/>
            <a:ext cx="10515600" cy="70009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274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71799"/>
            <a:ext cx="5157787" cy="32178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2747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71799"/>
            <a:ext cx="5183188" cy="32178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aracija &amp;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93371"/>
            <a:ext cx="10515600" cy="68970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3672587"/>
            <a:ext cx="5157787" cy="496834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4272197"/>
            <a:ext cx="5157787" cy="191746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655877"/>
            <a:ext cx="5183188" cy="496835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4272196"/>
            <a:ext cx="5183188" cy="191746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443917" y="2236112"/>
            <a:ext cx="1752600" cy="13303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887494" y="2226339"/>
            <a:ext cx="1752600" cy="13303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aracij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07" y="1426029"/>
            <a:ext cx="10515600" cy="6274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05229"/>
            <a:ext cx="3414358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143" y="2122714"/>
            <a:ext cx="3414358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098086" y="2122714"/>
            <a:ext cx="3243221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1">
            <a:alphaModFix amt="35000"/>
          </a:blip>
          <a:stretch>
            <a:fillRect/>
          </a:stretch>
        </p:blipFill>
        <p:spPr>
          <a:xfrm>
            <a:off x="3816343" y="1570034"/>
            <a:ext cx="4559313" cy="47662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64703"/>
            <a:ext cx="10515600" cy="76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30683"/>
            <a:ext cx="10515600" cy="364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9362" y="6329385"/>
            <a:ext cx="4022791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711" y="6301020"/>
            <a:ext cx="146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80896" y="183446"/>
            <a:ext cx="1879508" cy="8191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356186" y="163489"/>
            <a:ext cx="5666282" cy="764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842154" y="5840940"/>
            <a:ext cx="3449503" cy="82445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18013" y="894392"/>
            <a:ext cx="695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Проект:  “Социјално претприемништво за млади Ромки (ROMANSE)”</a:t>
            </a:r>
          </a:p>
          <a:p>
            <a:pPr algn="ctr"/>
            <a:r>
              <a:rPr lang="en-US" sz="1400" dirty="0"/>
              <a:t>Проект </a:t>
            </a:r>
            <a:r>
              <a:rPr lang="en-US" sz="1400" dirty="0" err="1"/>
              <a:t>реф</a:t>
            </a:r>
            <a:r>
              <a:rPr lang="en-US" sz="1400" dirty="0"/>
              <a:t>. </a:t>
            </a:r>
            <a:r>
              <a:rPr lang="en-US" sz="1400" dirty="0" err="1"/>
              <a:t>бр</a:t>
            </a:r>
            <a:r>
              <a:rPr lang="en-US" sz="1400" dirty="0"/>
              <a:t>: ИПА III/2023/178565/64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8466"/>
            <a:ext cx="9144000" cy="1655762"/>
          </a:xfrm>
        </p:spPr>
        <p:txBody>
          <a:bodyPr>
            <a:normAutofit/>
          </a:bodyPr>
          <a:lstStyle/>
          <a:p>
            <a:r>
              <a:rPr lang="mk-MK" sz="2500" dirty="0">
                <a:effectLst/>
                <a:latin typeface="+mj-lt"/>
                <a:ea typeface="Calibri" panose="020F0502020204030204" pitchFamily="34" charset="0"/>
              </a:rPr>
              <a:t>Вовед во вмрежување и градење на коалиции</a:t>
            </a:r>
            <a:endParaRPr lang="en-US" sz="2500" dirty="0">
              <a:latin typeface="+mj-lt"/>
            </a:endParaRPr>
          </a:p>
        </p:txBody>
      </p:sp>
      <p:sp>
        <p:nvSpPr>
          <p:cNvPr id="4" name="Google Shape;182;p2">
            <a:extLst>
              <a:ext uri="{FF2B5EF4-FFF2-40B4-BE49-F238E27FC236}">
                <a16:creationId xmlns:a16="http://schemas.microsoft.com/office/drawing/2014/main" id="{D3FD85BD-E585-8B2A-A13C-2C9F4F925F78}"/>
              </a:ext>
            </a:extLst>
          </p:cNvPr>
          <p:cNvSpPr txBox="1">
            <a:spLocks/>
          </p:cNvSpPr>
          <p:nvPr/>
        </p:nvSpPr>
        <p:spPr>
          <a:xfrm>
            <a:off x="949158" y="1600200"/>
            <a:ext cx="10293684" cy="20295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3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5496"/>
              </a:buClr>
              <a:buSzPct val="100000"/>
              <a:buFont typeface="Libre Franklin Medium"/>
              <a:buNone/>
            </a:pPr>
            <a:r>
              <a:rPr lang="mk-MK" dirty="0"/>
              <a:t>Јакнење на капацитети на НВОи</a:t>
            </a:r>
            <a:br>
              <a:rPr lang="en-US" dirty="0"/>
            </a:br>
            <a:r>
              <a:rPr lang="mk-MK" dirty="0"/>
              <a:t>Сесија</a:t>
            </a:r>
            <a:r>
              <a:rPr lang="en-US" dirty="0"/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009BC-206D-0A80-77B2-5996E868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300" spc="-5" dirty="0"/>
              <a:t>Принципи на партнерството и коалицирањето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D6DB7-B41F-6EF9-6AC0-B43D62AEB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артиципативност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епрезентативност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елегирање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олгорочни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планирање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инхронизирање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активностите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организациите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финансиска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стабилност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споделување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трошоците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dirty="0"/>
          </a:p>
        </p:txBody>
      </p:sp>
      <p:pic>
        <p:nvPicPr>
          <p:cNvPr id="5" name="Picture 4" descr="A group of people standing in a circle&#10;&#10;AI-generated content may be incorrect.">
            <a:extLst>
              <a:ext uri="{FF2B5EF4-FFF2-40B4-BE49-F238E27FC236}">
                <a16:creationId xmlns:a16="http://schemas.microsoft.com/office/drawing/2014/main" id="{F0295D23-B764-A40A-3451-6DE69101E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5" y="2004568"/>
            <a:ext cx="3872345" cy="2178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644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DCE37-6A57-2218-3F48-B52A26C4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4030"/>
            <a:ext cx="10515600" cy="961618"/>
          </a:xfrm>
        </p:spPr>
        <p:txBody>
          <a:bodyPr>
            <a:normAutofit/>
          </a:bodyPr>
          <a:lstStyle/>
          <a:p>
            <a:r>
              <a:rPr lang="mk-MK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Бариери за успешно вмрежување и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коалицирање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3B31A-2F7B-C348-AE1C-A2C9785D9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Ограничена визија / неуспех да се инспирира;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Еден партнер манипулира или доминира врз другите партнери;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Ако партнерите се натпреваруваат за водство;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Недостаток на јасна цел и неконзистентно ниво на разбирање на целта на партнерството;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Нејасна распределба на улогите и одговорностите на секој партнер;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Недостаток на поддршка и соработка од страна на партнерските организации;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Разлики во филозофиите и начините на работа;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Недостаток на посветеност од страна на партнерите; 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8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62AB9-98FF-057B-3820-BED932065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D20C-E09D-B0A2-8C4F-32BE9DED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354" y="1436914"/>
            <a:ext cx="7321446" cy="688486"/>
          </a:xfrm>
        </p:spPr>
        <p:txBody>
          <a:bodyPr anchor="ctr">
            <a:normAutofit/>
          </a:bodyPr>
          <a:lstStyle/>
          <a:p>
            <a:r>
              <a:rPr lang="mk-MK" altLang="en-US" sz="2400"/>
              <a:t>Бариери за успешно вмрежување и</a:t>
            </a:r>
            <a:r>
              <a:rPr lang="en-US" altLang="en-US" sz="2400"/>
              <a:t> </a:t>
            </a:r>
            <a:r>
              <a:rPr lang="mk-MK" altLang="en-US" sz="2400"/>
              <a:t>коалицирање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E278E-EF2C-F165-DA89-F5C50C0C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>
            <a:normAutofit/>
          </a:bodyPr>
          <a:lstStyle/>
          <a:p>
            <a:r>
              <a:rPr lang="mk-MK" altLang="en-US" sz="1800" b="0"/>
              <a:t>Нееднаквост и несоодветен баланс на моќ и контрола;</a:t>
            </a:r>
            <a:endParaRPr lang="en-GB" altLang="en-US" sz="1800" b="0"/>
          </a:p>
          <a:p>
            <a:r>
              <a:rPr lang="mk-MK" altLang="en-US" sz="1800" b="0"/>
              <a:t>Клучни интереси и / или луѓе недостасуваат во партнерството;</a:t>
            </a:r>
            <a:endParaRPr lang="en-GB" altLang="en-US" sz="1800" b="0"/>
          </a:p>
          <a:p>
            <a:r>
              <a:rPr lang="mk-MK" altLang="en-US" sz="1800" b="0"/>
              <a:t>Скриени агенди;</a:t>
            </a:r>
            <a:endParaRPr lang="en-GB" altLang="en-US" sz="1800" b="0"/>
          </a:p>
          <a:p>
            <a:r>
              <a:rPr lang="mk-MK" altLang="en-US" sz="1800" b="0"/>
              <a:t>Неуспех да се комуницира;</a:t>
            </a:r>
            <a:endParaRPr lang="en-GB" altLang="en-US" sz="1800" b="0"/>
          </a:p>
          <a:p>
            <a:r>
              <a:rPr lang="mk-MK" altLang="en-US" sz="1800" b="0"/>
              <a:t> Недостаток на системи за евалуација или мониторинг;</a:t>
            </a:r>
            <a:endParaRPr lang="en-GB" altLang="en-US" sz="1800" b="0"/>
          </a:p>
          <a:p>
            <a:r>
              <a:rPr lang="mk-MK" altLang="en-US" sz="1800" b="0"/>
              <a:t>Неуспех да се научи и да се развиваат човечките капацитети и капацитетие на организациите вклучени во мрежата или партнерството;</a:t>
            </a:r>
            <a:endParaRPr lang="en-GB" altLang="en-US" sz="1800" b="0"/>
          </a:p>
          <a:p>
            <a:r>
              <a:rPr lang="mk-MK" altLang="en-US" sz="1800" b="0"/>
              <a:t>Финансиските и временските обврски ги надминуваат потенцијалите бенефиции;</a:t>
            </a:r>
            <a:endParaRPr lang="en-GB" altLang="en-US" sz="1800" b="0"/>
          </a:p>
          <a:p>
            <a:r>
              <a:rPr lang="mk-MK" altLang="en-US" sz="1800" b="0"/>
              <a:t>Премногу малку време за ефективни консултации.</a:t>
            </a:r>
            <a:endParaRPr lang="en-GB" altLang="en-US" sz="1800" b="0"/>
          </a:p>
          <a:p>
            <a:endParaRPr lang="en-US" sz="1800"/>
          </a:p>
        </p:txBody>
      </p:sp>
      <p:pic>
        <p:nvPicPr>
          <p:cNvPr id="5" name="Picture 4" descr="A group of blue people standing next to a brick wall&#10;&#10;AI-generated content may be incorrect.">
            <a:extLst>
              <a:ext uri="{FF2B5EF4-FFF2-40B4-BE49-F238E27FC236}">
                <a16:creationId xmlns:a16="http://schemas.microsoft.com/office/drawing/2014/main" id="{791CC1FD-6596-5EC5-37C5-ACF89C57B1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315" b="1"/>
          <a:stretch/>
        </p:blipFill>
        <p:spPr>
          <a:xfrm>
            <a:off x="284709" y="2528700"/>
            <a:ext cx="3522663" cy="2414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9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559-8080-BBFB-44CA-57D7BB02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354" y="1415143"/>
            <a:ext cx="7321446" cy="710257"/>
          </a:xfrm>
        </p:spPr>
        <p:txBody>
          <a:bodyPr anchor="ctr">
            <a:normAutofit/>
          </a:bodyPr>
          <a:lstStyle/>
          <a:p>
            <a:r>
              <a:rPr lang="mk-MK" dirty="0"/>
              <a:t>Видови на партнерства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E6C7B-4C32-FB84-E414-5A8EA28A7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>
            <a:normAutofit/>
          </a:bodyPr>
          <a:lstStyle/>
          <a:p>
            <a:r>
              <a:rPr lang="mk-MK" altLang="en-US" sz="2600" b="0"/>
              <a:t>Партнерства меѓу непрофитни организации во заедницата (</a:t>
            </a:r>
            <a:r>
              <a:rPr lang="en-GB" altLang="en-US" sz="2600" b="0"/>
              <a:t>partnership among Community – based Non profit service organizations)</a:t>
            </a:r>
            <a:r>
              <a:rPr lang="mk-MK" altLang="en-US" sz="2600" b="0"/>
              <a:t>;</a:t>
            </a:r>
            <a:endParaRPr lang="en-GB" altLang="en-US" sz="2600" b="0"/>
          </a:p>
          <a:p>
            <a:r>
              <a:rPr lang="mk-MK" altLang="en-US" sz="2600" b="0"/>
              <a:t>Меѓусекторски партнерства;</a:t>
            </a:r>
          </a:p>
          <a:p>
            <a:r>
              <a:rPr lang="mk-MK" altLang="en-US" sz="2600" b="0"/>
              <a:t>Партнерства помеѓу донатори и организации;</a:t>
            </a:r>
          </a:p>
          <a:p>
            <a:r>
              <a:rPr lang="mk-MK" altLang="en-US" sz="2600" b="0"/>
              <a:t>Соработка или проектни партнерства;</a:t>
            </a:r>
          </a:p>
          <a:p>
            <a:r>
              <a:rPr lang="mk-MK" altLang="en-US" sz="2600" b="0"/>
              <a:t>Стратешки партнерства;</a:t>
            </a:r>
          </a:p>
          <a:p>
            <a:endParaRPr lang="en-US" sz="2600"/>
          </a:p>
        </p:txBody>
      </p:sp>
      <p:pic>
        <p:nvPicPr>
          <p:cNvPr id="5" name="Picture 4" descr="A group of hands holding each other&#10;&#10;AI-generated content may be incorrect.">
            <a:extLst>
              <a:ext uri="{FF2B5EF4-FFF2-40B4-BE49-F238E27FC236}">
                <a16:creationId xmlns:a16="http://schemas.microsoft.com/office/drawing/2014/main" id="{E192D3CF-CCFB-7A50-29BF-6F470BAEC0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49" r="17095" b="-3"/>
          <a:stretch/>
        </p:blipFill>
        <p:spPr>
          <a:xfrm>
            <a:off x="284709" y="1295400"/>
            <a:ext cx="3522663" cy="4957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47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7F91F-F758-B0E8-BB10-FDE82FD56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89F7-1BC8-523B-FD05-72FFF7122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354" y="1415143"/>
            <a:ext cx="7321446" cy="710257"/>
          </a:xfrm>
        </p:spPr>
        <p:txBody>
          <a:bodyPr anchor="ctr">
            <a:normAutofit/>
          </a:bodyPr>
          <a:lstStyle/>
          <a:p>
            <a:r>
              <a:rPr lang="mk-MK" dirty="0"/>
              <a:t>Видови на партнерства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FA0BC-6A1B-9945-B79D-CCDC8F8EB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>
            <a:normAutofit/>
          </a:bodyPr>
          <a:lstStyle/>
          <a:p>
            <a:r>
              <a:rPr lang="mk-MK" altLang="en-US" b="0"/>
              <a:t>Соработка или проектни партнерства;</a:t>
            </a:r>
          </a:p>
          <a:p>
            <a:r>
              <a:rPr lang="mk-MK" altLang="en-US" b="0"/>
              <a:t>Стратешки партнерства;</a:t>
            </a:r>
          </a:p>
          <a:p>
            <a:r>
              <a:rPr lang="mk-MK" altLang="en-US" b="0"/>
              <a:t>Стратешки партнерства или алијанси;</a:t>
            </a:r>
          </a:p>
          <a:p>
            <a:r>
              <a:rPr lang="mk-MK" altLang="en-US" b="0"/>
              <a:t>Коалиции;</a:t>
            </a:r>
          </a:p>
          <a:p>
            <a:r>
              <a:rPr lang="mk-MK" altLang="en-US" b="0"/>
              <a:t>Партнерства и мрежи согласно нивото на делување и географска покриеност.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group of hands holding each other&#10;&#10;AI-generated content may be incorrect.">
            <a:extLst>
              <a:ext uri="{FF2B5EF4-FFF2-40B4-BE49-F238E27FC236}">
                <a16:creationId xmlns:a16="http://schemas.microsoft.com/office/drawing/2014/main" id="{D5DE1B5F-F656-F491-6182-F6ECEEB04D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49" r="17095" b="-3"/>
          <a:stretch/>
        </p:blipFill>
        <p:spPr>
          <a:xfrm flipH="1">
            <a:off x="284709" y="1295400"/>
            <a:ext cx="3522663" cy="4957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008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C1CF-41B0-8C80-1F9A-8046B79B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9682"/>
            <a:ext cx="5610888" cy="979714"/>
          </a:xfrm>
        </p:spPr>
        <p:txBody>
          <a:bodyPr anchor="b">
            <a:noAutofit/>
          </a:bodyPr>
          <a:lstStyle/>
          <a:p>
            <a:r>
              <a:rPr lang="mk-MK" altLang="en-US" sz="3000" dirty="0"/>
              <a:t>Процес на формирање партнерство и вмрежување</a:t>
            </a:r>
            <a:endParaRPr lang="en-US" sz="3000" dirty="0"/>
          </a:p>
        </p:txBody>
      </p:sp>
      <p:pic>
        <p:nvPicPr>
          <p:cNvPr id="5" name="Picture 4" descr="A group of gears with people running&#10;&#10;AI-generated content may be incorrect.">
            <a:extLst>
              <a:ext uri="{FF2B5EF4-FFF2-40B4-BE49-F238E27FC236}">
                <a16:creationId xmlns:a16="http://schemas.microsoft.com/office/drawing/2014/main" id="{6630EC81-4489-403D-F99E-7F1176F36E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41" r="5752" b="2"/>
          <a:stretch/>
        </p:blipFill>
        <p:spPr>
          <a:xfrm>
            <a:off x="6807313" y="1670569"/>
            <a:ext cx="5129965" cy="351686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5370A-614B-80D0-FB20-365B6E8D1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3932237" cy="3201988"/>
          </a:xfrm>
        </p:spPr>
        <p:txBody>
          <a:bodyPr>
            <a:normAutofit/>
          </a:bodyPr>
          <a:lstStyle/>
          <a:p>
            <a:endParaRPr lang="en-US" altLang="en-US" b="0" dirty="0"/>
          </a:p>
          <a:p>
            <a:r>
              <a:rPr lang="mk-MK" altLang="en-US" sz="2400" b="0" dirty="0"/>
              <a:t>Дефинирање на потребата за партнерство;</a:t>
            </a:r>
            <a:endParaRPr lang="en-GB" altLang="en-US" sz="2400" b="0" dirty="0"/>
          </a:p>
          <a:p>
            <a:r>
              <a:rPr lang="mk-MK" altLang="en-US" sz="2400" b="0" dirty="0"/>
              <a:t>Започнување на процесот;</a:t>
            </a:r>
            <a:endParaRPr lang="en-GB" altLang="en-US" sz="2400" b="0" dirty="0"/>
          </a:p>
          <a:p>
            <a:r>
              <a:rPr lang="mk-MK" altLang="en-US" sz="2400" b="0" dirty="0"/>
              <a:t>Воспоставување и одржување на партнерството.</a:t>
            </a:r>
            <a:endParaRPr lang="en-GB" altLang="en-US" sz="24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50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A967-DE05-79B0-FC9F-06C48696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altLang="en-US" dirty="0">
                <a:latin typeface="Arial" panose="020B0604020202020204" pitchFamily="34" charset="0"/>
                <a:cs typeface="Arial" panose="020B0604020202020204" pitchFamily="34" charset="0"/>
              </a:rPr>
              <a:t>Анализа на потенцијални партнерства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82B8B-95F0-F17B-DF36-5EE7AF400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Diagram 4">
            <a:extLst>
              <a:ext uri="{FF2B5EF4-FFF2-40B4-BE49-F238E27FC236}">
                <a16:creationId xmlns:a16="http://schemas.microsoft.com/office/drawing/2014/main" id="{5E7ADBC2-7787-4887-8FD7-1C93BA829F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18923" y="2125400"/>
            <a:ext cx="6040466" cy="4591284"/>
            <a:chOff x="-215" y="1433"/>
            <a:chExt cx="13126" cy="13860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2E24251D-D4F0-4008-C08C-3CFBA8BE4A19}"/>
                </a:ext>
              </a:extLst>
            </p:cNvPr>
            <p:cNvGraphicFramePr/>
            <p:nvPr/>
          </p:nvGraphicFramePr>
          <p:xfrm>
            <a:off x="709" y="1433"/>
            <a:ext cx="10440" cy="138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 Box 77">
              <a:extLst>
                <a:ext uri="{FF2B5EF4-FFF2-40B4-BE49-F238E27FC236}">
                  <a16:creationId xmlns:a16="http://schemas.microsoft.com/office/drawing/2014/main" id="{3D1AE2DC-741B-9A7E-BCE8-9B770D3E1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13133"/>
              <a:ext cx="2160" cy="19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de-DE" altLang="en-US" sz="800">
                  <a:latin typeface="Macedonian Helv"/>
                  <a:cs typeface="Times New Roman" panose="02020603050405020304" pitchFamily="18" charset="0"/>
                </a:rPr>
                <a:t>Sorabotka</a:t>
              </a:r>
              <a:endParaRPr lang="en-GB" altLang="en-US" sz="600"/>
            </a:p>
            <a:p>
              <a:pPr algn="just"/>
              <a:r>
                <a:rPr lang="de-DE" altLang="en-US" sz="800">
                  <a:latin typeface="Macedonian Helv"/>
                  <a:cs typeface="Times New Roman" panose="02020603050405020304" pitchFamily="18" charset="0"/>
                </a:rPr>
                <a:t>Komunikacija</a:t>
              </a:r>
              <a:endParaRPr lang="en-GB" altLang="en-US" sz="600"/>
            </a:p>
            <a:p>
              <a:pPr algn="just"/>
              <a:r>
                <a:rPr lang="de-DE" altLang="en-US" sz="800">
                  <a:latin typeface="Macedonian Helv"/>
                  <a:cs typeface="Times New Roman" panose="02020603050405020304" pitchFamily="18" charset="0"/>
                </a:rPr>
                <a:t>Konkurencija</a:t>
              </a:r>
              <a:endParaRPr lang="en-GB" altLang="en-US" sz="600"/>
            </a:p>
            <a:p>
              <a:pPr algn="just"/>
              <a:r>
                <a:rPr lang="de-DE" altLang="en-US" sz="800">
                  <a:latin typeface="Macedonian Helv"/>
                  <a:cs typeface="Times New Roman" panose="02020603050405020304" pitchFamily="18" charset="0"/>
                </a:rPr>
                <a:t>Korisnici</a:t>
              </a:r>
              <a:endParaRPr lang="en-GB" altLang="en-US" sz="600"/>
            </a:p>
            <a:p>
              <a:pPr algn="just"/>
              <a:r>
                <a:rPr lang="de-DE" altLang="en-US" sz="800">
                  <a:latin typeface="Macedonian Helv"/>
                  <a:cs typeface="Times New Roman" panose="02020603050405020304" pitchFamily="18" charset="0"/>
                </a:rPr>
                <a:t>Donatori</a:t>
              </a:r>
              <a:endParaRPr lang="en-GB" altLang="en-US" sz="600"/>
            </a:p>
            <a:p>
              <a:pPr algn="just"/>
              <a:r>
                <a:rPr lang="de-DE" altLang="en-US" sz="800">
                  <a:latin typeface="Macedonian Helv"/>
                  <a:cs typeface="Times New Roman" panose="02020603050405020304" pitchFamily="18" charset="0"/>
                </a:rPr>
                <a:t>	</a:t>
              </a:r>
              <a:endParaRPr lang="de-DE" altLang="en-US" sz="1200"/>
            </a:p>
          </p:txBody>
        </p:sp>
        <p:sp>
          <p:nvSpPr>
            <p:cNvPr id="7" name="Text Box 76">
              <a:extLst>
                <a:ext uri="{FF2B5EF4-FFF2-40B4-BE49-F238E27FC236}">
                  <a16:creationId xmlns:a16="http://schemas.microsoft.com/office/drawing/2014/main" id="{7E59ABC7-625C-A7EC-FDE3-BEFDC47351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9" y="3233"/>
              <a:ext cx="2160" cy="126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mk-MK" altLang="en-US" sz="1000">
                  <a:cs typeface="Times New Roman" panose="02020603050405020304" pitchFamily="18" charset="0"/>
                </a:rPr>
                <a:t>Слободан Стојков</a:t>
              </a:r>
              <a:endParaRPr lang="mk-MK" altLang="en-US" sz="1200"/>
            </a:p>
          </p:txBody>
        </p:sp>
        <p:sp>
          <p:nvSpPr>
            <p:cNvPr id="8" name="Text Box 75">
              <a:extLst>
                <a:ext uri="{FF2B5EF4-FFF2-40B4-BE49-F238E27FC236}">
                  <a16:creationId xmlns:a16="http://schemas.microsoft.com/office/drawing/2014/main" id="{C4E82FD3-24D1-5BF6-ADEA-8BBA297C1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9" y="7373"/>
              <a:ext cx="1623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mk-MK" altLang="en-US" sz="1200">
                  <a:latin typeface="Macedonian Helv"/>
                  <a:cs typeface="Times New Roman" panose="02020603050405020304" pitchFamily="18" charset="0"/>
                </a:rPr>
                <a:t>МЦМС</a:t>
              </a:r>
              <a:endParaRPr lang="en-US" altLang="en-US" sz="1400"/>
            </a:p>
          </p:txBody>
        </p:sp>
        <p:sp>
          <p:nvSpPr>
            <p:cNvPr id="9" name="Text Box 74">
              <a:extLst>
                <a:ext uri="{FF2B5EF4-FFF2-40B4-BE49-F238E27FC236}">
                  <a16:creationId xmlns:a16="http://schemas.microsoft.com/office/drawing/2014/main" id="{5F142778-280F-8F53-CC47-CAEC169CB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9" y="8093"/>
              <a:ext cx="1799" cy="9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mk-MK" altLang="en-US" sz="1200">
                  <a:latin typeface="Macedonian Helv"/>
                  <a:cs typeface="Times New Roman" panose="02020603050405020304" pitchFamily="18" charset="0"/>
                </a:rPr>
                <a:t>ИСППИ</a:t>
              </a:r>
              <a:endParaRPr lang="en-US" altLang="en-US" sz="1400"/>
            </a:p>
          </p:txBody>
        </p:sp>
        <p:sp>
          <p:nvSpPr>
            <p:cNvPr id="10" name="Text Box 73">
              <a:extLst>
                <a:ext uri="{FF2B5EF4-FFF2-40B4-BE49-F238E27FC236}">
                  <a16:creationId xmlns:a16="http://schemas.microsoft.com/office/drawing/2014/main" id="{4AB5D5BD-313A-2ED0-EFCD-6E116A30C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10253"/>
              <a:ext cx="198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mk-MK" altLang="en-US" sz="1000">
                  <a:latin typeface="Macedonian Helv"/>
                  <a:cs typeface="Times New Roman" panose="02020603050405020304" pitchFamily="18" charset="0"/>
                </a:rPr>
                <a:t>Студенти</a:t>
              </a:r>
              <a:endParaRPr lang="en-US" altLang="en-US" sz="1200"/>
            </a:p>
          </p:txBody>
        </p:sp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id="{69BD3899-28E1-4BFD-5D4F-74BF2EA13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7733"/>
              <a:ext cx="2519" cy="2520"/>
              <a:chOff x="4994" y="6636"/>
              <a:chExt cx="1766" cy="1755"/>
            </a:xfrm>
          </p:grpSpPr>
          <p:sp>
            <p:nvSpPr>
              <p:cNvPr id="76" name="Oval 78">
                <a:extLst>
                  <a:ext uri="{FF2B5EF4-FFF2-40B4-BE49-F238E27FC236}">
                    <a16:creationId xmlns:a16="http://schemas.microsoft.com/office/drawing/2014/main" id="{F90F13F6-2E01-02C5-B679-43A4C86F9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" y="6636"/>
                <a:ext cx="1766" cy="175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" name="Text Box 71">
                <a:extLst>
                  <a:ext uri="{FF2B5EF4-FFF2-40B4-BE49-F238E27FC236}">
                    <a16:creationId xmlns:a16="http://schemas.microsoft.com/office/drawing/2014/main" id="{8A2E0A1D-35CB-58E2-44B2-207935A7DC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0" y="7176"/>
                <a:ext cx="1494" cy="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mk-MK" altLang="en-US" sz="1400">
                    <a:latin typeface="Macedonian Helv"/>
                    <a:cs typeface="Times New Roman" panose="02020603050405020304" pitchFamily="18" charset="0"/>
                  </a:rPr>
                  <a:t>РРЦ</a:t>
                </a:r>
                <a:endParaRPr lang="en-US" altLang="en-US" sz="1600"/>
              </a:p>
            </p:txBody>
          </p:sp>
        </p:grpSp>
        <p:sp>
          <p:nvSpPr>
            <p:cNvPr id="12" name="Text Box 69">
              <a:extLst>
                <a:ext uri="{FF2B5EF4-FFF2-40B4-BE49-F238E27FC236}">
                  <a16:creationId xmlns:a16="http://schemas.microsoft.com/office/drawing/2014/main" id="{A4BCBAA6-81B8-8924-EE57-C3C995EA6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2873"/>
              <a:ext cx="1929" cy="108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mk-MK" altLang="en-US" sz="1200" dirty="0">
                  <a:cs typeface="Times New Roman" panose="02020603050405020304" pitchFamily="18" charset="0"/>
                </a:rPr>
                <a:t>Стојан Ефремов</a:t>
              </a:r>
              <a:endParaRPr lang="mk-MK" altLang="en-US" sz="1400" dirty="0"/>
            </a:p>
          </p:txBody>
        </p:sp>
        <p:sp>
          <p:nvSpPr>
            <p:cNvPr id="13" name="Text Box 68">
              <a:extLst>
                <a:ext uri="{FF2B5EF4-FFF2-40B4-BE49-F238E27FC236}">
                  <a16:creationId xmlns:a16="http://schemas.microsoft.com/office/drawing/2014/main" id="{63D34A3D-FA82-300D-A572-1A613395E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" y="5213"/>
              <a:ext cx="2349" cy="126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mk-MK" altLang="en-US" sz="1200" dirty="0">
                  <a:cs typeface="Times New Roman" panose="02020603050405020304" pitchFamily="18" charset="0"/>
                </a:rPr>
                <a:t>Абдулбаки Сулејман </a:t>
              </a:r>
              <a:endParaRPr lang="mk-MK" altLang="en-US" sz="1400" dirty="0"/>
            </a:p>
          </p:txBody>
        </p: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D98EC6AD-C4CB-5331-1A6E-4FCB7AA17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6" y="2457"/>
              <a:ext cx="2171" cy="104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mk-MK" altLang="en-US" sz="1000">
                  <a:latin typeface="Macedonian Helv"/>
                  <a:cs typeface="Times New Roman" panose="02020603050405020304" pitchFamily="18" charset="0"/>
                </a:rPr>
                <a:t>РЕФ</a:t>
              </a:r>
              <a:endParaRPr lang="en-US" altLang="en-US" sz="1200"/>
            </a:p>
          </p:txBody>
        </p:sp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69C74177-1D73-FFAE-FAD7-F3F887A74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4" y="2757"/>
              <a:ext cx="2982" cy="92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mk-MK" altLang="en-US" sz="1200">
                  <a:latin typeface="Macedonian Helv"/>
                  <a:cs typeface="Times New Roman" panose="02020603050405020304" pitchFamily="18" charset="0"/>
                </a:rPr>
                <a:t>20 ЕЛС</a:t>
              </a:r>
              <a:endParaRPr lang="en-US" altLang="en-US" sz="1400"/>
            </a:p>
          </p:txBody>
        </p:sp>
        <p:sp>
          <p:nvSpPr>
            <p:cNvPr id="16" name="Text Box 65">
              <a:extLst>
                <a:ext uri="{FF2B5EF4-FFF2-40B4-BE49-F238E27FC236}">
                  <a16:creationId xmlns:a16="http://schemas.microsoft.com/office/drawing/2014/main" id="{16D6BD6D-A84F-D65D-0D76-53F6A6098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4" y="6823"/>
              <a:ext cx="2423" cy="76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200">
                  <a:latin typeface="Macedonian Helv"/>
                  <a:cs typeface="Times New Roman" panose="02020603050405020304" pitchFamily="18" charset="0"/>
                </a:rPr>
                <a:t>CISS </a:t>
              </a:r>
              <a:r>
                <a:rPr lang="mk-MK" altLang="en-US" sz="1200">
                  <a:latin typeface="Macedonian Helv"/>
                  <a:cs typeface="Times New Roman" panose="02020603050405020304" pitchFamily="18" charset="0"/>
                </a:rPr>
                <a:t>Италија</a:t>
              </a:r>
              <a:endParaRPr lang="en-US" altLang="en-US" sz="1400"/>
            </a:p>
          </p:txBody>
        </p:sp>
        <p:sp>
          <p:nvSpPr>
            <p:cNvPr id="17" name="Text Box 64">
              <a:extLst>
                <a:ext uri="{FF2B5EF4-FFF2-40B4-BE49-F238E27FC236}">
                  <a16:creationId xmlns:a16="http://schemas.microsoft.com/office/drawing/2014/main" id="{ABC60F3F-1620-4AB4-4D10-C104DEBC6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4" y="4236"/>
              <a:ext cx="2788" cy="10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mk-MK" altLang="en-US" sz="1200">
                  <a:latin typeface="Macedonian Helv"/>
                  <a:cs typeface="Times New Roman" panose="02020603050405020304" pitchFamily="18" charset="0"/>
                </a:rPr>
                <a:t>Европска Комисија</a:t>
              </a:r>
              <a:endParaRPr lang="en-US" altLang="en-US" sz="1400"/>
            </a:p>
          </p:txBody>
        </p:sp>
        <p:sp>
          <p:nvSpPr>
            <p:cNvPr id="18" name="Text Box 63">
              <a:extLst>
                <a:ext uri="{FF2B5EF4-FFF2-40B4-BE49-F238E27FC236}">
                  <a16:creationId xmlns:a16="http://schemas.microsoft.com/office/drawing/2014/main" id="{B4C30E18-5654-B4F5-FB28-8024DE18C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8" y="5899"/>
              <a:ext cx="2797" cy="60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mk-MK" altLang="en-US" sz="1200">
                  <a:latin typeface="Macedonian Helv"/>
                  <a:cs typeface="Times New Roman" panose="02020603050405020304" pitchFamily="18" charset="0"/>
                </a:rPr>
                <a:t>Сонце Тетово</a:t>
              </a:r>
              <a:endParaRPr lang="en-US" altLang="en-US" sz="1400"/>
            </a:p>
          </p:txBody>
        </p:sp>
        <p:sp>
          <p:nvSpPr>
            <p:cNvPr id="19" name="Text Box 62">
              <a:extLst>
                <a:ext uri="{FF2B5EF4-FFF2-40B4-BE49-F238E27FC236}">
                  <a16:creationId xmlns:a16="http://schemas.microsoft.com/office/drawing/2014/main" id="{A4572E2F-F3C8-54EF-1853-99283AE26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3" y="8813"/>
              <a:ext cx="2867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mk-MK" altLang="en-US" sz="1200">
                  <a:cs typeface="Times New Roman" panose="02020603050405020304" pitchFamily="18" charset="0"/>
                </a:rPr>
                <a:t>КМОП Грција</a:t>
              </a:r>
              <a:endParaRPr lang="en-US" altLang="en-US" sz="1400"/>
            </a:p>
          </p:txBody>
        </p:sp>
        <p:sp>
          <p:nvSpPr>
            <p:cNvPr id="20" name="Text Box 61">
              <a:extLst>
                <a:ext uri="{FF2B5EF4-FFF2-40B4-BE49-F238E27FC236}">
                  <a16:creationId xmlns:a16="http://schemas.microsoft.com/office/drawing/2014/main" id="{9438E87F-2E49-8C6E-2A34-2DD374787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9" y="9173"/>
              <a:ext cx="4161" cy="126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mk-MK" altLang="en-US" sz="1400">
                  <a:latin typeface="Macedonian Helv"/>
                  <a:cs typeface="Times New Roman" panose="02020603050405020304" pitchFamily="18" charset="0"/>
                </a:rPr>
                <a:t>Кабинет на министер без ресор</a:t>
              </a:r>
              <a:endParaRPr lang="en-US" altLang="en-US" sz="1600"/>
            </a:p>
          </p:txBody>
        </p:sp>
        <p:sp>
          <p:nvSpPr>
            <p:cNvPr id="21" name="Text Box 60">
              <a:extLst>
                <a:ext uri="{FF2B5EF4-FFF2-40B4-BE49-F238E27FC236}">
                  <a16:creationId xmlns:a16="http://schemas.microsoft.com/office/drawing/2014/main" id="{C2254542-C2F7-7C1A-4041-502D6CAC5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9" y="10613"/>
              <a:ext cx="4462" cy="162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mk-MK" altLang="en-US" sz="1200">
                  <a:latin typeface="Macedonian Helv"/>
                  <a:cs typeface="Times New Roman" panose="02020603050405020304" pitchFamily="18" charset="0"/>
                </a:rPr>
                <a:t>Агенција за за остварување на правата на заедниците под 20%</a:t>
              </a:r>
              <a:endParaRPr lang="en-US" altLang="en-US" sz="1400"/>
            </a:p>
          </p:txBody>
        </p:sp>
        <p:sp>
          <p:nvSpPr>
            <p:cNvPr id="22" name="Text Box 59">
              <a:extLst>
                <a:ext uri="{FF2B5EF4-FFF2-40B4-BE49-F238E27FC236}">
                  <a16:creationId xmlns:a16="http://schemas.microsoft.com/office/drawing/2014/main" id="{A612D10B-9735-B905-66F0-F9C7BF382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" y="12413"/>
              <a:ext cx="3678" cy="162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mk-MK" altLang="en-US" sz="1200">
                  <a:latin typeface="Macedonian Helv"/>
                  <a:cs typeface="Times New Roman" panose="02020603050405020304" pitchFamily="18" charset="0"/>
                </a:rPr>
                <a:t>МТСП</a:t>
              </a:r>
              <a:endParaRPr lang="de-DE" altLang="en-US" sz="1400"/>
            </a:p>
          </p:txBody>
        </p:sp>
        <p:sp>
          <p:nvSpPr>
            <p:cNvPr id="23" name="Text Box 58">
              <a:extLst>
                <a:ext uri="{FF2B5EF4-FFF2-40B4-BE49-F238E27FC236}">
                  <a16:creationId xmlns:a16="http://schemas.microsoft.com/office/drawing/2014/main" id="{E88F3D0C-CC11-4C51-4CE2-30AFC52CE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" y="11153"/>
              <a:ext cx="2628" cy="10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mk-MK" altLang="en-US" sz="1000">
                  <a:latin typeface="Macedonian Helv"/>
                  <a:cs typeface="Times New Roman" panose="02020603050405020304" pitchFamily="18" charset="0"/>
                </a:rPr>
                <a:t>20 ромски организации</a:t>
              </a:r>
              <a:endParaRPr lang="en-US" altLang="en-US" sz="1200"/>
            </a:p>
          </p:txBody>
        </p:sp>
        <p:sp>
          <p:nvSpPr>
            <p:cNvPr id="24" name="Text Box 57">
              <a:extLst>
                <a:ext uri="{FF2B5EF4-FFF2-40B4-BE49-F238E27FC236}">
                  <a16:creationId xmlns:a16="http://schemas.microsoft.com/office/drawing/2014/main" id="{F7D96566-76F0-8A00-35D9-D280046165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9" y="12773"/>
              <a:ext cx="2340" cy="14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mk-MK" altLang="en-US" sz="1200" dirty="0">
                  <a:latin typeface="Macedonian Helv"/>
                  <a:cs typeface="Times New Roman" panose="02020603050405020304" pitchFamily="18" charset="0"/>
                </a:rPr>
                <a:t>15 членки на ИРИЗ</a:t>
              </a:r>
              <a:endParaRPr lang="en-US" altLang="en-US" sz="1400" dirty="0"/>
            </a:p>
          </p:txBody>
        </p:sp>
        <p:sp>
          <p:nvSpPr>
            <p:cNvPr id="25" name="Line 56">
              <a:extLst>
                <a:ext uri="{FF2B5EF4-FFF2-40B4-BE49-F238E27FC236}">
                  <a16:creationId xmlns:a16="http://schemas.microsoft.com/office/drawing/2014/main" id="{B94A98B8-5496-8BB4-B646-28FD8966E1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89" y="9893"/>
              <a:ext cx="144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55">
              <a:extLst>
                <a:ext uri="{FF2B5EF4-FFF2-40B4-BE49-F238E27FC236}">
                  <a16:creationId xmlns:a16="http://schemas.microsoft.com/office/drawing/2014/main" id="{EC832A98-0200-1727-BD15-5144B67370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9" y="10073"/>
              <a:ext cx="361" cy="108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4">
              <a:extLst>
                <a:ext uri="{FF2B5EF4-FFF2-40B4-BE49-F238E27FC236}">
                  <a16:creationId xmlns:a16="http://schemas.microsoft.com/office/drawing/2014/main" id="{8267B0CC-EA0E-4FAE-7D1A-4D01D9D1F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9" y="10253"/>
              <a:ext cx="181" cy="25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53">
              <a:extLst>
                <a:ext uri="{FF2B5EF4-FFF2-40B4-BE49-F238E27FC236}">
                  <a16:creationId xmlns:a16="http://schemas.microsoft.com/office/drawing/2014/main" id="{80E79F0A-7716-6BCA-8A3E-33E03E21B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5" y="7193"/>
              <a:ext cx="2907" cy="9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mk-MK" altLang="en-US" sz="1400"/>
                <a:t>МОН</a:t>
              </a:r>
              <a:endParaRPr lang="en-US" altLang="en-US" sz="1400"/>
            </a:p>
          </p:txBody>
        </p:sp>
        <p:sp>
          <p:nvSpPr>
            <p:cNvPr id="29" name="Line 52">
              <a:extLst>
                <a:ext uri="{FF2B5EF4-FFF2-40B4-BE49-F238E27FC236}">
                  <a16:creationId xmlns:a16="http://schemas.microsoft.com/office/drawing/2014/main" id="{0BA04177-8B15-26AE-92A3-0DE8AED415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8" y="8093"/>
              <a:ext cx="1981" cy="54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51">
              <a:extLst>
                <a:ext uri="{FF2B5EF4-FFF2-40B4-BE49-F238E27FC236}">
                  <a16:creationId xmlns:a16="http://schemas.microsoft.com/office/drawing/2014/main" id="{901C9820-2977-0EE4-9E8D-F030CAE76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49" y="7733"/>
              <a:ext cx="361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0">
              <a:extLst>
                <a:ext uri="{FF2B5EF4-FFF2-40B4-BE49-F238E27FC236}">
                  <a16:creationId xmlns:a16="http://schemas.microsoft.com/office/drawing/2014/main" id="{98CB9432-3BF0-B006-8F7E-4EFF9FE0B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8" y="9353"/>
              <a:ext cx="54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9">
              <a:extLst>
                <a:ext uri="{FF2B5EF4-FFF2-40B4-BE49-F238E27FC236}">
                  <a16:creationId xmlns:a16="http://schemas.microsoft.com/office/drawing/2014/main" id="{3820AF7F-8501-6853-1528-91CD91B8C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8" y="10073"/>
              <a:ext cx="901" cy="234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8">
              <a:extLst>
                <a:ext uri="{FF2B5EF4-FFF2-40B4-BE49-F238E27FC236}">
                  <a16:creationId xmlns:a16="http://schemas.microsoft.com/office/drawing/2014/main" id="{8090E9CC-C125-BF66-5EE3-0F584037D4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9" y="9893"/>
              <a:ext cx="1620" cy="126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7">
              <a:extLst>
                <a:ext uri="{FF2B5EF4-FFF2-40B4-BE49-F238E27FC236}">
                  <a16:creationId xmlns:a16="http://schemas.microsoft.com/office/drawing/2014/main" id="{3BA1D82E-1DED-78D3-C152-A10160FD1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9" y="9533"/>
              <a:ext cx="1440" cy="36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6">
              <a:extLst>
                <a:ext uri="{FF2B5EF4-FFF2-40B4-BE49-F238E27FC236}">
                  <a16:creationId xmlns:a16="http://schemas.microsoft.com/office/drawing/2014/main" id="{2FDFC807-818E-2C2E-14A8-9BA85751D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89" y="8453"/>
              <a:ext cx="1620" cy="1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5">
              <a:extLst>
                <a:ext uri="{FF2B5EF4-FFF2-40B4-BE49-F238E27FC236}">
                  <a16:creationId xmlns:a16="http://schemas.microsoft.com/office/drawing/2014/main" id="{DAE70593-BE7F-716C-69FE-C2ECAF6BB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9" y="7373"/>
              <a:ext cx="1440" cy="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4">
              <a:extLst>
                <a:ext uri="{FF2B5EF4-FFF2-40B4-BE49-F238E27FC236}">
                  <a16:creationId xmlns:a16="http://schemas.microsoft.com/office/drawing/2014/main" id="{1E67FD70-C9E5-150F-260F-9DFCF7D899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29" y="7193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710BDC19-600E-09DC-12AE-E04A9FF06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" y="6293"/>
              <a:ext cx="1981" cy="1620"/>
            </a:xfrm>
            <a:custGeom>
              <a:avLst/>
              <a:gdLst>
                <a:gd name="T0" fmla="*/ 0 w 1981"/>
                <a:gd name="T1" fmla="*/ 1620 h 1620"/>
                <a:gd name="T2" fmla="*/ 1222 w 1981"/>
                <a:gd name="T3" fmla="*/ 1081 h 1620"/>
                <a:gd name="T4" fmla="*/ 1981 w 1981"/>
                <a:gd name="T5" fmla="*/ 0 h 1620"/>
                <a:gd name="T6" fmla="*/ 0 60000 65536"/>
                <a:gd name="T7" fmla="*/ 0 60000 65536"/>
                <a:gd name="T8" fmla="*/ 0 60000 65536"/>
                <a:gd name="T9" fmla="*/ 0 w 1981"/>
                <a:gd name="T10" fmla="*/ 0 h 1620"/>
                <a:gd name="T11" fmla="*/ 1981 w 1981"/>
                <a:gd name="T12" fmla="*/ 1620 h 16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1" h="1620">
                  <a:moveTo>
                    <a:pt x="0" y="1620"/>
                  </a:moveTo>
                  <a:cubicBezTo>
                    <a:pt x="204" y="1530"/>
                    <a:pt x="892" y="1351"/>
                    <a:pt x="1222" y="1081"/>
                  </a:cubicBezTo>
                  <a:cubicBezTo>
                    <a:pt x="1552" y="811"/>
                    <a:pt x="1823" y="225"/>
                    <a:pt x="1981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F6B8A64B-A7C7-0B31-D3E8-9192D079F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" y="3053"/>
              <a:ext cx="2695" cy="4644"/>
            </a:xfrm>
            <a:custGeom>
              <a:avLst/>
              <a:gdLst>
                <a:gd name="T0" fmla="*/ 0 w 2695"/>
                <a:gd name="T1" fmla="*/ 4644 h 4644"/>
                <a:gd name="T2" fmla="*/ 1192 w 2695"/>
                <a:gd name="T3" fmla="*/ 3924 h 4644"/>
                <a:gd name="T4" fmla="*/ 1873 w 2695"/>
                <a:gd name="T5" fmla="*/ 2122 h 4644"/>
                <a:gd name="T6" fmla="*/ 2695 w 2695"/>
                <a:gd name="T7" fmla="*/ 0 h 46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5"/>
                <a:gd name="T13" fmla="*/ 0 h 4644"/>
                <a:gd name="T14" fmla="*/ 2695 w 2695"/>
                <a:gd name="T15" fmla="*/ 4644 h 46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5" h="4644">
                  <a:moveTo>
                    <a:pt x="0" y="4644"/>
                  </a:moveTo>
                  <a:cubicBezTo>
                    <a:pt x="199" y="4524"/>
                    <a:pt x="880" y="4344"/>
                    <a:pt x="1192" y="3924"/>
                  </a:cubicBezTo>
                  <a:cubicBezTo>
                    <a:pt x="1505" y="3511"/>
                    <a:pt x="1648" y="2846"/>
                    <a:pt x="1873" y="2122"/>
                  </a:cubicBezTo>
                  <a:cubicBezTo>
                    <a:pt x="2098" y="1398"/>
                    <a:pt x="2524" y="442"/>
                    <a:pt x="2695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B70511C7-9E0A-2C89-53A0-304A6A614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8" y="3593"/>
              <a:ext cx="1441" cy="4320"/>
            </a:xfrm>
            <a:custGeom>
              <a:avLst/>
              <a:gdLst>
                <a:gd name="T0" fmla="*/ 0 w 1441"/>
                <a:gd name="T1" fmla="*/ 4320 h 4320"/>
                <a:gd name="T2" fmla="*/ 595 w 1441"/>
                <a:gd name="T3" fmla="*/ 2266 h 4320"/>
                <a:gd name="T4" fmla="*/ 1441 w 1441"/>
                <a:gd name="T5" fmla="*/ 0 h 4320"/>
                <a:gd name="T6" fmla="*/ 0 60000 65536"/>
                <a:gd name="T7" fmla="*/ 0 60000 65536"/>
                <a:gd name="T8" fmla="*/ 0 60000 65536"/>
                <a:gd name="T9" fmla="*/ 0 w 1441"/>
                <a:gd name="T10" fmla="*/ 0 h 4320"/>
                <a:gd name="T11" fmla="*/ 1441 w 1441"/>
                <a:gd name="T12" fmla="*/ 4320 h 4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1" h="4320">
                  <a:moveTo>
                    <a:pt x="0" y="4320"/>
                  </a:moveTo>
                  <a:cubicBezTo>
                    <a:pt x="99" y="3978"/>
                    <a:pt x="355" y="2986"/>
                    <a:pt x="595" y="2266"/>
                  </a:cubicBezTo>
                  <a:cubicBezTo>
                    <a:pt x="835" y="1546"/>
                    <a:pt x="1265" y="472"/>
                    <a:pt x="1441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CBB12502-7391-9FC9-1FB1-F706A3792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" y="5983"/>
              <a:ext cx="2196" cy="1930"/>
            </a:xfrm>
            <a:custGeom>
              <a:avLst/>
              <a:gdLst>
                <a:gd name="T0" fmla="*/ 0 w 2196"/>
                <a:gd name="T1" fmla="*/ 1930 h 1930"/>
                <a:gd name="T2" fmla="*/ 1222 w 2196"/>
                <a:gd name="T3" fmla="*/ 1391 h 1930"/>
                <a:gd name="T4" fmla="*/ 2196 w 2196"/>
                <a:gd name="T5" fmla="*/ 0 h 1930"/>
                <a:gd name="T6" fmla="*/ 0 60000 65536"/>
                <a:gd name="T7" fmla="*/ 0 60000 65536"/>
                <a:gd name="T8" fmla="*/ 0 60000 65536"/>
                <a:gd name="T9" fmla="*/ 0 w 2196"/>
                <a:gd name="T10" fmla="*/ 0 h 1930"/>
                <a:gd name="T11" fmla="*/ 2196 w 2196"/>
                <a:gd name="T12" fmla="*/ 1930 h 19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6" h="1930">
                  <a:moveTo>
                    <a:pt x="0" y="1930"/>
                  </a:moveTo>
                  <a:cubicBezTo>
                    <a:pt x="204" y="1840"/>
                    <a:pt x="856" y="1713"/>
                    <a:pt x="1222" y="1391"/>
                  </a:cubicBezTo>
                  <a:cubicBezTo>
                    <a:pt x="1552" y="1121"/>
                    <a:pt x="1993" y="290"/>
                    <a:pt x="219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4D592C8D-B93B-1471-9818-54C87B49B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" y="3233"/>
              <a:ext cx="2700" cy="4500"/>
            </a:xfrm>
            <a:custGeom>
              <a:avLst/>
              <a:gdLst>
                <a:gd name="T0" fmla="*/ 0 w 2695"/>
                <a:gd name="T1" fmla="*/ 3967 h 4644"/>
                <a:gd name="T2" fmla="*/ 1202 w 2695"/>
                <a:gd name="T3" fmla="*/ 3352 h 4644"/>
                <a:gd name="T4" fmla="*/ 1888 w 2695"/>
                <a:gd name="T5" fmla="*/ 1812 h 4644"/>
                <a:gd name="T6" fmla="*/ 2720 w 2695"/>
                <a:gd name="T7" fmla="*/ 0 h 46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5"/>
                <a:gd name="T13" fmla="*/ 0 h 4644"/>
                <a:gd name="T14" fmla="*/ 2695 w 2695"/>
                <a:gd name="T15" fmla="*/ 4644 h 46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5" h="4644">
                  <a:moveTo>
                    <a:pt x="0" y="4644"/>
                  </a:moveTo>
                  <a:cubicBezTo>
                    <a:pt x="199" y="4524"/>
                    <a:pt x="880" y="4344"/>
                    <a:pt x="1192" y="3924"/>
                  </a:cubicBezTo>
                  <a:cubicBezTo>
                    <a:pt x="1505" y="3511"/>
                    <a:pt x="1648" y="2846"/>
                    <a:pt x="1873" y="2122"/>
                  </a:cubicBezTo>
                  <a:cubicBezTo>
                    <a:pt x="2098" y="1398"/>
                    <a:pt x="2524" y="442"/>
                    <a:pt x="2695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C520F232-C8D3-9674-2E7B-8485E3147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6" y="3724"/>
              <a:ext cx="1415" cy="4122"/>
            </a:xfrm>
            <a:custGeom>
              <a:avLst/>
              <a:gdLst>
                <a:gd name="T0" fmla="*/ 0 w 1415"/>
                <a:gd name="T1" fmla="*/ 4122 h 4122"/>
                <a:gd name="T2" fmla="*/ 587 w 1415"/>
                <a:gd name="T3" fmla="*/ 2375 h 4122"/>
                <a:gd name="T4" fmla="*/ 1415 w 1415"/>
                <a:gd name="T5" fmla="*/ 0 h 4122"/>
                <a:gd name="T6" fmla="*/ 0 60000 65536"/>
                <a:gd name="T7" fmla="*/ 0 60000 65536"/>
                <a:gd name="T8" fmla="*/ 0 60000 65536"/>
                <a:gd name="T9" fmla="*/ 0 w 1415"/>
                <a:gd name="T10" fmla="*/ 0 h 4122"/>
                <a:gd name="T11" fmla="*/ 1415 w 1415"/>
                <a:gd name="T12" fmla="*/ 4122 h 4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5" h="4122">
                  <a:moveTo>
                    <a:pt x="0" y="4122"/>
                  </a:moveTo>
                  <a:cubicBezTo>
                    <a:pt x="98" y="3827"/>
                    <a:pt x="351" y="3062"/>
                    <a:pt x="587" y="2375"/>
                  </a:cubicBezTo>
                  <a:cubicBezTo>
                    <a:pt x="827" y="1655"/>
                    <a:pt x="1242" y="495"/>
                    <a:pt x="1415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BF029DE8-DB5B-0FAC-B8A6-C4684A81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6293"/>
              <a:ext cx="2700" cy="1620"/>
            </a:xfrm>
            <a:custGeom>
              <a:avLst/>
              <a:gdLst>
                <a:gd name="T0" fmla="*/ 2700 w 2700"/>
                <a:gd name="T1" fmla="*/ 1620 h 1620"/>
                <a:gd name="T2" fmla="*/ 2141 w 2700"/>
                <a:gd name="T3" fmla="*/ 907 h 1620"/>
                <a:gd name="T4" fmla="*/ 0 w 2700"/>
                <a:gd name="T5" fmla="*/ 0 h 1620"/>
                <a:gd name="T6" fmla="*/ 0 60000 65536"/>
                <a:gd name="T7" fmla="*/ 0 60000 65536"/>
                <a:gd name="T8" fmla="*/ 0 60000 65536"/>
                <a:gd name="T9" fmla="*/ 0 w 2700"/>
                <a:gd name="T10" fmla="*/ 0 h 1620"/>
                <a:gd name="T11" fmla="*/ 2700 w 2700"/>
                <a:gd name="T12" fmla="*/ 1620 h 16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00" h="1620">
                  <a:moveTo>
                    <a:pt x="2700" y="1620"/>
                  </a:moveTo>
                  <a:cubicBezTo>
                    <a:pt x="2607" y="1501"/>
                    <a:pt x="2366" y="1042"/>
                    <a:pt x="2141" y="907"/>
                  </a:cubicBezTo>
                  <a:cubicBezTo>
                    <a:pt x="1916" y="772"/>
                    <a:pt x="446" y="189"/>
                    <a:pt x="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5" name="Line 36">
              <a:extLst>
                <a:ext uri="{FF2B5EF4-FFF2-40B4-BE49-F238E27FC236}">
                  <a16:creationId xmlns:a16="http://schemas.microsoft.com/office/drawing/2014/main" id="{450F7B85-2046-A4FD-BC78-C74146B9DE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9" y="5933"/>
              <a:ext cx="1080" cy="19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5">
              <a:extLst>
                <a:ext uri="{FF2B5EF4-FFF2-40B4-BE49-F238E27FC236}">
                  <a16:creationId xmlns:a16="http://schemas.microsoft.com/office/drawing/2014/main" id="{AF443750-352A-08C4-3224-397A49290A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9" y="4493"/>
              <a:ext cx="2700" cy="34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34">
              <a:extLst>
                <a:ext uri="{FF2B5EF4-FFF2-40B4-BE49-F238E27FC236}">
                  <a16:creationId xmlns:a16="http://schemas.microsoft.com/office/drawing/2014/main" id="{093F44D6-3567-6CF0-3FC3-8A5D6533D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9" y="4673"/>
              <a:ext cx="1800" cy="126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mk-MK" altLang="en-US" sz="1000">
                  <a:latin typeface="Macedonian Helv"/>
                  <a:cs typeface="Times New Roman" panose="02020603050405020304" pitchFamily="18" charset="0"/>
                </a:rPr>
                <a:t>Мира Шкарич</a:t>
              </a:r>
              <a:endParaRPr lang="en-US" altLang="en-US" sz="1200"/>
            </a:p>
          </p:txBody>
        </p:sp>
        <p:sp>
          <p:nvSpPr>
            <p:cNvPr id="48" name="Line 33">
              <a:extLst>
                <a:ext uri="{FF2B5EF4-FFF2-40B4-BE49-F238E27FC236}">
                  <a16:creationId xmlns:a16="http://schemas.microsoft.com/office/drawing/2014/main" id="{BC3002CD-B041-9604-E783-F89003760F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49" y="3953"/>
              <a:ext cx="540" cy="39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831465B2-EACE-3176-F572-DECD8374F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9" y="5213"/>
              <a:ext cx="2520" cy="2520"/>
            </a:xfrm>
            <a:custGeom>
              <a:avLst/>
              <a:gdLst>
                <a:gd name="T0" fmla="*/ 0 w 2520"/>
                <a:gd name="T1" fmla="*/ 2520 h 2520"/>
                <a:gd name="T2" fmla="*/ 1016 w 2520"/>
                <a:gd name="T3" fmla="*/ 1822 h 2520"/>
                <a:gd name="T4" fmla="*/ 2520 w 2520"/>
                <a:gd name="T5" fmla="*/ 0 h 2520"/>
                <a:gd name="T6" fmla="*/ 0 60000 65536"/>
                <a:gd name="T7" fmla="*/ 0 60000 65536"/>
                <a:gd name="T8" fmla="*/ 0 60000 65536"/>
                <a:gd name="T9" fmla="*/ 0 w 2520"/>
                <a:gd name="T10" fmla="*/ 0 h 2520"/>
                <a:gd name="T11" fmla="*/ 2520 w 2520"/>
                <a:gd name="T12" fmla="*/ 2520 h 2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0" h="2520">
                  <a:moveTo>
                    <a:pt x="0" y="2520"/>
                  </a:moveTo>
                  <a:cubicBezTo>
                    <a:pt x="169" y="2404"/>
                    <a:pt x="596" y="2242"/>
                    <a:pt x="1016" y="1822"/>
                  </a:cubicBezTo>
                  <a:cubicBezTo>
                    <a:pt x="1436" y="1402"/>
                    <a:pt x="2207" y="380"/>
                    <a:pt x="25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50" name="Line 31">
              <a:extLst>
                <a:ext uri="{FF2B5EF4-FFF2-40B4-BE49-F238E27FC236}">
                  <a16:creationId xmlns:a16="http://schemas.microsoft.com/office/drawing/2014/main" id="{7D462E1B-E95E-BD9F-836B-F12DD6799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9" y="3773"/>
              <a:ext cx="1260" cy="3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0">
              <a:extLst>
                <a:ext uri="{FF2B5EF4-FFF2-40B4-BE49-F238E27FC236}">
                  <a16:creationId xmlns:a16="http://schemas.microsoft.com/office/drawing/2014/main" id="{C881DE94-B5BB-95DD-CD3A-15B0D6B0F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9" y="3053"/>
              <a:ext cx="2340" cy="48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8">
              <a:extLst>
                <a:ext uri="{FF2B5EF4-FFF2-40B4-BE49-F238E27FC236}">
                  <a16:creationId xmlns:a16="http://schemas.microsoft.com/office/drawing/2014/main" id="{67688C15-4EF6-248F-24D5-32A8CB432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3313"/>
              <a:ext cx="5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>
              <a:extLst>
                <a:ext uri="{FF2B5EF4-FFF2-40B4-BE49-F238E27FC236}">
                  <a16:creationId xmlns:a16="http://schemas.microsoft.com/office/drawing/2014/main" id="{30A31049-F4C8-419D-E2DE-21F0603D2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3673"/>
              <a:ext cx="540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6">
              <a:extLst>
                <a:ext uri="{FF2B5EF4-FFF2-40B4-BE49-F238E27FC236}">
                  <a16:creationId xmlns:a16="http://schemas.microsoft.com/office/drawing/2014/main" id="{C698DAB4-968D-2919-C27C-2FC58F0D6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4032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5">
              <a:extLst>
                <a:ext uri="{FF2B5EF4-FFF2-40B4-BE49-F238E27FC236}">
                  <a16:creationId xmlns:a16="http://schemas.microsoft.com/office/drawing/2014/main" id="{2211D46F-D13D-C360-D811-FD0AD5C8F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4393"/>
              <a:ext cx="54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4">
              <a:extLst>
                <a:ext uri="{FF2B5EF4-FFF2-40B4-BE49-F238E27FC236}">
                  <a16:creationId xmlns:a16="http://schemas.microsoft.com/office/drawing/2014/main" id="{6C54FB14-24FB-0788-3592-3D03BD6D0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4752"/>
              <a:ext cx="540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23">
              <a:extLst>
                <a:ext uri="{FF2B5EF4-FFF2-40B4-BE49-F238E27FC236}">
                  <a16:creationId xmlns:a16="http://schemas.microsoft.com/office/drawing/2014/main" id="{E1C716C2-5F05-A134-ABE9-D5E243CF1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9" y="6293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200">
                  <a:solidFill>
                    <a:srgbClr val="FF0000"/>
                  </a:solidFill>
                  <a:latin typeface="Macedonian Helv"/>
                  <a:cs typeface="Times New Roman" panose="02020603050405020304" pitchFamily="18" charset="0"/>
                </a:rPr>
                <a:t>+++</a:t>
              </a:r>
              <a:endParaRPr lang="en-US" altLang="en-US"/>
            </a:p>
          </p:txBody>
        </p:sp>
        <p:sp>
          <p:nvSpPr>
            <p:cNvPr id="58" name="Text Box 22">
              <a:extLst>
                <a:ext uri="{FF2B5EF4-FFF2-40B4-BE49-F238E27FC236}">
                  <a16:creationId xmlns:a16="http://schemas.microsoft.com/office/drawing/2014/main" id="{B0A2286A-2F02-1B4F-E520-C3A266E00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9" y="4493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200">
                  <a:solidFill>
                    <a:srgbClr val="FF0000"/>
                  </a:solidFill>
                  <a:latin typeface="Macedonian Helv"/>
                  <a:cs typeface="Times New Roman" panose="02020603050405020304" pitchFamily="18" charset="0"/>
                </a:rPr>
                <a:t>+++</a:t>
              </a:r>
              <a:endParaRPr lang="en-US" altLang="en-US"/>
            </a:p>
          </p:txBody>
        </p:sp>
        <p:sp>
          <p:nvSpPr>
            <p:cNvPr id="59" name="Text Box 21">
              <a:extLst>
                <a:ext uri="{FF2B5EF4-FFF2-40B4-BE49-F238E27FC236}">
                  <a16:creationId xmlns:a16="http://schemas.microsoft.com/office/drawing/2014/main" id="{DFB01B71-4900-AA30-9373-F8588DB76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9" y="5933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200">
                  <a:solidFill>
                    <a:srgbClr val="FF0000"/>
                  </a:solidFill>
                  <a:latin typeface="Macedonian Helv"/>
                  <a:cs typeface="Times New Roman" panose="02020603050405020304" pitchFamily="18" charset="0"/>
                </a:rPr>
                <a:t>+++</a:t>
              </a:r>
              <a:endParaRPr lang="en-US" altLang="en-US"/>
            </a:p>
          </p:txBody>
        </p:sp>
        <p:sp>
          <p:nvSpPr>
            <p:cNvPr id="60" name="Text Box 20">
              <a:extLst>
                <a:ext uri="{FF2B5EF4-FFF2-40B4-BE49-F238E27FC236}">
                  <a16:creationId xmlns:a16="http://schemas.microsoft.com/office/drawing/2014/main" id="{E78DE171-97BD-EF18-3E96-D847A50A5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9" y="3953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200">
                  <a:latin typeface="Macedonian Helv"/>
                  <a:cs typeface="Times New Roman" panose="02020603050405020304" pitchFamily="18" charset="0"/>
                </a:rPr>
                <a:t>++-</a:t>
              </a:r>
              <a:endParaRPr lang="en-US" altLang="en-US"/>
            </a:p>
          </p:txBody>
        </p:sp>
        <p:sp>
          <p:nvSpPr>
            <p:cNvPr id="61" name="Text Box 19">
              <a:extLst>
                <a:ext uri="{FF2B5EF4-FFF2-40B4-BE49-F238E27FC236}">
                  <a16:creationId xmlns:a16="http://schemas.microsoft.com/office/drawing/2014/main" id="{F85AB414-FE5C-ABB0-D782-59F4465D7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0" y="2757"/>
              <a:ext cx="90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200">
                  <a:latin typeface="Macedonian Helv"/>
                  <a:cs typeface="Times New Roman" panose="02020603050405020304" pitchFamily="18" charset="0"/>
                </a:rPr>
                <a:t>++-</a:t>
              </a:r>
              <a:endParaRPr lang="en-GB" altLang="en-US" sz="900"/>
            </a:p>
            <a:p>
              <a:pPr algn="just"/>
              <a:r>
                <a:rPr lang="en-US" altLang="en-US" sz="1200">
                  <a:solidFill>
                    <a:srgbClr val="FF0000"/>
                  </a:solidFill>
                  <a:latin typeface="Macedonian Helv"/>
                  <a:cs typeface="Times New Roman" panose="02020603050405020304" pitchFamily="18" charset="0"/>
                </a:rPr>
                <a:t>++-</a:t>
              </a:r>
              <a:endParaRPr lang="en-GB" altLang="en-US" sz="900"/>
            </a:p>
            <a:p>
              <a:pPr algn="just"/>
              <a:r>
                <a:rPr lang="en-US" altLang="en-US" sz="1200">
                  <a:solidFill>
                    <a:srgbClr val="008000"/>
                  </a:solidFill>
                  <a:latin typeface="Macedonian Helv"/>
                  <a:cs typeface="Times New Roman" panose="02020603050405020304" pitchFamily="18" charset="0"/>
                </a:rPr>
                <a:t>+++</a:t>
              </a:r>
              <a:endParaRPr lang="en-US" altLang="en-US"/>
            </a:p>
          </p:txBody>
        </p:sp>
        <p:sp>
          <p:nvSpPr>
            <p:cNvPr id="62" name="Text Box 18">
              <a:extLst>
                <a:ext uri="{FF2B5EF4-FFF2-40B4-BE49-F238E27FC236}">
                  <a16:creationId xmlns:a16="http://schemas.microsoft.com/office/drawing/2014/main" id="{BF862F49-03BE-6BD2-FF1D-9E7E574D2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9" y="6293"/>
              <a:ext cx="9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200">
                  <a:solidFill>
                    <a:srgbClr val="FF0000"/>
                  </a:solidFill>
                  <a:latin typeface="Macedonian Helv"/>
                  <a:cs typeface="Times New Roman" panose="02020603050405020304" pitchFamily="18" charset="0"/>
                </a:rPr>
                <a:t>++-</a:t>
              </a:r>
              <a:endParaRPr lang="en-GB" altLang="en-US" sz="900"/>
            </a:p>
            <a:p>
              <a:pPr algn="just"/>
              <a:r>
                <a:rPr lang="en-US" altLang="en-US" sz="1200">
                  <a:solidFill>
                    <a:srgbClr val="008000"/>
                  </a:solidFill>
                  <a:latin typeface="Macedonian Helv"/>
                  <a:cs typeface="Times New Roman" panose="02020603050405020304" pitchFamily="18" charset="0"/>
                </a:rPr>
                <a:t>+-</a:t>
              </a:r>
              <a:endParaRPr lang="en-GB" altLang="en-US" sz="900"/>
            </a:p>
            <a:p>
              <a:endParaRPr lang="en-GB" altLang="en-US"/>
            </a:p>
          </p:txBody>
        </p:sp>
        <p:sp>
          <p:nvSpPr>
            <p:cNvPr id="63" name="Text Box 17">
              <a:extLst>
                <a:ext uri="{FF2B5EF4-FFF2-40B4-BE49-F238E27FC236}">
                  <a16:creationId xmlns:a16="http://schemas.microsoft.com/office/drawing/2014/main" id="{C246C553-BB01-D6B7-1867-6A8715AFF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9" y="737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200">
                  <a:solidFill>
                    <a:srgbClr val="008000"/>
                  </a:solidFill>
                  <a:latin typeface="Macedonian Helv"/>
                  <a:cs typeface="Times New Roman" panose="02020603050405020304" pitchFamily="18" charset="0"/>
                </a:rPr>
                <a:t>+-</a:t>
              </a:r>
              <a:endParaRPr lang="en-GB" altLang="en-US" sz="900"/>
            </a:p>
            <a:p>
              <a:pPr algn="just"/>
              <a:r>
                <a:rPr lang="en-US" altLang="en-US" sz="1200">
                  <a:solidFill>
                    <a:srgbClr val="FF0000"/>
                  </a:solidFill>
                  <a:latin typeface="Macedonian Helv"/>
                  <a:cs typeface="Times New Roman" panose="02020603050405020304" pitchFamily="18" charset="0"/>
                </a:rPr>
                <a:t>++-</a:t>
              </a:r>
              <a:endParaRPr lang="en-GB" altLang="en-US" sz="900"/>
            </a:p>
            <a:p>
              <a:endParaRPr lang="en-GB" altLang="en-US"/>
            </a:p>
          </p:txBody>
        </p:sp>
        <p:sp>
          <p:nvSpPr>
            <p:cNvPr id="64" name="Text Box 16">
              <a:extLst>
                <a:ext uri="{FF2B5EF4-FFF2-40B4-BE49-F238E27FC236}">
                  <a16:creationId xmlns:a16="http://schemas.microsoft.com/office/drawing/2014/main" id="{2D6BC63A-A6B8-4E0A-2F61-7CE9B3E78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" y="863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200">
                  <a:solidFill>
                    <a:srgbClr val="008000"/>
                  </a:solidFill>
                  <a:latin typeface="Macedonian Helv"/>
                  <a:cs typeface="Times New Roman" panose="02020603050405020304" pitchFamily="18" charset="0"/>
                </a:rPr>
                <a:t>+++</a:t>
              </a:r>
              <a:endParaRPr lang="en-US" altLang="en-US"/>
            </a:p>
          </p:txBody>
        </p:sp>
        <p:sp>
          <p:nvSpPr>
            <p:cNvPr id="65" name="Text Box 15">
              <a:extLst>
                <a:ext uri="{FF2B5EF4-FFF2-40B4-BE49-F238E27FC236}">
                  <a16:creationId xmlns:a16="http://schemas.microsoft.com/office/drawing/2014/main" id="{23A94F68-9376-6898-D6B8-628684186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" y="935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200">
                  <a:solidFill>
                    <a:srgbClr val="008000"/>
                  </a:solidFill>
                  <a:latin typeface="Macedonian Helv"/>
                  <a:cs typeface="Times New Roman" panose="02020603050405020304" pitchFamily="18" charset="0"/>
                </a:rPr>
                <a:t>++-</a:t>
              </a:r>
              <a:endParaRPr lang="en-US" altLang="en-US"/>
            </a:p>
          </p:txBody>
        </p:sp>
        <p:sp>
          <p:nvSpPr>
            <p:cNvPr id="66" name="Text Box 14">
              <a:extLst>
                <a:ext uri="{FF2B5EF4-FFF2-40B4-BE49-F238E27FC236}">
                  <a16:creationId xmlns:a16="http://schemas.microsoft.com/office/drawing/2014/main" id="{26F5F1BA-F26C-A31D-53DC-F2AAAC2F0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" y="1025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200">
                  <a:solidFill>
                    <a:srgbClr val="008000"/>
                  </a:solidFill>
                  <a:latin typeface="Macedonian Helv"/>
                  <a:cs typeface="Times New Roman" panose="02020603050405020304" pitchFamily="18" charset="0"/>
                </a:rPr>
                <a:t>+-</a:t>
              </a:r>
              <a:endParaRPr lang="en-US" altLang="en-US"/>
            </a:p>
          </p:txBody>
        </p:sp>
        <p:sp>
          <p:nvSpPr>
            <p:cNvPr id="67" name="Text Box 13">
              <a:extLst>
                <a:ext uri="{FF2B5EF4-FFF2-40B4-BE49-F238E27FC236}">
                  <a16:creationId xmlns:a16="http://schemas.microsoft.com/office/drawing/2014/main" id="{7F4ABA05-4FA8-25D4-27E0-605264F2C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9" y="1133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200">
                  <a:solidFill>
                    <a:srgbClr val="008000"/>
                  </a:solidFill>
                  <a:latin typeface="Macedonian Helv"/>
                  <a:cs typeface="Times New Roman" panose="02020603050405020304" pitchFamily="18" charset="0"/>
                </a:rPr>
                <a:t>+++</a:t>
              </a:r>
              <a:endParaRPr lang="en-US" altLang="en-US"/>
            </a:p>
          </p:txBody>
        </p:sp>
        <p:sp>
          <p:nvSpPr>
            <p:cNvPr id="68" name="Text Box 12">
              <a:extLst>
                <a:ext uri="{FF2B5EF4-FFF2-40B4-BE49-F238E27FC236}">
                  <a16:creationId xmlns:a16="http://schemas.microsoft.com/office/drawing/2014/main" id="{F55C9F7F-A651-95AD-9DDB-A0DA939AD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9" y="1151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200">
                  <a:solidFill>
                    <a:srgbClr val="0000FF"/>
                  </a:solidFill>
                  <a:latin typeface="Macedonian Helv"/>
                  <a:cs typeface="Times New Roman" panose="02020603050405020304" pitchFamily="18" charset="0"/>
                </a:rPr>
                <a:t>++</a:t>
              </a:r>
              <a:endParaRPr lang="en-US" altLang="en-US"/>
            </a:p>
          </p:txBody>
        </p:sp>
        <p:sp>
          <p:nvSpPr>
            <p:cNvPr id="69" name="Text Box 11">
              <a:extLst>
                <a:ext uri="{FF2B5EF4-FFF2-40B4-BE49-F238E27FC236}">
                  <a16:creationId xmlns:a16="http://schemas.microsoft.com/office/drawing/2014/main" id="{EB6409F2-679C-C75E-0DC6-9CBBB8DD7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" y="1061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200">
                  <a:solidFill>
                    <a:srgbClr val="0000FF"/>
                  </a:solidFill>
                  <a:latin typeface="Macedonian Helv"/>
                  <a:cs typeface="Times New Roman" panose="02020603050405020304" pitchFamily="18" charset="0"/>
                </a:rPr>
                <a:t>++</a:t>
              </a:r>
              <a:endParaRPr lang="en-US" altLang="en-US"/>
            </a:p>
          </p:txBody>
        </p:sp>
        <p:sp>
          <p:nvSpPr>
            <p:cNvPr id="70" name="Text Box 10">
              <a:extLst>
                <a:ext uri="{FF2B5EF4-FFF2-40B4-BE49-F238E27FC236}">
                  <a16:creationId xmlns:a16="http://schemas.microsoft.com/office/drawing/2014/main" id="{D111556E-489C-356C-3C46-BCA647B1F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9" y="1025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200">
                  <a:solidFill>
                    <a:srgbClr val="0000FF"/>
                  </a:solidFill>
                  <a:latin typeface="Macedonian Helv"/>
                  <a:cs typeface="Times New Roman" panose="02020603050405020304" pitchFamily="18" charset="0"/>
                </a:rPr>
                <a:t>++</a:t>
              </a:r>
              <a:endParaRPr lang="en-US" altLang="en-US"/>
            </a:p>
          </p:txBody>
        </p:sp>
        <p:sp>
          <p:nvSpPr>
            <p:cNvPr id="71" name="Text Box 9">
              <a:extLst>
                <a:ext uri="{FF2B5EF4-FFF2-40B4-BE49-F238E27FC236}">
                  <a16:creationId xmlns:a16="http://schemas.microsoft.com/office/drawing/2014/main" id="{58DD6D30-C1CD-B47D-824E-9C8054A06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" y="935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200">
                  <a:solidFill>
                    <a:srgbClr val="FF0000"/>
                  </a:solidFill>
                  <a:latin typeface="Macedonian Helv"/>
                  <a:cs typeface="Times New Roman" panose="02020603050405020304" pitchFamily="18" charset="0"/>
                </a:rPr>
                <a:t>+++</a:t>
              </a:r>
              <a:endParaRPr lang="en-US" altLang="en-US"/>
            </a:p>
          </p:txBody>
        </p:sp>
        <p:sp>
          <p:nvSpPr>
            <p:cNvPr id="72" name="Text Box 8">
              <a:extLst>
                <a:ext uri="{FF2B5EF4-FFF2-40B4-BE49-F238E27FC236}">
                  <a16:creationId xmlns:a16="http://schemas.microsoft.com/office/drawing/2014/main" id="{5FCEF885-B3C2-48F7-872B-46C4B28FC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9" y="773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200">
                  <a:solidFill>
                    <a:srgbClr val="FF0000"/>
                  </a:solidFill>
                  <a:latin typeface="Macedonian Helv"/>
                  <a:cs typeface="Times New Roman" panose="02020603050405020304" pitchFamily="18" charset="0"/>
                </a:rPr>
                <a:t>+++</a:t>
              </a:r>
              <a:endParaRPr lang="en-US" altLang="en-US"/>
            </a:p>
          </p:txBody>
        </p:sp>
        <p:sp>
          <p:nvSpPr>
            <p:cNvPr id="73" name="Text Box 7">
              <a:extLst>
                <a:ext uri="{FF2B5EF4-FFF2-40B4-BE49-F238E27FC236}">
                  <a16:creationId xmlns:a16="http://schemas.microsoft.com/office/drawing/2014/main" id="{3D7C500F-8B9A-8712-6B44-BB8B2C6AB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9" y="809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200">
                  <a:solidFill>
                    <a:srgbClr val="008000"/>
                  </a:solidFill>
                  <a:latin typeface="Macedonian Helv"/>
                  <a:cs typeface="Times New Roman" panose="02020603050405020304" pitchFamily="18" charset="0"/>
                </a:rPr>
                <a:t>++</a:t>
              </a:r>
              <a:endParaRPr lang="en-US" altLang="en-US"/>
            </a:p>
          </p:txBody>
        </p:sp>
        <p:sp>
          <p:nvSpPr>
            <p:cNvPr id="74" name="Text Box 6">
              <a:extLst>
                <a:ext uri="{FF2B5EF4-FFF2-40B4-BE49-F238E27FC236}">
                  <a16:creationId xmlns:a16="http://schemas.microsoft.com/office/drawing/2014/main" id="{2F19AE3E-0C63-9780-3761-8F23402E4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9" y="4133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200">
                  <a:solidFill>
                    <a:srgbClr val="FF0000"/>
                  </a:solidFill>
                  <a:latin typeface="Macedonian Helv"/>
                  <a:cs typeface="Times New Roman" panose="02020603050405020304" pitchFamily="18" charset="0"/>
                </a:rPr>
                <a:t>+++</a:t>
              </a:r>
              <a:endParaRPr lang="en-US" altLang="en-US"/>
            </a:p>
          </p:txBody>
        </p:sp>
        <p:sp>
          <p:nvSpPr>
            <p:cNvPr id="75" name="Rectangle 77">
              <a:extLst>
                <a:ext uri="{FF2B5EF4-FFF2-40B4-BE49-F238E27FC236}">
                  <a16:creationId xmlns:a16="http://schemas.microsoft.com/office/drawing/2014/main" id="{CC263572-9D5B-7828-4887-81C9113C0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1649"/>
              <a:ext cx="10722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mk-MK" altLang="en-US" sz="1100" b="1" dirty="0">
                  <a:cs typeface="Times New Roman" panose="02020603050405020304" pitchFamily="18" charset="0"/>
                </a:rPr>
                <a:t>ПРИМЕР ЗА АНАЛИЗА НА ПОТЕНЦИЈАЛНИ ПАРТНЕРСТВА</a:t>
              </a:r>
              <a:endParaRPr lang="en-US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777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89A2-3A92-2FA8-296C-D27A61F0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Вежба 2</a:t>
            </a:r>
            <a:r>
              <a:rPr lang="en-US" dirty="0"/>
              <a:t> – </a:t>
            </a:r>
            <a:r>
              <a:rPr lang="mk-MK" dirty="0"/>
              <a:t>Анализа на потенцијални партнерства</a:t>
            </a:r>
            <a:endParaRPr lang="en-US" dirty="0"/>
          </a:p>
        </p:txBody>
      </p:sp>
      <p:pic>
        <p:nvPicPr>
          <p:cNvPr id="4" name="Content Placeholder 4" descr="A group of colorful people sitting around a round table&#10;&#10;AI-generated content may be incorrect.">
            <a:extLst>
              <a:ext uri="{FF2B5EF4-FFF2-40B4-BE49-F238E27FC236}">
                <a16:creationId xmlns:a16="http://schemas.microsoft.com/office/drawing/2014/main" id="{CDC2649A-1C9F-DA38-0A3F-931A843A1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25400"/>
            <a:ext cx="4775808" cy="39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497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D3FE-756A-F840-6EFC-4D8677F2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Заклучоци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6D0C0-7E29-77DE-2AB2-69EBF3234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mk-MK" sz="2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Клучни придобивки</a:t>
            </a:r>
            <a:r>
              <a:rPr lang="en-US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mk-MK" sz="2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Градење на коалиции бара доверба, јасна комуникација анд заедничка визија;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mk-MK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Ефективно лидерство</a:t>
            </a:r>
            <a:r>
              <a:rPr lang="en-US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mk-MK" sz="2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флексибилност</a:t>
            </a:r>
            <a:r>
              <a:rPr lang="en-US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mk-MK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 издржливост/упорност се клуч за успех во партнерствата</a:t>
            </a:r>
            <a:r>
              <a:rPr lang="en-US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mk-MK" sz="25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Краен заклучок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b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mk-MK" sz="2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Силни коалиции имаат моќ да создадат долгорочни социјални и политички промени.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2612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65CD-9D45-AB30-51B2-70F442BF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619" y="3062985"/>
            <a:ext cx="10515600" cy="732029"/>
          </a:xfrm>
        </p:spPr>
        <p:txBody>
          <a:bodyPr/>
          <a:lstStyle/>
          <a:p>
            <a:r>
              <a:rPr lang="mk-MK" dirty="0"/>
              <a:t>Благодариме за вниманието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263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234C-3AD9-5047-4EF7-AFB30049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Цели на првата сесија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3C985-2BEB-2DB5-BE5D-2541BEA5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563"/>
            <a:ext cx="9394767" cy="3988399"/>
          </a:xfrm>
        </p:spPr>
        <p:txBody>
          <a:bodyPr>
            <a:normAutofit/>
          </a:bodyPr>
          <a:lstStyle/>
          <a:p>
            <a:pPr marL="63500" indent="63500"/>
            <a:r>
              <a:rPr lang="en-GB" dirty="0">
                <a:latin typeface="Libre Franklin" pitchFamily="2" charset="0"/>
              </a:rPr>
              <a:t> </a:t>
            </a:r>
            <a:r>
              <a:rPr lang="mk-MK" dirty="0">
                <a:latin typeface="Libre Franklin" pitchFamily="2" charset="0"/>
              </a:rPr>
              <a:t>Идентификување на потенцијални партнери и засегнати страни </a:t>
            </a:r>
            <a:r>
              <a:rPr lang="en-GB" dirty="0">
                <a:latin typeface="Libre Franklin" pitchFamily="2" charset="0"/>
              </a:rPr>
              <a:t>(</a:t>
            </a:r>
            <a:r>
              <a:rPr lang="mk-MK" dirty="0">
                <a:latin typeface="Libre Franklin" pitchFamily="2" charset="0"/>
              </a:rPr>
              <a:t>локални институции</a:t>
            </a:r>
            <a:r>
              <a:rPr lang="en-GB" dirty="0">
                <a:latin typeface="Libre Franklin" pitchFamily="2" charset="0"/>
              </a:rPr>
              <a:t>, </a:t>
            </a:r>
            <a:r>
              <a:rPr lang="mk-MK" dirty="0">
                <a:latin typeface="Libre Franklin" pitchFamily="2" charset="0"/>
              </a:rPr>
              <a:t>бизниси</a:t>
            </a:r>
            <a:r>
              <a:rPr lang="en-GB" dirty="0">
                <a:latin typeface="Libre Franklin" pitchFamily="2" charset="0"/>
              </a:rPr>
              <a:t>, </a:t>
            </a:r>
            <a:r>
              <a:rPr lang="mk-MK" dirty="0">
                <a:latin typeface="Libre Franklin" pitchFamily="2" charset="0"/>
              </a:rPr>
              <a:t>лидери во заедницата</a:t>
            </a:r>
            <a:r>
              <a:rPr lang="en-GB" dirty="0">
                <a:latin typeface="Libre Franklin" pitchFamily="2" charset="0"/>
              </a:rPr>
              <a:t>)</a:t>
            </a:r>
          </a:p>
          <a:p>
            <a:pPr marL="63500" indent="63500"/>
            <a:r>
              <a:rPr lang="mk-MK" dirty="0">
                <a:latin typeface="Libre Franklin" pitchFamily="2" charset="0"/>
                <a:ea typeface="Times New Roman" panose="02020603050405020304" pitchFamily="18" charset="0"/>
              </a:rPr>
              <a:t> Учесниците да научат за елементите кои ги карактеризираат добрите партнерства и градење на коалиции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9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879A-6B09-0FF3-56C8-A657D44F8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9681"/>
            <a:ext cx="3932237" cy="1069975"/>
          </a:xfrm>
        </p:spPr>
        <p:txBody>
          <a:bodyPr anchor="b">
            <a:normAutofit/>
          </a:bodyPr>
          <a:lstStyle/>
          <a:p>
            <a:r>
              <a:rPr lang="mk-MK" altLang="en-US"/>
              <a:t>Што гледате на сликата?</a:t>
            </a:r>
            <a:endParaRPr lang="en-US"/>
          </a:p>
        </p:txBody>
      </p:sp>
      <p:pic>
        <p:nvPicPr>
          <p:cNvPr id="5" name="Picture 5" descr="F:\PROJECTS\RRC\IPA_KMOP\PROJECT IMPLEMENTATION\TRAININGS_GRANTEES\MODULI\Networking on a local and national level\final modul_networking\images (3).jpg">
            <a:extLst>
              <a:ext uri="{FF2B5EF4-FFF2-40B4-BE49-F238E27FC236}">
                <a16:creationId xmlns:a16="http://schemas.microsoft.com/office/drawing/2014/main" id="{A0BC66F1-F41A-014A-4E5A-C0BFD3C46CA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183188" y="1691706"/>
            <a:ext cx="6172200" cy="41073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B1AA0F8-910F-3358-331E-8367700A7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8514"/>
            <a:ext cx="3932237" cy="30604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E179-FCB1-BD2C-2BA4-DD53E837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9682"/>
            <a:ext cx="3932237" cy="979714"/>
          </a:xfrm>
        </p:spPr>
        <p:txBody>
          <a:bodyPr anchor="b">
            <a:normAutofit/>
          </a:bodyPr>
          <a:lstStyle/>
          <a:p>
            <a:r>
              <a:rPr lang="mk-MK" altLang="en-US" dirty="0"/>
              <a:t>Што претставува партнерство ???</a:t>
            </a:r>
            <a:endParaRPr lang="en-US" dirty="0"/>
          </a:p>
        </p:txBody>
      </p:sp>
      <p:pic>
        <p:nvPicPr>
          <p:cNvPr id="4" name="Picture 2" descr="F:\PROJECTS\RRC\IPA_KMOP\PROJECT IMPLEMENTATION\TRAININGS_GRANTEES\MODULI\Networking on a local and national level\final modul_networking\networking-1-1.png">
            <a:extLst>
              <a:ext uri="{FF2B5EF4-FFF2-40B4-BE49-F238E27FC236}">
                <a16:creationId xmlns:a16="http://schemas.microsoft.com/office/drawing/2014/main" id="{88380D56-30D7-9EA0-F02A-D5DB66D00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188" y="1955428"/>
            <a:ext cx="6172200" cy="3579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6AAF-BC9E-C5E2-22D2-9461D2073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3932237" cy="3201988"/>
          </a:xfrm>
        </p:spPr>
        <p:txBody>
          <a:bodyPr>
            <a:normAutofit/>
          </a:bodyPr>
          <a:lstStyle/>
          <a:p>
            <a:endParaRPr lang="en-US" altLang="en-US" b="0" dirty="0"/>
          </a:p>
          <a:p>
            <a:r>
              <a:rPr lang="mk-MK" altLang="en-US" b="0" dirty="0"/>
              <a:t>Средство кое ги поврзува луѓето и организациите;</a:t>
            </a:r>
            <a:endParaRPr lang="en-US" altLang="en-US" b="0" dirty="0"/>
          </a:p>
          <a:p>
            <a:endParaRPr lang="mk-MK" altLang="en-US" b="0" dirty="0"/>
          </a:p>
          <a:p>
            <a:r>
              <a:rPr lang="mk-MK" altLang="en-US" b="0" dirty="0"/>
              <a:t>Средтство кое ги поврзува организациите помеѓу себе;</a:t>
            </a:r>
            <a:endParaRPr lang="en-US" altLang="en-US" b="0" dirty="0"/>
          </a:p>
          <a:p>
            <a:endParaRPr lang="mk-MK" altLang="en-US" b="0" dirty="0"/>
          </a:p>
          <a:p>
            <a:r>
              <a:rPr lang="mk-MK" altLang="en-US" b="0" dirty="0"/>
              <a:t>Средство кое ги поврзува организациите, институциите, бизнис секторот.</a:t>
            </a:r>
            <a:endParaRPr lang="en-US" altLang="en-US" b="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8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176C-EE10-29D3-C61C-8BE35795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altLang="en-US" dirty="0">
                <a:latin typeface="Arial" panose="020B0604020202020204" pitchFamily="34" charset="0"/>
                <a:cs typeface="Arial" panose="020B0604020202020204" pitchFamily="34" charset="0"/>
              </a:rPr>
              <a:t>Што претставува партнерство ???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E4A09-19D3-5D92-478C-669AB602D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Средство кое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ја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подобрува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комуникацијата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соработката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меѓу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оние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кои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делат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иста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визија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вредности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цел</a:t>
            </a:r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Го олеснува и унапредува процесот на размена на информации помеѓу различните сектори и страни;</a:t>
            </a:r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Помага да се постигнат цели кои една организација не може да ги постигне.</a:t>
            </a:r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3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EBD7-220F-A8ED-D4D7-D4073EDA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4400" spc="-5" dirty="0"/>
              <a:t>Елементи кои треба да се земат во предвид во вмрежувањето и партнерството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09EE2-13C6-E7A7-1EEE-E09CBD400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0815"/>
            <a:ext cx="10515600" cy="4172989"/>
          </a:xfrm>
        </p:spPr>
        <p:txBody>
          <a:bodyPr/>
          <a:lstStyle/>
          <a:p>
            <a:r>
              <a:rPr lang="mk-MK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Лидерство;</a:t>
            </a:r>
          </a:p>
          <a:p>
            <a:r>
              <a:rPr lang="mk-MK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Заедничко разбирање;</a:t>
            </a:r>
          </a:p>
          <a:p>
            <a:r>
              <a:rPr lang="mk-MK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Заедничка визија, интереси и цели;</a:t>
            </a:r>
          </a:p>
          <a:p>
            <a:r>
              <a:rPr lang="mk-MK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Култура и вредности;</a:t>
            </a:r>
          </a:p>
          <a:p>
            <a:r>
              <a:rPr lang="mk-MK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Учење и развој;</a:t>
            </a:r>
          </a:p>
          <a:p>
            <a:r>
              <a:rPr lang="mk-MK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Комуникација;</a:t>
            </a:r>
          </a:p>
          <a:p>
            <a:r>
              <a:rPr lang="mk-MK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Уравување со ресурсите;</a:t>
            </a:r>
          </a:p>
          <a:p>
            <a:r>
              <a:rPr lang="mk-MK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Развивање и оддржување на доверба.</a:t>
            </a:r>
            <a:endParaRPr lang="en-US" alt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9" descr="F:\PROJECTS\RRC\IPA_KMOP\PROJECT IMPLEMENTATION\TRAININGS_GRANTEES\MODULI\Networking on a local and national level\final modul_networking\images (1).jpg">
            <a:extLst>
              <a:ext uri="{FF2B5EF4-FFF2-40B4-BE49-F238E27FC236}">
                <a16:creationId xmlns:a16="http://schemas.microsoft.com/office/drawing/2014/main" id="{CC508446-75D3-088D-E381-8F972ABF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278" y="3582555"/>
            <a:ext cx="30194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52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D26E-963A-1952-FC5F-EB3893D6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3600" spc="-5" dirty="0"/>
              <a:t>Клучни компоненти за воспоставување на партнерство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41CCF-3F8C-D0AE-F243-E60FBF362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7193"/>
            <a:ext cx="10515600" cy="4156363"/>
          </a:xfrm>
        </p:spPr>
        <p:txBody>
          <a:bodyPr>
            <a:normAutofit lnSpcReduction="10000"/>
          </a:bodyPr>
          <a:lstStyle/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Идентификувајте ја потребата од партнерство; 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Идентификувајте ги клучните засегнати страни за потребата и нивниот интерес за да бидат дел од партнерството;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Идентификувајте ги главните работи кои сите потенцијални партнери сакаат да ги постигнат преку партнерството или вмрежувањето;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Идентификувајте ги главните бариери за партнерството;</a:t>
            </a:r>
          </a:p>
          <a:p>
            <a:r>
              <a:rPr lang="mk-MK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Фокусирајте се на додадена вредност за партнерството (Запрашајте се, "Како можеме да постигнеме повеќе или подобри резултати преку соработка? ")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6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8A61-5E55-9ABD-D696-2D5DDDD35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Успешно партнерство?</a:t>
            </a:r>
            <a:endParaRPr lang="en-US" dirty="0"/>
          </a:p>
        </p:txBody>
      </p:sp>
      <p:pic>
        <p:nvPicPr>
          <p:cNvPr id="5" name="Content Placeholder 4" descr="A diagram of a partnership&#10;&#10;AI-generated content may be incorrect.">
            <a:extLst>
              <a:ext uri="{FF2B5EF4-FFF2-40B4-BE49-F238E27FC236}">
                <a16:creationId xmlns:a16="http://schemas.microsoft.com/office/drawing/2014/main" id="{DAE082D9-E030-A894-9855-1679F40E6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138" y="2400822"/>
            <a:ext cx="8179724" cy="4184181"/>
          </a:xfrm>
        </p:spPr>
      </p:pic>
    </p:spTree>
    <p:extLst>
      <p:ext uri="{BB962C8B-B14F-4D97-AF65-F5344CB8AC3E}">
        <p14:creationId xmlns:p14="http://schemas.microsoft.com/office/powerpoint/2010/main" val="371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195E-8051-FD09-8667-0E28CC27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Вежба 1</a:t>
            </a:r>
            <a:r>
              <a:rPr lang="en-US" dirty="0"/>
              <a:t> – </a:t>
            </a:r>
            <a:r>
              <a:rPr lang="mk-MK" dirty="0"/>
              <a:t>Чек листа за евалуација на партнерство</a:t>
            </a:r>
            <a:endParaRPr lang="en-US" dirty="0"/>
          </a:p>
        </p:txBody>
      </p:sp>
      <p:pic>
        <p:nvPicPr>
          <p:cNvPr id="5" name="Content Placeholder 4" descr="A group of colorful people sitting around a round table&#10;&#10;AI-generated content may be incorrect.">
            <a:extLst>
              <a:ext uri="{FF2B5EF4-FFF2-40B4-BE49-F238E27FC236}">
                <a16:creationId xmlns:a16="http://schemas.microsoft.com/office/drawing/2014/main" id="{AD6EBD81-EA5C-C0FD-E80D-BBF5BD991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44346"/>
            <a:ext cx="4310915" cy="3599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544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7137</TotalTime>
  <Words>701</Words>
  <Application>Microsoft Office PowerPoint</Application>
  <PresentationFormat>Widescreen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Aptos</vt:lpstr>
      <vt:lpstr>Arial</vt:lpstr>
      <vt:lpstr>Courier New</vt:lpstr>
      <vt:lpstr>Franklin Gothic Book</vt:lpstr>
      <vt:lpstr>Franklin Gothic Medium</vt:lpstr>
      <vt:lpstr>Libre Franklin</vt:lpstr>
      <vt:lpstr>Libre Franklin Medium</vt:lpstr>
      <vt:lpstr>Macedonian Helv</vt:lpstr>
      <vt:lpstr>Times New Roman</vt:lpstr>
      <vt:lpstr>Office Theme 2013 - 2022</vt:lpstr>
      <vt:lpstr>PowerPoint Presentation</vt:lpstr>
      <vt:lpstr>Цели на првата сесија</vt:lpstr>
      <vt:lpstr>Што гледате на сликата?</vt:lpstr>
      <vt:lpstr>Што претставува партнерство ???</vt:lpstr>
      <vt:lpstr>Што претставува партнерство ???</vt:lpstr>
      <vt:lpstr>Елементи кои треба да се земат во предвид во вмрежувањето и партнерството</vt:lpstr>
      <vt:lpstr>Клучни компоненти за воспоставување на партнерство</vt:lpstr>
      <vt:lpstr>Успешно партнерство?</vt:lpstr>
      <vt:lpstr>Вежба 1 – Чек листа за евалуација на партнерство</vt:lpstr>
      <vt:lpstr>Принципи на партнерството и коалицирањето</vt:lpstr>
      <vt:lpstr>Бариери за успешно вмрежување и коалицирање</vt:lpstr>
      <vt:lpstr>Бариери за успешно вмрежување и коалицирање</vt:lpstr>
      <vt:lpstr>Видови на партнерства</vt:lpstr>
      <vt:lpstr>Видови на партнерства</vt:lpstr>
      <vt:lpstr>Процес на формирање партнерство и вмрежување</vt:lpstr>
      <vt:lpstr>Анализа на потенцијални партнерства</vt:lpstr>
      <vt:lpstr>Вежба 2 – Анализа на потенцијални партнерства</vt:lpstr>
      <vt:lpstr>Заклучоци</vt:lpstr>
      <vt:lpstr>Благодариме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Elvis Hajdar</dc:creator>
  <cp:lastModifiedBy>Sebihan Demirovski</cp:lastModifiedBy>
  <cp:revision>72</cp:revision>
  <dcterms:created xsi:type="dcterms:W3CDTF">2024-12-19T11:48:00Z</dcterms:created>
  <dcterms:modified xsi:type="dcterms:W3CDTF">2025-03-06T23:12:00Z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8A82890A4C74480DBF60C6BD2560E922_13</vt:lpwstr>
  </property>
  <property fmtid="{D5CDD505-2E9C-101B-9397-08002B2CF9AE}" pid="3" name="KSOProductBuildVer">
    <vt:lpwstr>1033-12.2.0.19307</vt:lpwstr>
  </property>
</Properties>
</file>